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9" r:id="rId10"/>
    <p:sldId id="270" r:id="rId11"/>
    <p:sldId id="271" r:id="rId12"/>
    <p:sldId id="272" r:id="rId13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schidere" id="{FB38FDA6-5108-1570-43E8-F3A0C98FB4A1}">
          <p14:sldIdLst>
            <p14:sldId id="256"/>
            <p14:sldId id="257"/>
          </p14:sldIdLst>
        </p14:section>
        <p14:section name="Conceptul" id="{D7596343-5068-AD84-3AEA-B0525D37519C}">
          <p14:sldIdLst>
            <p14:sldId id="258"/>
            <p14:sldId id="259"/>
            <p14:sldId id="260"/>
            <p14:sldId id="261"/>
            <p14:sldId id="262"/>
          </p14:sldIdLst>
        </p14:section>
        <p14:section name="Primele adopții" id="{B28DE99F-EA94-56E6-C9C9-270137352DAE}">
          <p14:sldIdLst>
            <p14:sldId id="263"/>
          </p14:sldIdLst>
        </p14:section>
        <p14:section name="Dezbatere" id="{D54A9C74-435C-7306-DB6C-26FFAA875E9E}">
          <p14:sldIdLst>
            <p14:sldId id="269"/>
            <p14:sldId id="270"/>
          </p14:sldIdLst>
        </p14:section>
        <p14:section name="Închidere" id="{5B38351D-67F6-A0DD-8691-3BCAF32F07BC}">
          <p14:sldIdLst>
            <p14:sldId id="271"/>
            <p14:sldId id="27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22" d="100"/>
          <a:sy n="122" d="100"/>
        </p:scale>
        <p:origin x="250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53573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Deschidere 09:00. Un minut de cadru: ieri am văzut platforma, datele, hub-urile, finanțarea. Astăzi vorbim despre oameni. Sesiunea este o lansare în dezbatere, nu o prezentare a unui lucru finit: la finalul ei vreau amendamente la Cartă și intenții de adopție.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Reiau firul conferinței: Plenara 1–3 au arătat că instrumentele există (RO-ADAPT, hub-uri, fonduri). Cele trei goluri de pe dreapta sunt cele pe care rețeaua încearcă să le acopere. Nu construim o nouă instituție, ci legături.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Accent pe „voluntar și necomercial” — este ceea ce face rețeaua credibilă în fața administrațiilor. Scara adopției rămâne flexibilă: un județ pentru un institut, o comună pentru un cercetător tânăr.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Cele șase activități sunt exact cele din Carta adopției (angajamentele expertului). Le trec rapid; detaliile vin pe slide-ul cu Carta.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Tabelul „este / nu este” este și în mapa participantului (secțiunea 7). Insist pe „nu înlocuiește hub-urile”: hub-urile sunt structuri instituționale, rețeaua este o rețea de oameni care lucrează cu ele.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Textul integral este în mapă (7a). Întreb sala: ce lipsește, ce este prea mult? Amendamentele sunt notate de raportori; Carta devine anexă la Declarația de la Timișoara, adoptată în plenara de închidere.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Pasul 1 începe astăzi: formularele de intenție se predau la pauza de cafea de după această plenară. Pașii 2–3 se fac în săptămânile următoare prin CSAC-UPT.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Tranziție către invitați. Câte 8–10 minute pentru fiecare adopție, urmate de una–două întrebări din sală. Țin timpul.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Rutina: cu două minute înainte, sondajul pregătit; citesc întrebarea, ecranul trece pe Slido; vot 60 s (2 min la text deschis); „încă zece secunde”; afișez rezultatele; comentez; ecranul revine pe prezentare.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Cel mult 25 de minute de dezbatere. Raportorii notează pozițiile pe fiecare întrebare; ele intră în Cartă și în Declarație. Dau cuvântul întâi reprezentanților comunităților, apoi experților.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Închei cu un apel concret: formularul de intenție se predă în următoarea jumătate de oră. Cine nu e sigur poate bifa „doresc detalii” și va fi contactat.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Mulțumesc invitaților celor patru adopții. Pauza de cafea: 10:30–11:00; grupurile de lucru încep la 11:00.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F4D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1371600"/>
            <a:ext cx="8046720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3600" b="1" dirty="0">
                <a:solidFill>
                  <a:schemeClr val="bg1"/>
                </a:solidFill>
              </a:defRPr>
            </a:lvl1pPr>
          </a:lstStyle>
          <a:p>
            <a:pPr marL="0" indent="0">
              <a:buNone/>
            </a:pPr>
            <a:endParaRPr lang="en-US" sz="36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548640" y="2788920"/>
            <a:ext cx="804672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600" dirty="0">
                <a:solidFill>
                  <a:schemeClr val="bg2"/>
                </a:solidFill>
              </a:defRPr>
            </a:lvl1pPr>
          </a:lstStyle>
          <a:p>
            <a:pPr marL="0" indent="0"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GH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65760"/>
            <a:ext cx="804672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2800" b="1" dirty="0">
                <a:solidFill>
                  <a:schemeClr val="tx2"/>
                </a:solidFill>
              </a:defRPr>
            </a:lvl1pPr>
          </a:lstStyle>
          <a:p>
            <a:pPr marL="0" indent="0">
              <a:buNone/>
            </a:pPr>
            <a:endParaRPr lang="en-US" sz="2800" dirty="0"/>
          </a:p>
        </p:txBody>
      </p:sp>
      <p:sp>
        <p:nvSpPr>
          <p:cNvPr id="3" name="Text 0"/>
          <p:cNvSpPr/>
          <p:nvPr/>
        </p:nvSpPr>
        <p:spPr>
          <a:xfrm>
            <a:off x="548640" y="4754880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chemeClr val="accent6"/>
                </a:solidFill>
              </a:rPr>
              <a:t>Plenara 5 · Rețeaua națională de experți în adaptare — „Adoptă o comunitate”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7A8A80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7A8A80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16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chemeClr val="accent3"/>
                </a:solidFill>
              </a:rPr>
              <a:t>CONFERINȚA PLATFORMEI NAȚIONALE DE ADAPTARE · EDIȚIA I · TIMIȘOARA, 20 OCTOMBRIE 2026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91440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accent2"/>
                </a:solidFill>
              </a:rPr>
              <a:t>PLENARA 5</a:t>
            </a:r>
            <a:endParaRPr lang="en-US" sz="1800" dirty="0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1371600"/>
            <a:ext cx="8046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3600" b="1" dirty="0">
                <a:solidFill>
                  <a:schemeClr val="bg1"/>
                </a:solidFill>
              </a:rPr>
              <a:t>Rețeaua națională de experți în adaptare</a:t>
            </a:r>
            <a:endParaRPr lang="en-US" sz="3600" dirty="0"/>
          </a:p>
        </p:txBody>
      </p:sp>
      <p:sp>
        <p:nvSpPr>
          <p:cNvPr id="5" name="Text 0"/>
          <p:cNvSpPr>
            <a:spLocks noGrp="1"/>
          </p:cNvSpPr>
          <p:nvPr>
            <p:ph type="body" idx="101" hasCustomPrompt="1"/>
          </p:nvPr>
        </p:nvSpPr>
        <p:spPr>
          <a:xfrm>
            <a:off x="548640" y="2788920"/>
            <a:ext cx="8046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bg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„Adoptă o comunitate”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393192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chemeClr val="bg2"/>
                </a:solidFill>
              </a:rPr>
              <a:t>Moderator: Rareș Hălbac-Cotoară-Zamfir · Centrul Suport pentru Acțiuni Climatice, Universitatea Politehnica Timișoara (CSAC-UPT)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429768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chemeClr val="accent6"/>
                </a:solidFill>
              </a:rPr>
              <a:t>Organizator: CSAC-UPT, în parteneriat cu Platforma Națională de Adaptare / ANM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6576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chemeClr val="tx2"/>
                </a:solidFill>
              </a:rPr>
              <a:t>Avem date și hărți. Ne lipsește drumul dintre informație și acțiune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325880"/>
            <a:ext cx="3749040" cy="3108960"/>
          </a:xfrm>
          <a:prstGeom prst="roundRect">
            <a:avLst>
              <a:gd name="adj" fmla="val 352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 txBox="1"/>
          <p:nvPr/>
        </p:nvSpPr>
        <p:spPr>
          <a:xfrm>
            <a:off x="822960" y="1554480"/>
            <a:ext cx="3200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 primar vede pe hartă că o parte din comuna lui e expusă la inundații.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2514600"/>
            <a:ext cx="3200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</a:rPr>
              <a:t>Ce face a doua zi?</a:t>
            </a:r>
            <a:endParaRPr lang="en-US" sz="1800" dirty="0"/>
          </a:p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</a:rPr>
              <a:t>De la cine cere sprijin?</a:t>
            </a:r>
            <a:endParaRPr lang="en-US" sz="1800" dirty="0"/>
          </a:p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</a:rPr>
              <a:t>Cu ce bani?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393192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chemeClr val="accent6"/>
                </a:solidFill>
              </a:rPr>
              <a:t>Întrebarea la care răspunde rețeaua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663440" y="1417320"/>
            <a:ext cx="457200" cy="4572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7740" y="1531620"/>
            <a:ext cx="228600" cy="22860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5303520" y="132588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tx2"/>
                </a:solidFill>
              </a:rPr>
              <a:t>Competențe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303520" y="1645920"/>
            <a:ext cx="3291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Comunitățile mici nu au un specialist în adaptare; cunoașterea există, dar în universități și institute.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663440" y="2468880"/>
            <a:ext cx="457200" cy="4572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7740" y="2583180"/>
            <a:ext cx="228600" cy="22860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5303520" y="237744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tx2"/>
                </a:solidFill>
              </a:rPr>
              <a:t>Continuitate</a:t>
            </a:r>
            <a:endParaRPr lang="en-US" sz="1500" dirty="0"/>
          </a:p>
        </p:txBody>
      </p:sp>
      <p:sp>
        <p:nvSpPr>
          <p:cNvPr id="14" name="Text 10"/>
          <p:cNvSpPr txBox="1"/>
          <p:nvPr/>
        </p:nvSpPr>
        <p:spPr>
          <a:xfrm>
            <a:off x="5303520" y="2697480"/>
            <a:ext cx="3291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Studiile și proiectele se termină; riscurile rămân. Lipsește cineva care urmărește, în timp, o anumită comunitate.</a:t>
            </a:r>
            <a:endParaRPr lang="en-US" sz="1200" dirty="0"/>
          </a:p>
        </p:txBody>
      </p:sp>
      <p:sp>
        <p:nvSpPr>
          <p:cNvPr id="15" name="Shape 11"/>
          <p:cNvSpPr/>
          <p:nvPr/>
        </p:nvSpPr>
        <p:spPr>
          <a:xfrm>
            <a:off x="4663440" y="3520440"/>
            <a:ext cx="457200" cy="4572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7740" y="3634740"/>
            <a:ext cx="228600" cy="22860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5303520" y="342900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tx2"/>
                </a:solidFill>
              </a:rPr>
              <a:t>Încredere</a:t>
            </a:r>
            <a:endParaRPr lang="en-US" sz="1500" dirty="0"/>
          </a:p>
        </p:txBody>
      </p:sp>
      <p:sp>
        <p:nvSpPr>
          <p:cNvPr id="18" name="Text 13"/>
          <p:cNvSpPr txBox="1"/>
          <p:nvPr/>
        </p:nvSpPr>
        <p:spPr>
          <a:xfrm>
            <a:off x="5303520" y="3749040"/>
            <a:ext cx="3291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Administrația și cercetarea se întâlnesc la conferințe și la apeluri, rar într-o relație de lucru de durată.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7A8A80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6576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chemeClr val="tx2"/>
                </a:solidFill>
              </a:rPr>
              <a:t>Ideea, în trei propoziții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325880"/>
            <a:ext cx="8046720" cy="960120"/>
          </a:xfrm>
          <a:prstGeom prst="roundRect">
            <a:avLst>
              <a:gd name="adj" fmla="val 952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731520" y="1527048"/>
            <a:ext cx="548640" cy="54864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1664208"/>
            <a:ext cx="274320" cy="27432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508760" y="1435608"/>
            <a:ext cx="6858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tx2"/>
                </a:solidFill>
              </a:rPr>
              <a:t>Un expert adoptă o comunitate</a:t>
            </a:r>
            <a:endParaRPr lang="en-US" sz="1500" dirty="0"/>
          </a:p>
        </p:txBody>
      </p:sp>
      <p:sp>
        <p:nvSpPr>
          <p:cNvPr id="7" name="Text 4"/>
          <p:cNvSpPr txBox="1"/>
          <p:nvPr/>
        </p:nvSpPr>
        <p:spPr>
          <a:xfrm>
            <a:off x="1508760" y="1755648"/>
            <a:ext cx="6858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O regiune, un județ, un municipiu sau o localitate. Expertul își asumă, pe o perioadă definită, să urmărească și să sprijine adaptarea climatică a acelei comunități.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548640" y="2423160"/>
            <a:ext cx="8046720" cy="960120"/>
          </a:xfrm>
          <a:prstGeom prst="roundRect">
            <a:avLst>
              <a:gd name="adj" fmla="val 952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6"/>
          <p:cNvSpPr/>
          <p:nvPr/>
        </p:nvSpPr>
        <p:spPr>
          <a:xfrm>
            <a:off x="731520" y="2624328"/>
            <a:ext cx="548640" cy="54864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680" y="2761488"/>
            <a:ext cx="274320" cy="27432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1508760" y="2532888"/>
            <a:ext cx="6858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tx2"/>
                </a:solidFill>
              </a:rPr>
              <a:t>Relația este voluntară, necomercială și de durată</a:t>
            </a:r>
            <a:endParaRPr lang="en-US" sz="1500" dirty="0"/>
          </a:p>
        </p:txBody>
      </p:sp>
      <p:sp>
        <p:nvSpPr>
          <p:cNvPr id="12" name="Text 8"/>
          <p:cNvSpPr txBox="1"/>
          <p:nvPr/>
        </p:nvSpPr>
        <p:spPr>
          <a:xfrm>
            <a:off x="1508760" y="2852928"/>
            <a:ext cx="6858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Orientativ doi ani, cu reînnoire prin acordul părților. Nu înlocuiește consultanța, nu aduce bani: aduce atenție, cunoaștere și un interlocutor stabil.</a:t>
            </a:r>
            <a:endParaRPr lang="en-US" sz="1200" dirty="0"/>
          </a:p>
        </p:txBody>
      </p:sp>
      <p:sp>
        <p:nvSpPr>
          <p:cNvPr id="13" name="Shape 9"/>
          <p:cNvSpPr/>
          <p:nvPr/>
        </p:nvSpPr>
        <p:spPr>
          <a:xfrm>
            <a:off x="548640" y="3520440"/>
            <a:ext cx="8046720" cy="960120"/>
          </a:xfrm>
          <a:prstGeom prst="roundRect">
            <a:avLst>
              <a:gd name="adj" fmla="val 952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0"/>
          <p:cNvSpPr/>
          <p:nvPr/>
        </p:nvSpPr>
        <p:spPr>
          <a:xfrm>
            <a:off x="731520" y="3721608"/>
            <a:ext cx="548640" cy="54864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680" y="3858768"/>
            <a:ext cx="274320" cy="27432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1508760" y="3630168"/>
            <a:ext cx="6858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tx2"/>
                </a:solidFill>
              </a:rPr>
              <a:t>Experții formează o rețea, nu lucrează singuri</a:t>
            </a:r>
            <a:endParaRPr lang="en-US" sz="1500" dirty="0"/>
          </a:p>
        </p:txBody>
      </p:sp>
      <p:sp>
        <p:nvSpPr>
          <p:cNvPr id="17" name="Text 12"/>
          <p:cNvSpPr txBox="1"/>
          <p:nvPr/>
        </p:nvSpPr>
        <p:spPr>
          <a:xfrm>
            <a:off x="1508760" y="3950208"/>
            <a:ext cx="6858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Se sprijină reciproc, împart metode și date, pregătesc împreună proiecte și apeluri. Rețeaua este susținută de CSAC-UPT și de Platforma Națională de Adaptare.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7A8A80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6576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chemeClr val="tx2"/>
                </a:solidFill>
              </a:rPr>
              <a:t>Ce face, concret, un expert care adoptă o comunitate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371600"/>
            <a:ext cx="2514600" cy="1508760"/>
          </a:xfrm>
          <a:prstGeom prst="roundRect">
            <a:avLst>
              <a:gd name="adj" fmla="val 606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731520" y="155448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" y="1680210"/>
            <a:ext cx="251460" cy="25146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731520" y="2148840"/>
            <a:ext cx="2194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chemeClr val="tx2"/>
                </a:solidFill>
              </a:rPr>
              <a:t>Urmărește evoluțiile locale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2514600"/>
            <a:ext cx="2194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chemeClr val="accent6"/>
                </a:solidFill>
              </a:rPr>
              <a:t>riscuri, evenimente, decizii în pregătire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3246120" y="1371600"/>
            <a:ext cx="2514600" cy="1508760"/>
          </a:xfrm>
          <a:prstGeom prst="roundRect">
            <a:avLst>
              <a:gd name="adj" fmla="val 606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6"/>
          <p:cNvSpPr/>
          <p:nvPr/>
        </p:nvSpPr>
        <p:spPr>
          <a:xfrm>
            <a:off x="3429000" y="155448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4730" y="1680210"/>
            <a:ext cx="251460" cy="25146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3429000" y="2148840"/>
            <a:ext cx="2194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chemeClr val="tx2"/>
                </a:solidFill>
              </a:rPr>
              <a:t>Semnalează studii și practici</a:t>
            </a:r>
            <a:endParaRPr lang="en-US" sz="1300" dirty="0"/>
          </a:p>
        </p:txBody>
      </p:sp>
      <p:sp>
        <p:nvSpPr>
          <p:cNvPr id="12" name="Text 8"/>
          <p:cNvSpPr txBox="1"/>
          <p:nvPr/>
        </p:nvSpPr>
        <p:spPr>
          <a:xfrm>
            <a:off x="3429000" y="2514600"/>
            <a:ext cx="2194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chemeClr val="accent6"/>
                </a:solidFill>
              </a:rPr>
              <a:t>ce s-a publicat, ce a funcționat în altă parte</a:t>
            </a:r>
            <a:endParaRPr lang="en-US" sz="1100" dirty="0"/>
          </a:p>
        </p:txBody>
      </p:sp>
      <p:sp>
        <p:nvSpPr>
          <p:cNvPr id="13" name="Shape 9"/>
          <p:cNvSpPr/>
          <p:nvPr/>
        </p:nvSpPr>
        <p:spPr>
          <a:xfrm>
            <a:off x="5943600" y="1371600"/>
            <a:ext cx="2514600" cy="1508760"/>
          </a:xfrm>
          <a:prstGeom prst="roundRect">
            <a:avLst>
              <a:gd name="adj" fmla="val 606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0"/>
          <p:cNvSpPr/>
          <p:nvPr/>
        </p:nvSpPr>
        <p:spPr>
          <a:xfrm>
            <a:off x="6126480" y="155448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2210" y="1680210"/>
            <a:ext cx="251460" cy="25146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6126480" y="2148840"/>
            <a:ext cx="2194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chemeClr val="tx2"/>
                </a:solidFill>
              </a:rPr>
              <a:t>Identifică nevoi și riscuri</a:t>
            </a:r>
            <a:endParaRPr lang="en-US" sz="1300" dirty="0"/>
          </a:p>
        </p:txBody>
      </p:sp>
      <p:sp>
        <p:nvSpPr>
          <p:cNvPr id="17" name="Text 12"/>
          <p:cNvSpPr txBox="1"/>
          <p:nvPr/>
        </p:nvSpPr>
        <p:spPr>
          <a:xfrm>
            <a:off x="6126480" y="2514600"/>
            <a:ext cx="2194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chemeClr val="accent6"/>
                </a:solidFill>
              </a:rPr>
              <a:t>ce lipsește comunității pentru a acționa</a:t>
            </a:r>
            <a:endParaRPr lang="en-US" sz="1100" dirty="0"/>
          </a:p>
        </p:txBody>
      </p:sp>
      <p:sp>
        <p:nvSpPr>
          <p:cNvPr id="18" name="Shape 13"/>
          <p:cNvSpPr/>
          <p:nvPr/>
        </p:nvSpPr>
        <p:spPr>
          <a:xfrm>
            <a:off x="548640" y="3063240"/>
            <a:ext cx="2514600" cy="1508760"/>
          </a:xfrm>
          <a:prstGeom prst="roundRect">
            <a:avLst>
              <a:gd name="adj" fmla="val 606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4"/>
          <p:cNvSpPr/>
          <p:nvPr/>
        </p:nvSpPr>
        <p:spPr>
          <a:xfrm>
            <a:off x="731520" y="324612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7250" y="3371850"/>
            <a:ext cx="251460" cy="251460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731520" y="3840480"/>
            <a:ext cx="2194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chemeClr val="tx2"/>
                </a:solidFill>
              </a:rPr>
              <a:t>Ține legătura cu administrația</a:t>
            </a:r>
            <a:endParaRPr lang="en-US" sz="1300" dirty="0"/>
          </a:p>
        </p:txBody>
      </p:sp>
      <p:sp>
        <p:nvSpPr>
          <p:cNvPr id="22" name="Text 16"/>
          <p:cNvSpPr txBox="1"/>
          <p:nvPr/>
        </p:nvSpPr>
        <p:spPr>
          <a:xfrm>
            <a:off x="731520" y="4206240"/>
            <a:ext cx="2194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chemeClr val="accent6"/>
                </a:solidFill>
              </a:rPr>
              <a:t>un punct de contact, o întâlnire pe trimestru</a:t>
            </a:r>
            <a:endParaRPr lang="en-US" sz="1100" dirty="0"/>
          </a:p>
        </p:txBody>
      </p:sp>
      <p:sp>
        <p:nvSpPr>
          <p:cNvPr id="23" name="Shape 17"/>
          <p:cNvSpPr/>
          <p:nvPr/>
        </p:nvSpPr>
        <p:spPr>
          <a:xfrm>
            <a:off x="3246120" y="3063240"/>
            <a:ext cx="2514600" cy="1508760"/>
          </a:xfrm>
          <a:prstGeom prst="roundRect">
            <a:avLst>
              <a:gd name="adj" fmla="val 606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18"/>
          <p:cNvSpPr/>
          <p:nvPr/>
        </p:nvSpPr>
        <p:spPr>
          <a:xfrm>
            <a:off x="3429000" y="324612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54730" y="3371850"/>
            <a:ext cx="251460" cy="251460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3429000" y="3840480"/>
            <a:ext cx="2194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chemeClr val="tx2"/>
                </a:solidFill>
              </a:rPr>
              <a:t>Sprijină ceilalți experți</a:t>
            </a:r>
            <a:endParaRPr lang="en-US" sz="1300" dirty="0"/>
          </a:p>
        </p:txBody>
      </p:sp>
      <p:sp>
        <p:nvSpPr>
          <p:cNvPr id="27" name="Text 20"/>
          <p:cNvSpPr txBox="1"/>
          <p:nvPr/>
        </p:nvSpPr>
        <p:spPr>
          <a:xfrm>
            <a:off x="3429000" y="4206240"/>
            <a:ext cx="2194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chemeClr val="accent6"/>
                </a:solidFill>
              </a:rPr>
              <a:t>întâlniri ale rețelei, raport scurt semestrial</a:t>
            </a:r>
            <a:endParaRPr lang="en-US" sz="1100" dirty="0"/>
          </a:p>
        </p:txBody>
      </p:sp>
      <p:sp>
        <p:nvSpPr>
          <p:cNvPr id="28" name="Shape 21"/>
          <p:cNvSpPr/>
          <p:nvPr/>
        </p:nvSpPr>
        <p:spPr>
          <a:xfrm>
            <a:off x="5943600" y="3063240"/>
            <a:ext cx="2514600" cy="1508760"/>
          </a:xfrm>
          <a:prstGeom prst="roundRect">
            <a:avLst>
              <a:gd name="adj" fmla="val 606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Shape 22"/>
          <p:cNvSpPr/>
          <p:nvPr/>
        </p:nvSpPr>
        <p:spPr>
          <a:xfrm>
            <a:off x="6126480" y="324612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0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52210" y="3371850"/>
            <a:ext cx="251460" cy="251460"/>
          </a:xfrm>
          <a:prstGeom prst="rect">
            <a:avLst/>
          </a:prstGeom>
        </p:spPr>
      </p:pic>
      <p:sp>
        <p:nvSpPr>
          <p:cNvPr id="31" name="Text 23"/>
          <p:cNvSpPr txBox="1"/>
          <p:nvPr/>
        </p:nvSpPr>
        <p:spPr>
          <a:xfrm>
            <a:off x="6126480" y="3840480"/>
            <a:ext cx="2194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chemeClr val="tx2"/>
                </a:solidFill>
              </a:rPr>
              <a:t>Construiește proiecte comune</a:t>
            </a:r>
            <a:endParaRPr lang="en-US" sz="1300" dirty="0"/>
          </a:p>
        </p:txBody>
      </p:sp>
      <p:sp>
        <p:nvSpPr>
          <p:cNvPr id="32" name="Text 24"/>
          <p:cNvSpPr txBox="1"/>
          <p:nvPr/>
        </p:nvSpPr>
        <p:spPr>
          <a:xfrm>
            <a:off x="6126480" y="4206240"/>
            <a:ext cx="2194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chemeClr val="accent6"/>
                </a:solidFill>
              </a:rPr>
              <a:t>comunitatea ca partener sau utilizator final</a:t>
            </a:r>
            <a:endParaRPr lang="en-US" sz="1100" dirty="0"/>
          </a:p>
        </p:txBody>
      </p:sp>
      <p:sp>
        <p:nvSpPr>
          <p:cNvPr id="33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7A8A80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6576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chemeClr val="tx2"/>
                </a:solidFill>
              </a:rPr>
              <a:t>Ce este și ce nu este rețeaua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325880"/>
            <a:ext cx="3886200" cy="3246120"/>
          </a:xfrm>
          <a:prstGeom prst="roundRect">
            <a:avLst>
              <a:gd name="adj" fmla="val 338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777240" y="1508760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0110" y="1611630"/>
            <a:ext cx="205740" cy="20574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325880" y="150876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ESTE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777240" y="2057400"/>
            <a:ext cx="347472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Un angajament voluntar al unui expert față de o comunitate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O relație de lucru continuă cu administrația locală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Un canal prin care cunoașterea ajunge la cei care decid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O rețea de sprijin reciproc între experți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O pepinieră de proiecte și consorții pentru apeluri</a:t>
            </a:r>
            <a:endParaRPr lang="en-US" sz="1250" dirty="0"/>
          </a:p>
        </p:txBody>
      </p:sp>
      <p:sp>
        <p:nvSpPr>
          <p:cNvPr id="8" name="Shape 5"/>
          <p:cNvSpPr/>
          <p:nvPr/>
        </p:nvSpPr>
        <p:spPr>
          <a:xfrm>
            <a:off x="4709160" y="1325880"/>
            <a:ext cx="3886200" cy="3246120"/>
          </a:xfrm>
          <a:prstGeom prst="roundRect">
            <a:avLst>
              <a:gd name="adj" fmla="val 338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6"/>
          <p:cNvSpPr/>
          <p:nvPr/>
        </p:nvSpPr>
        <p:spPr>
          <a:xfrm>
            <a:off x="4937760" y="1508760"/>
            <a:ext cx="411480" cy="41148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0630" y="1611630"/>
            <a:ext cx="205740" cy="20574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5486400" y="150876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accent2"/>
                </a:solidFill>
              </a:rPr>
              <a:t>NU ESTE</a:t>
            </a:r>
            <a:endParaRPr lang="en-US" sz="1600" dirty="0"/>
          </a:p>
        </p:txBody>
      </p:sp>
      <p:sp>
        <p:nvSpPr>
          <p:cNvPr id="12" name="Text 8"/>
          <p:cNvSpPr txBox="1"/>
          <p:nvPr/>
        </p:nvSpPr>
        <p:spPr>
          <a:xfrm>
            <a:off x="4937760" y="2057400"/>
            <a:ext cx="347472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O firmă de consultanță sau un serviciu plătit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Un înlocuitor al hub-urilor naționale de adaptare sau al RO-ADAPT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O sursă de finanțare pentru comunitate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Un instrument politic sau de promovare personală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O obligație juridică — se poate încheia la cererea oricărei părți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7A8A80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6576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chemeClr val="tx2"/>
                </a:solidFill>
              </a:rPr>
              <a:t>Carta adopției: angajamente reciproce, supuse validării sălii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280160"/>
            <a:ext cx="2514600" cy="3291840"/>
          </a:xfrm>
          <a:prstGeom prst="roundRect">
            <a:avLst>
              <a:gd name="adj" fmla="val 363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731520" y="1417320"/>
            <a:ext cx="411480" cy="41148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390" y="1520190"/>
            <a:ext cx="205740" cy="20574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234440" y="1417320"/>
            <a:ext cx="1737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accent4"/>
                </a:solidFill>
              </a:rPr>
              <a:t>Expertul</a:t>
            </a:r>
            <a:endParaRPr lang="en-US" sz="15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1920240"/>
            <a:ext cx="219456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Urmărește riscurile, studiile, bunele practici și oportunitățile de finanțare și le semnalează administrației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Întâlnire cu punctul de contact cel puțin o dată pe trimestru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Raport scurt (o pagină) către rețea, semestrial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Participă la întâlnirile rețelei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Declară conflictele de interese; fără scop comercial sau politic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3246120" y="1280160"/>
            <a:ext cx="2514600" cy="3291840"/>
          </a:xfrm>
          <a:prstGeom prst="roundRect">
            <a:avLst>
              <a:gd name="adj" fmla="val 363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6"/>
          <p:cNvSpPr/>
          <p:nvPr/>
        </p:nvSpPr>
        <p:spPr>
          <a:xfrm>
            <a:off x="3429000" y="1417320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870" y="1520190"/>
            <a:ext cx="205740" cy="20574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3931920" y="1417320"/>
            <a:ext cx="1737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Comunitatea</a:t>
            </a:r>
            <a:endParaRPr lang="en-US" sz="1500" dirty="0"/>
          </a:p>
        </p:txBody>
      </p:sp>
      <p:sp>
        <p:nvSpPr>
          <p:cNvPr id="12" name="Text 8"/>
          <p:cNvSpPr txBox="1"/>
          <p:nvPr/>
        </p:nvSpPr>
        <p:spPr>
          <a:xfrm>
            <a:off x="3429000" y="1920240"/>
            <a:ext cx="219456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Desemnează un punct de contact (persoană și funcție)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Pune la dispoziție informațiile publice relevante: planuri, studii, date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Informează expertul despre deciziile în pregătire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Analizează cu bună-credință semnalările și propunerile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Menționează, unde e cazul, sprijinul primit prin rețea</a:t>
            </a:r>
            <a:endParaRPr lang="en-US" sz="1100" dirty="0"/>
          </a:p>
        </p:txBody>
      </p:sp>
      <p:sp>
        <p:nvSpPr>
          <p:cNvPr id="13" name="Shape 9"/>
          <p:cNvSpPr/>
          <p:nvPr/>
        </p:nvSpPr>
        <p:spPr>
          <a:xfrm>
            <a:off x="5943600" y="1280160"/>
            <a:ext cx="2514600" cy="3291840"/>
          </a:xfrm>
          <a:prstGeom prst="roundRect">
            <a:avLst>
              <a:gd name="adj" fmla="val 363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0"/>
          <p:cNvSpPr/>
          <p:nvPr/>
        </p:nvSpPr>
        <p:spPr>
          <a:xfrm>
            <a:off x="6126480" y="1417320"/>
            <a:ext cx="411480" cy="41148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9350" y="1520190"/>
            <a:ext cx="205740" cy="20574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6629400" y="1417320"/>
            <a:ext cx="1737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accent2"/>
                </a:solidFill>
              </a:rPr>
              <a:t>Rețeaua</a:t>
            </a:r>
            <a:endParaRPr lang="en-US" sz="1500" dirty="0"/>
          </a:p>
        </p:txBody>
      </p:sp>
      <p:sp>
        <p:nvSpPr>
          <p:cNvPr id="17" name="Text 12"/>
          <p:cNvSpPr txBox="1"/>
          <p:nvPr/>
        </p:nvSpPr>
        <p:spPr>
          <a:xfrm>
            <a:off x="6126480" y="1920240"/>
            <a:ext cx="219456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Un responsabil de rețea, un canal de comunicare, cel puțin două întâlniri pe an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Sprijin metodologic: analiză de risc, lanțuri de impact, măsuri fără regret, monitorizare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Acces facilitat la datele platformei RO-ADAPT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Prezintă anual, la conferință, stadiul adopțiilor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Protejează caracterul voluntar și necomercial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7A8A80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6576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chemeClr val="tx2"/>
                </a:solidFill>
              </a:rPr>
              <a:t>Cum funcționează o adopție, pas cu pas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463040"/>
            <a:ext cx="548640" cy="54864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 txBox="1"/>
          <p:nvPr/>
        </p:nvSpPr>
        <p:spPr>
          <a:xfrm>
            <a:off x="548640" y="14630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1234440" y="1463040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tx2"/>
                </a:solidFill>
              </a:rPr>
              <a:t>Intenție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2148840"/>
            <a:ext cx="2514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chemeClr val="tx1"/>
                </a:solidFill>
              </a:rPr>
              <a:t>formularul de intenție (mapă, 7b): A — doresc să adopt / B — comunitatea dorește un expert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3063240" y="1737360"/>
            <a:ext cx="182880" cy="0"/>
          </a:xfrm>
          <a:prstGeom prst="line">
            <a:avLst/>
          </a:prstGeom>
          <a:noFill/>
          <a:ln w="25400">
            <a:solidFill>
              <a:schemeClr val="accent5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3246120" y="1463040"/>
            <a:ext cx="548640" cy="54864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3246120" y="14630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3931920" y="1463040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tx2"/>
                </a:solidFill>
              </a:rPr>
              <a:t>Potrivire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3246120" y="2148840"/>
            <a:ext cx="2514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chemeClr val="tx1"/>
                </a:solidFill>
              </a:rPr>
              <a:t>rețeaua pune în legătură expertul și comunitatea; CSAC-UPT ține evidența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5760720" y="1737360"/>
            <a:ext cx="182880" cy="0"/>
          </a:xfrm>
          <a:prstGeom prst="line">
            <a:avLst/>
          </a:prstGeom>
          <a:noFill/>
          <a:ln w="25400">
            <a:solidFill>
              <a:schemeClr val="accent5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5943600" y="1463040"/>
            <a:ext cx="548640" cy="54864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 txBox="1"/>
          <p:nvPr/>
        </p:nvSpPr>
        <p:spPr>
          <a:xfrm>
            <a:off x="5943600" y="14630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6629400" y="1463040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tx2"/>
                </a:solidFill>
              </a:rPr>
              <a:t>Acord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5943600" y="2148840"/>
            <a:ext cx="2514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chemeClr val="tx1"/>
                </a:solidFill>
              </a:rPr>
              <a:t>model simplu de acord de adopție: contact, domeniu, data începerii, durată orientativă doi ani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548640" y="3154680"/>
            <a:ext cx="548640" cy="54864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548640" y="31546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1234440" y="3154680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tx2"/>
                </a:solidFill>
              </a:rPr>
              <a:t>Diagnoză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548640" y="3840480"/>
            <a:ext cx="2514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chemeClr val="tx1"/>
                </a:solidFill>
              </a:rPr>
              <a:t>primele trei luni: priorități inițiale, maximum trei, stabilite împreună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3063240" y="3429000"/>
            <a:ext cx="182880" cy="0"/>
          </a:xfrm>
          <a:prstGeom prst="line">
            <a:avLst/>
          </a:prstGeom>
          <a:noFill/>
          <a:ln w="25400">
            <a:solidFill>
              <a:schemeClr val="accent5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3246120" y="3154680"/>
            <a:ext cx="548640" cy="54864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3246120" y="31546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800" dirty="0"/>
          </a:p>
        </p:txBody>
      </p:sp>
      <p:sp>
        <p:nvSpPr>
          <p:cNvPr id="24" name="Text 22"/>
          <p:cNvSpPr txBox="1"/>
          <p:nvPr/>
        </p:nvSpPr>
        <p:spPr>
          <a:xfrm>
            <a:off x="3931920" y="3154680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tx2"/>
                </a:solidFill>
              </a:rPr>
              <a:t>Lucru</a:t>
            </a:r>
            <a:endParaRPr lang="en-US" sz="1600" dirty="0"/>
          </a:p>
        </p:txBody>
      </p:sp>
      <p:sp>
        <p:nvSpPr>
          <p:cNvPr id="25" name="Text 23"/>
          <p:cNvSpPr txBox="1"/>
          <p:nvPr/>
        </p:nvSpPr>
        <p:spPr>
          <a:xfrm>
            <a:off x="3246120" y="3840480"/>
            <a:ext cx="2514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chemeClr val="tx1"/>
                </a:solidFill>
              </a:rPr>
              <a:t>întâlniri trimestriale cu administrația, raport semestrial către rețea</a:t>
            </a:r>
            <a:endParaRPr lang="en-US" sz="1150" dirty="0"/>
          </a:p>
        </p:txBody>
      </p:sp>
      <p:sp>
        <p:nvSpPr>
          <p:cNvPr id="26" name="Shape 24"/>
          <p:cNvSpPr/>
          <p:nvPr/>
        </p:nvSpPr>
        <p:spPr>
          <a:xfrm>
            <a:off x="5760720" y="3429000"/>
            <a:ext cx="182880" cy="0"/>
          </a:xfrm>
          <a:prstGeom prst="line">
            <a:avLst/>
          </a:prstGeom>
          <a:noFill/>
          <a:ln w="25400">
            <a:solidFill>
              <a:schemeClr val="accent5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27" name="Shape 25"/>
          <p:cNvSpPr/>
          <p:nvPr/>
        </p:nvSpPr>
        <p:spPr>
          <a:xfrm>
            <a:off x="5943600" y="3154680"/>
            <a:ext cx="548640" cy="54864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 txBox="1"/>
          <p:nvPr/>
        </p:nvSpPr>
        <p:spPr>
          <a:xfrm>
            <a:off x="5943600" y="31546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800" dirty="0"/>
          </a:p>
        </p:txBody>
      </p:sp>
      <p:sp>
        <p:nvSpPr>
          <p:cNvPr id="29" name="Text 27"/>
          <p:cNvSpPr txBox="1"/>
          <p:nvPr/>
        </p:nvSpPr>
        <p:spPr>
          <a:xfrm>
            <a:off x="6629400" y="3154680"/>
            <a:ext cx="1828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tx2"/>
                </a:solidFill>
              </a:rPr>
              <a:t>Bilanț</a:t>
            </a:r>
            <a:endParaRPr lang="en-US" sz="1600" dirty="0"/>
          </a:p>
        </p:txBody>
      </p:sp>
      <p:sp>
        <p:nvSpPr>
          <p:cNvPr id="30" name="Text 28"/>
          <p:cNvSpPr txBox="1"/>
          <p:nvPr/>
        </p:nvSpPr>
        <p:spPr>
          <a:xfrm>
            <a:off x="5943600" y="3840480"/>
            <a:ext cx="2514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chemeClr val="tx1"/>
                </a:solidFill>
              </a:rPr>
              <a:t>stadiul adopțiilor prezentat anual la Conferința Platformei</a:t>
            </a:r>
            <a:endParaRPr lang="en-US" sz="1150" dirty="0"/>
          </a:p>
        </p:txBody>
      </p:sp>
      <p:sp>
        <p:nvSpPr>
          <p:cNvPr id="31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7A8A80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91440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accent2"/>
                </a:solidFill>
              </a:rPr>
              <a:t>PRIMELE ADOPȚII</a:t>
            </a:r>
            <a:endParaRPr lang="en-US" sz="180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1371600"/>
            <a:ext cx="8046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3600" b="1" dirty="0">
                <a:solidFill>
                  <a:schemeClr val="bg1"/>
                </a:solidFill>
              </a:rPr>
              <a:t>Timișoara · Dolj · Buzău · Municipiul București</a:t>
            </a:r>
            <a:endParaRPr lang="en-US" sz="3600" dirty="0"/>
          </a:p>
        </p:txBody>
      </p:sp>
      <p:sp>
        <p:nvSpPr>
          <p:cNvPr id="4" name="Text 0"/>
          <p:cNvSpPr>
            <a:spLocks noGrp="1"/>
          </p:cNvSpPr>
          <p:nvPr>
            <p:ph type="body" idx="101" hasCustomPrompt="1"/>
          </p:nvPr>
        </p:nvSpPr>
        <p:spPr>
          <a:xfrm>
            <a:off x="548640" y="2788920"/>
            <a:ext cx="8046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bg2"/>
                </a:solidFill>
              </a:rPr>
              <a:t>Patru comunități, patru scări diferite: un municipiu, două județe, capitala. Fiecare prezentare: cine adoptă, ce a găsit, ce își propune în primele luni.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accent2"/>
                </a:solidFill>
              </a:rPr>
              <a:t>ÎNTREBĂM SALA · SLIDO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8046720" cy="1645920"/>
          </a:xfrm>
          <a:prstGeom prst="roundRect">
            <a:avLst>
              <a:gd name="adj" fmla="val 6667"/>
            </a:avLst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822960" y="1554480"/>
            <a:ext cx="640080" cy="6400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2980" y="1714500"/>
            <a:ext cx="320040" cy="32004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737360" y="1234440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chemeClr val="accent3"/>
                </a:solidFill>
              </a:rPr>
              <a:t>Alegere unică · 60 s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737360" y="1508760"/>
            <a:ext cx="6583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V-ați implica în rețeaua „Adoptă o comunitate”?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1737360" y="2194560"/>
            <a:ext cx="6583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chemeClr val="bg2"/>
                </a:solidFill>
              </a:rPr>
              <a:t>Da, ca expert  ·  Da, în numele unei comunități  ·  Poate, am nevoie de detalii  ·  Nu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548640" y="2926080"/>
            <a:ext cx="8046720" cy="1645920"/>
          </a:xfrm>
          <a:prstGeom prst="roundRect">
            <a:avLst>
              <a:gd name="adj" fmla="val 6667"/>
            </a:avLst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822960" y="3429000"/>
            <a:ext cx="640080" cy="6400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2980" y="3589020"/>
            <a:ext cx="320040" cy="32004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1737360" y="3108960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chemeClr val="accent3"/>
                </a:solidFill>
              </a:rPr>
              <a:t>Text deschis · 2 min</a:t>
            </a:r>
            <a:endParaRPr lang="en-US" sz="1100" dirty="0"/>
          </a:p>
        </p:txBody>
      </p:sp>
      <p:sp>
        <p:nvSpPr>
          <p:cNvPr id="13" name="Text 9"/>
          <p:cNvSpPr txBox="1"/>
          <p:nvPr/>
        </p:nvSpPr>
        <p:spPr>
          <a:xfrm>
            <a:off x="1737360" y="3383280"/>
            <a:ext cx="6583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Ce ați aștepta de la un expert care vă adoptă comunitatea?</a:t>
            </a:r>
            <a:endParaRPr lang="en-US" sz="1900" dirty="0"/>
          </a:p>
        </p:txBody>
      </p:sp>
      <p:sp>
        <p:nvSpPr>
          <p:cNvPr id="14" name="Text 10"/>
          <p:cNvSpPr txBox="1"/>
          <p:nvPr/>
        </p:nvSpPr>
        <p:spPr>
          <a:xfrm>
            <a:off x="1737360" y="4069080"/>
            <a:ext cx="6583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chemeClr val="bg2"/>
                </a:solidFill>
              </a:rPr>
              <a:t>Răspunsurile sunt copiate în Carta adopției, ca amendamente</a:t>
            </a:r>
            <a:endParaRPr lang="en-US" sz="1200" dirty="0"/>
          </a:p>
        </p:txBody>
      </p:sp>
      <p:sp>
        <p:nvSpPr>
          <p:cNvPr id="16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1371600"/>
            <a:ext cx="8046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endParaRPr lang="en-US" sz="3600" dirty="0"/>
          </a:p>
        </p:txBody>
      </p:sp>
      <p:sp>
        <p:nvSpPr>
          <p:cNvPr id="17" name="Text 0"/>
          <p:cNvSpPr>
            <a:spLocks noGrp="1"/>
          </p:cNvSpPr>
          <p:nvPr>
            <p:ph type="body" idx="101" hasCustomPrompt="1"/>
          </p:nvPr>
        </p:nvSpPr>
        <p:spPr>
          <a:xfrm>
            <a:off x="548640" y="2788920"/>
            <a:ext cx="8046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6576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chemeClr val="tx2"/>
                </a:solidFill>
              </a:rPr>
              <a:t>Patru întrebări pentru dezbatere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371600"/>
            <a:ext cx="3931920" cy="1417320"/>
          </a:xfrm>
          <a:prstGeom prst="roundRect">
            <a:avLst>
              <a:gd name="adj" fmla="val 645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731520" y="1554480"/>
            <a:ext cx="411480" cy="41148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 txBox="1"/>
          <p:nvPr/>
        </p:nvSpPr>
        <p:spPr>
          <a:xfrm>
            <a:off x="731520" y="15544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?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1280160" y="1536192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tx2"/>
                </a:solidFill>
              </a:rPr>
              <a:t>Cine poate fi expert?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057400"/>
            <a:ext cx="3520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chemeClr val="tx1"/>
                </a:solidFill>
              </a:rPr>
              <a:t>Doar cercetători, sau și practicieni din administrații bazinale, ISU, ONG-uri, mediul privat? Ce criterii minime?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4663440" y="1371600"/>
            <a:ext cx="3931920" cy="1417320"/>
          </a:xfrm>
          <a:prstGeom prst="roundRect">
            <a:avLst>
              <a:gd name="adj" fmla="val 645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4846320" y="1554480"/>
            <a:ext cx="411480" cy="41148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4846320" y="15544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?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5394960" y="1536192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tx2"/>
                </a:solidFill>
              </a:rPr>
              <a:t>La ce scară se adoptă?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4892040" y="2057400"/>
            <a:ext cx="3520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chemeClr val="tx1"/>
                </a:solidFill>
              </a:rPr>
              <a:t>Județ, municipiu, comună, bazin hidrografic? Cine decide când o comunitate e „prea mare” pentru un singur expert?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48640" y="2971800"/>
            <a:ext cx="3931920" cy="1417320"/>
          </a:xfrm>
          <a:prstGeom prst="roundRect">
            <a:avLst>
              <a:gd name="adj" fmla="val 645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731520" y="3154680"/>
            <a:ext cx="411480" cy="41148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731520" y="31546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?</a:t>
            </a:r>
            <a:endParaRPr lang="en-US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1280160" y="3136392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tx2"/>
                </a:solidFill>
              </a:rPr>
              <a:t>Cum ne legăm de hub-uri și de RO-ADAPT?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777240" y="3657600"/>
            <a:ext cx="3520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chemeClr val="tx1"/>
                </a:solidFill>
              </a:rPr>
              <a:t>Ce rămâne la hub-urile naționale, ce preia rețeaua, cum circulă datele în ambele sensuri?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4663440" y="2971800"/>
            <a:ext cx="3931920" cy="1417320"/>
          </a:xfrm>
          <a:prstGeom prst="roundRect">
            <a:avLst>
              <a:gd name="adj" fmla="val 645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4846320" y="3154680"/>
            <a:ext cx="411480" cy="41148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 txBox="1"/>
          <p:nvPr/>
        </p:nvSpPr>
        <p:spPr>
          <a:xfrm>
            <a:off x="4846320" y="31546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?</a:t>
            </a:r>
            <a:endParaRPr lang="en-US" sz="1800" dirty="0"/>
          </a:p>
        </p:txBody>
      </p:sp>
      <p:sp>
        <p:nvSpPr>
          <p:cNvPr id="21" name="Text 19"/>
          <p:cNvSpPr txBox="1"/>
          <p:nvPr/>
        </p:nvSpPr>
        <p:spPr>
          <a:xfrm>
            <a:off x="5394960" y="3136392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tx2"/>
                </a:solidFill>
              </a:rPr>
              <a:t>Cum știm că funcționează?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4892040" y="3657600"/>
            <a:ext cx="3520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chemeClr val="tx1"/>
                </a:solidFill>
              </a:rPr>
              <a:t>Ce arătăm la ediția a II-a: număr de adopții, decizii influențate, proiecte depuse împreună?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7A8A80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274320" y="160020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chemeClr val="tx2"/>
                </a:solidFill>
              </a:rPr>
              <a:t>Ce urmează, începând de astăzi</a:t>
            </a:r>
            <a:endParaRPr lang="en-US" sz="28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" y="1440180"/>
            <a:ext cx="228600" cy="228600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548640" y="2697480"/>
            <a:ext cx="457200" cy="45720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940" y="2811780"/>
            <a:ext cx="228600" cy="22860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1188720" y="2651760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chemeClr val="tx2"/>
                </a:solidFill>
              </a:rPr>
              <a:t>Decembrie 2026</a:t>
            </a:r>
            <a:endParaRPr lang="en-US" sz="1300" dirty="0"/>
          </a:p>
        </p:txBody>
      </p:sp>
      <p:sp>
        <p:nvSpPr>
          <p:cNvPr id="14" name="Text 9"/>
          <p:cNvSpPr txBox="1"/>
          <p:nvPr/>
        </p:nvSpPr>
        <p:spPr>
          <a:xfrm>
            <a:off x="3657600" y="2651760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chemeClr val="tx1"/>
                </a:solidFill>
              </a:rPr>
              <a:t>Calendar comun al apelurilor și canal de comunicare al rețelei, prin CSAC-UPT și RO-ADAPT</a:t>
            </a:r>
            <a:endParaRPr lang="en-US" sz="1150" dirty="0"/>
          </a:p>
        </p:txBody>
      </p:sp>
      <p:sp>
        <p:nvSpPr>
          <p:cNvPr id="15" name="Shape 10"/>
          <p:cNvSpPr/>
          <p:nvPr/>
        </p:nvSpPr>
        <p:spPr>
          <a:xfrm>
            <a:off x="548640" y="3383280"/>
            <a:ext cx="457200" cy="45720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940" y="3497580"/>
            <a:ext cx="228600" cy="228600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1188720" y="3337560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chemeClr val="tx2"/>
                </a:solidFill>
              </a:rPr>
              <a:t>Ianuarie 2027</a:t>
            </a:r>
            <a:endParaRPr lang="en-US" sz="1300" dirty="0"/>
          </a:p>
        </p:txBody>
      </p:sp>
      <p:sp>
        <p:nvSpPr>
          <p:cNvPr id="18" name="Text 12"/>
          <p:cNvSpPr txBox="1"/>
          <p:nvPr/>
        </p:nvSpPr>
        <p:spPr>
          <a:xfrm>
            <a:off x="3657600" y="3337560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chemeClr val="tx1"/>
                </a:solidFill>
              </a:rPr>
              <a:t>Harta competențelor și a siturilor; potrivirea intențiilor; primele acorduri de adopție semnate</a:t>
            </a:r>
            <a:endParaRPr lang="en-US" sz="1150" dirty="0"/>
          </a:p>
        </p:txBody>
      </p:sp>
      <p:sp>
        <p:nvSpPr>
          <p:cNvPr id="19" name="Shape 13"/>
          <p:cNvSpPr/>
          <p:nvPr/>
        </p:nvSpPr>
        <p:spPr>
          <a:xfrm>
            <a:off x="548640" y="4069080"/>
            <a:ext cx="457200" cy="45720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0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2940" y="4183380"/>
            <a:ext cx="228600" cy="228600"/>
          </a:xfrm>
          <a:prstGeom prst="rect">
            <a:avLst/>
          </a:prstGeom>
        </p:spPr>
      </p:pic>
      <p:sp>
        <p:nvSpPr>
          <p:cNvPr id="21" name="Text 14"/>
          <p:cNvSpPr txBox="1"/>
          <p:nvPr/>
        </p:nvSpPr>
        <p:spPr>
          <a:xfrm>
            <a:off x="1188720" y="4023360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chemeClr val="tx2"/>
                </a:solidFill>
              </a:rPr>
              <a:t>Ediția a II-a</a:t>
            </a:r>
            <a:endParaRPr lang="en-US" sz="1300" dirty="0"/>
          </a:p>
        </p:txBody>
      </p:sp>
      <p:sp>
        <p:nvSpPr>
          <p:cNvPr id="22" name="Text 15"/>
          <p:cNvSpPr txBox="1"/>
          <p:nvPr/>
        </p:nvSpPr>
        <p:spPr>
          <a:xfrm>
            <a:off x="3657600" y="4023360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chemeClr val="tx1"/>
                </a:solidFill>
              </a:rPr>
              <a:t>Bilanțul primului an al rețelei: adopții, lecții, proiecte depuse împreună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7A8A80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09728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Adaptarea nu se face în conferințe.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73736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i="1" dirty="0">
                <a:solidFill>
                  <a:schemeClr val="accent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 face pe teren, comună cu comună, acord cu acord.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2834640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510" y="2937510"/>
            <a:ext cx="205740" cy="20574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097280" y="2834640"/>
            <a:ext cx="5486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</a:rPr>
              <a:t>rares.halbac-cotoara-zamfir@upt.ro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548640" y="3383280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510" y="3486150"/>
            <a:ext cx="205740" cy="20574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097280" y="3383280"/>
            <a:ext cx="6400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</a:rPr>
              <a:t>roadapt.ro  ·  Centrul Suport pentru Acțiuni Climatice, UPT</a:t>
            </a:r>
            <a:endParaRPr lang="en-US" sz="1400" dirty="0"/>
          </a:p>
        </p:txBody>
      </p:sp>
      <p:sp>
        <p:nvSpPr>
          <p:cNvPr id="10" name="Text 6"/>
          <p:cNvSpPr txBox="1"/>
          <p:nvPr/>
        </p:nvSpPr>
        <p:spPr>
          <a:xfrm>
            <a:off x="548640" y="438912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accent6"/>
                </a:solidFill>
              </a:rPr>
              <a:t>Conferință organizată cu sprijinul proiectului 39PHE/2024, finanțat de UEFISCDI.</a:t>
            </a:r>
            <a:endParaRPr lang="en-US" sz="1000" dirty="0"/>
          </a:p>
        </p:txBody>
      </p:sp>
      <p:sp>
        <p:nvSpPr>
          <p:cNvPr id="1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1371600"/>
            <a:ext cx="8046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endParaRPr lang="en-US" sz="3600" dirty="0"/>
          </a:p>
        </p:txBody>
      </p:sp>
      <p:sp>
        <p:nvSpPr>
          <p:cNvPr id="13" name="Text 0"/>
          <p:cNvSpPr>
            <a:spLocks noGrp="1"/>
          </p:cNvSpPr>
          <p:nvPr>
            <p:ph type="body" idx="101" hasCustomPrompt="1"/>
          </p:nvPr>
        </p:nvSpPr>
        <p:spPr>
          <a:xfrm>
            <a:off x="548640" y="2788920"/>
            <a:ext cx="8046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dopta o comunitate">
  <a:themeElements>
    <a:clrScheme name="Adopta o comunitate">
      <a:dk1>
        <a:srgbClr val="1F2A24"/>
      </a:dk1>
      <a:lt1>
        <a:srgbClr val="FFFFFF"/>
      </a:lt1>
      <a:dk2>
        <a:srgbClr val="1F4D3A"/>
      </a:dk2>
      <a:lt2>
        <a:srgbClr val="EEF3EA"/>
      </a:lt2>
      <a:accent1>
        <a:srgbClr val="5E8F3E"/>
      </a:accent1>
      <a:accent2>
        <a:srgbClr val="D98B2B"/>
      </a:accent2>
      <a:accent3>
        <a:srgbClr val="9CC27A"/>
      </a:accent3>
      <a:accent4>
        <a:srgbClr val="3C6E58"/>
      </a:accent4>
      <a:accent5>
        <a:srgbClr val="C9DDBB"/>
      </a:accent5>
      <a:accent6>
        <a:srgbClr val="7A8A80"/>
      </a:accent6>
      <a:hlink>
        <a:srgbClr val="3C6E58"/>
      </a:hlink>
      <a:folHlink>
        <a:srgbClr val="7A8A80"/>
      </a:folHlink>
    </a:clrScheme>
    <a:fontScheme name="Adopta o comunitate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1461</Words>
  <Application>Microsoft Office PowerPoint</Application>
  <PresentationFormat>On-screen Show (16:9)</PresentationFormat>
  <Paragraphs>156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Cambria</vt:lpstr>
      <vt:lpstr>Adopta o comunitate</vt:lpstr>
      <vt:lpstr>Rețeaua națională de experți în adaptare</vt:lpstr>
      <vt:lpstr>Avem date și hărți. Ne lipsește drumul dintre informație și acțiune</vt:lpstr>
      <vt:lpstr>Ideea, în trei propoziții</vt:lpstr>
      <vt:lpstr>Ce face, concret, un expert care adoptă o comunitate</vt:lpstr>
      <vt:lpstr>Ce este și ce nu este rețeaua</vt:lpstr>
      <vt:lpstr>Carta adopției: angajamente reciproce, supuse validării sălii</vt:lpstr>
      <vt:lpstr>Cum funcționează o adopție, pas cu pas</vt:lpstr>
      <vt:lpstr>Timișoara · Dolj · Buzău · Municipiul București</vt:lpstr>
      <vt:lpstr>PowerPoint Presentation</vt:lpstr>
      <vt:lpstr>Patru întrebări pentru dezbatere</vt:lpstr>
      <vt:lpstr>Ce urmează, începând de astăzi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Plenara 5 · Adoptă o comunitate</dc:title>
  <dc:subject>PptxGenJS Presentation</dc:subject>
  <dc:creator>Rareș Hălbac-Cotoară-Zamfir</dc:creator>
  <cp:lastModifiedBy>Rares Halbac-Cotoară-Zamfir</cp:lastModifiedBy>
  <cp:revision>2</cp:revision>
  <dcterms:created xsi:type="dcterms:W3CDTF">2026-10-19T19:44:26Z</dcterms:created>
  <dcterms:modified xsi:type="dcterms:W3CDTF">2026-10-19T19:53:13Z</dcterms:modified>
</cp:coreProperties>
</file>