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313" r:id="rId3"/>
    <p:sldId id="370" r:id="rId4"/>
    <p:sldId id="371" r:id="rId5"/>
    <p:sldId id="367" r:id="rId6"/>
    <p:sldId id="375" r:id="rId7"/>
    <p:sldId id="376" r:id="rId8"/>
    <p:sldId id="378" r:id="rId9"/>
    <p:sldId id="377" r:id="rId10"/>
    <p:sldId id="374" r:id="rId11"/>
    <p:sldId id="379" r:id="rId12"/>
    <p:sldId id="373" r:id="rId13"/>
    <p:sldId id="369" r:id="rId14"/>
    <p:sldId id="26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60"/>
  </p:normalViewPr>
  <p:slideViewPr>
    <p:cSldViewPr snapToGrid="0">
      <p:cViewPr varScale="1">
        <p:scale>
          <a:sx n="63" d="100"/>
          <a:sy n="63"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CD5A05-5BDA-44CA-BD3E-1F74E647FABF}"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CCCD8C90-F91F-44F9-A1AC-D4ECC0C9FFFE}">
      <dgm:prSet phldrT="[Text]" custT="1"/>
      <dgm:spPr>
        <a:solidFill>
          <a:srgbClr val="00B050">
            <a:alpha val="50000"/>
          </a:srgbClr>
        </a:solidFill>
      </dgm:spPr>
      <dgm:t>
        <a:bodyPr/>
        <a:lstStyle/>
        <a:p>
          <a:endParaRPr lang="en-US" sz="1200" b="1" dirty="0"/>
        </a:p>
      </dgm:t>
    </dgm:pt>
    <dgm:pt modelId="{83538B74-AB5C-41A4-A835-FAE5A9B1FD9A}" type="parTrans" cxnId="{F97EDD07-B6D8-47D4-B3B6-5CCC0C02C3BC}">
      <dgm:prSet/>
      <dgm:spPr/>
      <dgm:t>
        <a:bodyPr/>
        <a:lstStyle/>
        <a:p>
          <a:endParaRPr lang="en-US"/>
        </a:p>
      </dgm:t>
    </dgm:pt>
    <dgm:pt modelId="{CF03B3FA-CE7D-4FC8-AA2E-00C208117EE3}" type="sibTrans" cxnId="{F97EDD07-B6D8-47D4-B3B6-5CCC0C02C3BC}">
      <dgm:prSet/>
      <dgm:spPr/>
      <dgm:t>
        <a:bodyPr/>
        <a:lstStyle/>
        <a:p>
          <a:endParaRPr lang="en-US"/>
        </a:p>
      </dgm:t>
    </dgm:pt>
    <dgm:pt modelId="{C88849FF-E8B1-4C80-98C4-2D840B2DB068}">
      <dgm:prSet phldrT="[Text]" custT="1"/>
      <dgm:spPr>
        <a:solidFill>
          <a:srgbClr val="FFC000">
            <a:alpha val="50000"/>
          </a:srgbClr>
        </a:solidFill>
      </dgm:spPr>
      <dgm:t>
        <a:bodyPr/>
        <a:lstStyle/>
        <a:p>
          <a:endParaRPr lang="en-US" sz="1200" b="1" dirty="0"/>
        </a:p>
      </dgm:t>
    </dgm:pt>
    <dgm:pt modelId="{2D694A7A-88D7-4F74-853F-C348788BCFBD}" type="parTrans" cxnId="{E91723DA-E820-43FE-B9D6-81763679CF64}">
      <dgm:prSet/>
      <dgm:spPr/>
      <dgm:t>
        <a:bodyPr/>
        <a:lstStyle/>
        <a:p>
          <a:endParaRPr lang="en-US"/>
        </a:p>
      </dgm:t>
    </dgm:pt>
    <dgm:pt modelId="{AE5C6884-DBF1-4634-8626-CFEDFF8B9C11}" type="sibTrans" cxnId="{E91723DA-E820-43FE-B9D6-81763679CF64}">
      <dgm:prSet/>
      <dgm:spPr/>
      <dgm:t>
        <a:bodyPr/>
        <a:lstStyle/>
        <a:p>
          <a:endParaRPr lang="en-US"/>
        </a:p>
      </dgm:t>
    </dgm:pt>
    <dgm:pt modelId="{42074BF9-C9B1-4636-B4BE-5383C73C9AAC}">
      <dgm:prSet phldrT="[Text]" custT="1"/>
      <dgm:spPr>
        <a:solidFill>
          <a:srgbClr val="00B0F0">
            <a:alpha val="50000"/>
          </a:srgbClr>
        </a:solidFill>
      </dgm:spPr>
      <dgm:t>
        <a:bodyPr/>
        <a:lstStyle/>
        <a:p>
          <a:endParaRPr lang="ro-RO" sz="1200" b="1" dirty="0"/>
        </a:p>
        <a:p>
          <a:endParaRPr lang="ro-RO" sz="1200" b="1" dirty="0"/>
        </a:p>
        <a:p>
          <a:endParaRPr lang="ro-RO" sz="1200" b="1" dirty="0"/>
        </a:p>
        <a:p>
          <a:endParaRPr lang="ro-RO" sz="1200" b="1" dirty="0"/>
        </a:p>
        <a:p>
          <a:endParaRPr lang="ro-RO" sz="1200" b="1" dirty="0"/>
        </a:p>
        <a:p>
          <a:endParaRPr lang="ro-RO" sz="1200" b="1" dirty="0"/>
        </a:p>
        <a:p>
          <a:endParaRPr lang="ro-RO" sz="1200" b="1" dirty="0"/>
        </a:p>
        <a:p>
          <a:endParaRPr lang="en-US" sz="1200" b="1" dirty="0"/>
        </a:p>
      </dgm:t>
    </dgm:pt>
    <dgm:pt modelId="{827CE824-3727-4BCD-A010-59CA9252A892}" type="parTrans" cxnId="{E9EF3254-87A4-45C1-91BC-E10B2A5B5E88}">
      <dgm:prSet/>
      <dgm:spPr/>
      <dgm:t>
        <a:bodyPr/>
        <a:lstStyle/>
        <a:p>
          <a:endParaRPr lang="en-US"/>
        </a:p>
      </dgm:t>
    </dgm:pt>
    <dgm:pt modelId="{6866B760-B8AB-44B3-99DF-DBB21F4ACA03}" type="sibTrans" cxnId="{E9EF3254-87A4-45C1-91BC-E10B2A5B5E88}">
      <dgm:prSet/>
      <dgm:spPr/>
      <dgm:t>
        <a:bodyPr/>
        <a:lstStyle/>
        <a:p>
          <a:endParaRPr lang="en-US"/>
        </a:p>
      </dgm:t>
    </dgm:pt>
    <dgm:pt modelId="{18EC003D-8075-4738-93ED-32C15AA4DDB4}" type="pres">
      <dgm:prSet presAssocID="{42CD5A05-5BDA-44CA-BD3E-1F74E647FABF}" presName="composite" presStyleCnt="0">
        <dgm:presLayoutVars>
          <dgm:chMax val="1"/>
          <dgm:dir/>
          <dgm:resizeHandles val="exact"/>
        </dgm:presLayoutVars>
      </dgm:prSet>
      <dgm:spPr/>
    </dgm:pt>
    <dgm:pt modelId="{15739E9D-196D-462E-9060-80216F812D7B}" type="pres">
      <dgm:prSet presAssocID="{42CD5A05-5BDA-44CA-BD3E-1F74E647FABF}" presName="radial" presStyleCnt="0">
        <dgm:presLayoutVars>
          <dgm:animLvl val="ctr"/>
        </dgm:presLayoutVars>
      </dgm:prSet>
      <dgm:spPr/>
    </dgm:pt>
    <dgm:pt modelId="{A5F40286-1616-481B-A968-5417E18CEFAC}" type="pres">
      <dgm:prSet presAssocID="{CCCD8C90-F91F-44F9-A1AC-D4ECC0C9FFFE}" presName="centerShape" presStyleLbl="vennNode1" presStyleIdx="0" presStyleCnt="3" custLinFactNeighborX="25958" custLinFactNeighborY="-8672"/>
      <dgm:spPr/>
    </dgm:pt>
    <dgm:pt modelId="{B53A7895-3C42-4AA7-A663-39ACCA2245C1}" type="pres">
      <dgm:prSet presAssocID="{C88849FF-E8B1-4C80-98C4-2D840B2DB068}" presName="node" presStyleLbl="vennNode1" presStyleIdx="1" presStyleCnt="3" custScaleX="199567" custScaleY="199534" custRadScaleRad="35844" custRadScaleInc="-38591">
        <dgm:presLayoutVars>
          <dgm:bulletEnabled val="1"/>
        </dgm:presLayoutVars>
      </dgm:prSet>
      <dgm:spPr/>
    </dgm:pt>
    <dgm:pt modelId="{ED2B3C7A-82EB-4185-832E-EA87BC3F7443}" type="pres">
      <dgm:prSet presAssocID="{42074BF9-C9B1-4636-B4BE-5383C73C9AAC}" presName="node" presStyleLbl="vennNode1" presStyleIdx="2" presStyleCnt="3" custScaleX="195966" custScaleY="193190" custRadScaleRad="51884" custRadScaleInc="-2236">
        <dgm:presLayoutVars>
          <dgm:bulletEnabled val="1"/>
        </dgm:presLayoutVars>
      </dgm:prSet>
      <dgm:spPr/>
    </dgm:pt>
  </dgm:ptLst>
  <dgm:cxnLst>
    <dgm:cxn modelId="{F97EDD07-B6D8-47D4-B3B6-5CCC0C02C3BC}" srcId="{42CD5A05-5BDA-44CA-BD3E-1F74E647FABF}" destId="{CCCD8C90-F91F-44F9-A1AC-D4ECC0C9FFFE}" srcOrd="0" destOrd="0" parTransId="{83538B74-AB5C-41A4-A835-FAE5A9B1FD9A}" sibTransId="{CF03B3FA-CE7D-4FC8-AA2E-00C208117EE3}"/>
    <dgm:cxn modelId="{E9EF3254-87A4-45C1-91BC-E10B2A5B5E88}" srcId="{CCCD8C90-F91F-44F9-A1AC-D4ECC0C9FFFE}" destId="{42074BF9-C9B1-4636-B4BE-5383C73C9AAC}" srcOrd="1" destOrd="0" parTransId="{827CE824-3727-4BCD-A010-59CA9252A892}" sibTransId="{6866B760-B8AB-44B3-99DF-DBB21F4ACA03}"/>
    <dgm:cxn modelId="{B4D9598E-286A-4848-A5F6-804649A0A913}" type="presOf" srcId="{42074BF9-C9B1-4636-B4BE-5383C73C9AAC}" destId="{ED2B3C7A-82EB-4185-832E-EA87BC3F7443}" srcOrd="0" destOrd="0" presId="urn:microsoft.com/office/officeart/2005/8/layout/radial3"/>
    <dgm:cxn modelId="{427B04D5-6E0A-47ED-B777-75FF9894054D}" type="presOf" srcId="{42CD5A05-5BDA-44CA-BD3E-1F74E647FABF}" destId="{18EC003D-8075-4738-93ED-32C15AA4DDB4}" srcOrd="0" destOrd="0" presId="urn:microsoft.com/office/officeart/2005/8/layout/radial3"/>
    <dgm:cxn modelId="{80ED75D7-B1BD-41F6-8E6F-9358354E3C4D}" type="presOf" srcId="{CCCD8C90-F91F-44F9-A1AC-D4ECC0C9FFFE}" destId="{A5F40286-1616-481B-A968-5417E18CEFAC}" srcOrd="0" destOrd="0" presId="urn:microsoft.com/office/officeart/2005/8/layout/radial3"/>
    <dgm:cxn modelId="{E91723DA-E820-43FE-B9D6-81763679CF64}" srcId="{CCCD8C90-F91F-44F9-A1AC-D4ECC0C9FFFE}" destId="{C88849FF-E8B1-4C80-98C4-2D840B2DB068}" srcOrd="0" destOrd="0" parTransId="{2D694A7A-88D7-4F74-853F-C348788BCFBD}" sibTransId="{AE5C6884-DBF1-4634-8626-CFEDFF8B9C11}"/>
    <dgm:cxn modelId="{F35F18DC-BE8C-4827-BA53-B23A24231F98}" type="presOf" srcId="{C88849FF-E8B1-4C80-98C4-2D840B2DB068}" destId="{B53A7895-3C42-4AA7-A663-39ACCA2245C1}" srcOrd="0" destOrd="0" presId="urn:microsoft.com/office/officeart/2005/8/layout/radial3"/>
    <dgm:cxn modelId="{79BCCA6D-B6FD-4FC4-A77A-1ECD411B526E}" type="presParOf" srcId="{18EC003D-8075-4738-93ED-32C15AA4DDB4}" destId="{15739E9D-196D-462E-9060-80216F812D7B}" srcOrd="0" destOrd="0" presId="urn:microsoft.com/office/officeart/2005/8/layout/radial3"/>
    <dgm:cxn modelId="{A9656942-E594-49AD-8185-502E0CBADFE6}" type="presParOf" srcId="{15739E9D-196D-462E-9060-80216F812D7B}" destId="{A5F40286-1616-481B-A968-5417E18CEFAC}" srcOrd="0" destOrd="0" presId="urn:microsoft.com/office/officeart/2005/8/layout/radial3"/>
    <dgm:cxn modelId="{80FFE472-E9DF-4AF6-8D27-90DBAF4A940D}" type="presParOf" srcId="{15739E9D-196D-462E-9060-80216F812D7B}" destId="{B53A7895-3C42-4AA7-A663-39ACCA2245C1}" srcOrd="1" destOrd="0" presId="urn:microsoft.com/office/officeart/2005/8/layout/radial3"/>
    <dgm:cxn modelId="{AA086569-E86F-437F-A515-0F4223170910}" type="presParOf" srcId="{15739E9D-196D-462E-9060-80216F812D7B}" destId="{ED2B3C7A-82EB-4185-832E-EA87BC3F7443}" srcOrd="2" destOrd="0" presId="urn:microsoft.com/office/officeart/2005/8/layout/radial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F40286-1616-481B-A968-5417E18CEFAC}">
      <dsp:nvSpPr>
        <dsp:cNvPr id="0" name=""/>
        <dsp:cNvSpPr/>
      </dsp:nvSpPr>
      <dsp:spPr>
        <a:xfrm>
          <a:off x="2714493" y="847742"/>
          <a:ext cx="2860234" cy="2860234"/>
        </a:xfrm>
        <a:prstGeom prst="ellipse">
          <a:avLst/>
        </a:prstGeom>
        <a:solidFill>
          <a:srgbClr val="00B05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n-US" sz="1200" b="1" kern="1200" dirty="0"/>
        </a:p>
      </dsp:txBody>
      <dsp:txXfrm>
        <a:off x="3133365" y="1266614"/>
        <a:ext cx="2022490" cy="2022490"/>
      </dsp:txXfrm>
    </dsp:sp>
    <dsp:sp modelId="{B53A7895-3C42-4AA7-A663-39ACCA2245C1}">
      <dsp:nvSpPr>
        <dsp:cNvPr id="0" name=""/>
        <dsp:cNvSpPr/>
      </dsp:nvSpPr>
      <dsp:spPr>
        <a:xfrm>
          <a:off x="1125338" y="939923"/>
          <a:ext cx="2854042" cy="2853570"/>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n-US" sz="1200" b="1" kern="1200" dirty="0"/>
        </a:p>
      </dsp:txBody>
      <dsp:txXfrm>
        <a:off x="1543303" y="1357819"/>
        <a:ext cx="2018112" cy="2017778"/>
      </dsp:txXfrm>
    </dsp:sp>
    <dsp:sp modelId="{ED2B3C7A-82EB-4185-832E-EA87BC3F7443}">
      <dsp:nvSpPr>
        <dsp:cNvPr id="0" name=""/>
        <dsp:cNvSpPr/>
      </dsp:nvSpPr>
      <dsp:spPr>
        <a:xfrm>
          <a:off x="1844146" y="2183543"/>
          <a:ext cx="2802543" cy="2762843"/>
        </a:xfrm>
        <a:prstGeom prst="ellipse">
          <a:avLst/>
        </a:prstGeom>
        <a:solidFill>
          <a:srgbClr val="00B0F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ro-RO" sz="1200" b="1" kern="1200" dirty="0"/>
        </a:p>
        <a:p>
          <a:pPr marL="0" lvl="0" indent="0" algn="ctr" defTabSz="533400">
            <a:lnSpc>
              <a:spcPct val="90000"/>
            </a:lnSpc>
            <a:spcBef>
              <a:spcPct val="0"/>
            </a:spcBef>
            <a:spcAft>
              <a:spcPct val="35000"/>
            </a:spcAft>
            <a:buNone/>
          </a:pPr>
          <a:endParaRPr lang="ro-RO" sz="1200" b="1" kern="1200" dirty="0"/>
        </a:p>
        <a:p>
          <a:pPr marL="0" lvl="0" indent="0" algn="ctr" defTabSz="533400">
            <a:lnSpc>
              <a:spcPct val="90000"/>
            </a:lnSpc>
            <a:spcBef>
              <a:spcPct val="0"/>
            </a:spcBef>
            <a:spcAft>
              <a:spcPct val="35000"/>
            </a:spcAft>
            <a:buNone/>
          </a:pPr>
          <a:endParaRPr lang="ro-RO" sz="1200" b="1" kern="1200" dirty="0"/>
        </a:p>
        <a:p>
          <a:pPr marL="0" lvl="0" indent="0" algn="ctr" defTabSz="533400">
            <a:lnSpc>
              <a:spcPct val="90000"/>
            </a:lnSpc>
            <a:spcBef>
              <a:spcPct val="0"/>
            </a:spcBef>
            <a:spcAft>
              <a:spcPct val="35000"/>
            </a:spcAft>
            <a:buNone/>
          </a:pPr>
          <a:endParaRPr lang="ro-RO" sz="1200" b="1" kern="1200" dirty="0"/>
        </a:p>
        <a:p>
          <a:pPr marL="0" lvl="0" indent="0" algn="ctr" defTabSz="533400">
            <a:lnSpc>
              <a:spcPct val="90000"/>
            </a:lnSpc>
            <a:spcBef>
              <a:spcPct val="0"/>
            </a:spcBef>
            <a:spcAft>
              <a:spcPct val="35000"/>
            </a:spcAft>
            <a:buNone/>
          </a:pPr>
          <a:endParaRPr lang="ro-RO" sz="1200" b="1" kern="1200" dirty="0"/>
        </a:p>
        <a:p>
          <a:pPr marL="0" lvl="0" indent="0" algn="ctr" defTabSz="533400">
            <a:lnSpc>
              <a:spcPct val="90000"/>
            </a:lnSpc>
            <a:spcBef>
              <a:spcPct val="0"/>
            </a:spcBef>
            <a:spcAft>
              <a:spcPct val="35000"/>
            </a:spcAft>
            <a:buNone/>
          </a:pPr>
          <a:endParaRPr lang="ro-RO" sz="1200" b="1" kern="1200" dirty="0"/>
        </a:p>
        <a:p>
          <a:pPr marL="0" lvl="0" indent="0" algn="ctr" defTabSz="533400">
            <a:lnSpc>
              <a:spcPct val="90000"/>
            </a:lnSpc>
            <a:spcBef>
              <a:spcPct val="0"/>
            </a:spcBef>
            <a:spcAft>
              <a:spcPct val="35000"/>
            </a:spcAft>
            <a:buNone/>
          </a:pPr>
          <a:endParaRPr lang="ro-RO" sz="1200" b="1" kern="1200" dirty="0"/>
        </a:p>
        <a:p>
          <a:pPr marL="0" lvl="0" indent="0" algn="ctr" defTabSz="533400">
            <a:lnSpc>
              <a:spcPct val="90000"/>
            </a:lnSpc>
            <a:spcBef>
              <a:spcPct val="0"/>
            </a:spcBef>
            <a:spcAft>
              <a:spcPct val="35000"/>
            </a:spcAft>
            <a:buNone/>
          </a:pPr>
          <a:endParaRPr lang="en-US" sz="1200" b="1" kern="1200" dirty="0"/>
        </a:p>
      </dsp:txBody>
      <dsp:txXfrm>
        <a:off x="2254569" y="2588152"/>
        <a:ext cx="1981697" cy="1953625"/>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1BB4FD-4203-49A7-B191-A97108CAD5AE}" type="datetimeFigureOut">
              <a:rPr lang="en-US" smtClean="0"/>
              <a:t>10/18/2026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E1E977-324C-4FA7-9ECF-52B8BB73C7E7}" type="slidenum">
              <a:rPr lang="en-US" smtClean="0"/>
              <a:t>‹#›</a:t>
            </a:fld>
            <a:endParaRPr lang="en-US"/>
          </a:p>
        </p:txBody>
      </p:sp>
    </p:spTree>
    <p:extLst>
      <p:ext uri="{BB962C8B-B14F-4D97-AF65-F5344CB8AC3E}">
        <p14:creationId xmlns:p14="http://schemas.microsoft.com/office/powerpoint/2010/main" val="3157802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en-US" dirty="0"/>
          </a:p>
        </p:txBody>
      </p:sp>
      <p:sp>
        <p:nvSpPr>
          <p:cNvPr id="4" name="Substituent număr diapozitiv 3"/>
          <p:cNvSpPr>
            <a:spLocks noGrp="1"/>
          </p:cNvSpPr>
          <p:nvPr>
            <p:ph type="sldNum" sz="quarter" idx="5"/>
          </p:nvPr>
        </p:nvSpPr>
        <p:spPr/>
        <p:txBody>
          <a:bodyPr/>
          <a:lstStyle/>
          <a:p>
            <a:fld id="{0EE1E977-324C-4FA7-9ECF-52B8BB73C7E7}" type="slidenum">
              <a:rPr lang="en-US" smtClean="0"/>
              <a:t>3</a:t>
            </a:fld>
            <a:endParaRPr lang="en-US"/>
          </a:p>
        </p:txBody>
      </p:sp>
    </p:spTree>
    <p:extLst>
      <p:ext uri="{BB962C8B-B14F-4D97-AF65-F5344CB8AC3E}">
        <p14:creationId xmlns:p14="http://schemas.microsoft.com/office/powerpoint/2010/main" val="1204157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en-US" dirty="0"/>
          </a:p>
        </p:txBody>
      </p:sp>
      <p:sp>
        <p:nvSpPr>
          <p:cNvPr id="4" name="Substituent număr diapozitiv 3"/>
          <p:cNvSpPr>
            <a:spLocks noGrp="1"/>
          </p:cNvSpPr>
          <p:nvPr>
            <p:ph type="sldNum" sz="quarter" idx="5"/>
          </p:nvPr>
        </p:nvSpPr>
        <p:spPr/>
        <p:txBody>
          <a:bodyPr/>
          <a:lstStyle/>
          <a:p>
            <a:fld id="{0EE1E977-324C-4FA7-9ECF-52B8BB73C7E7}" type="slidenum">
              <a:rPr lang="en-US" smtClean="0"/>
              <a:t>11</a:t>
            </a:fld>
            <a:endParaRPr lang="en-US"/>
          </a:p>
        </p:txBody>
      </p:sp>
    </p:spTree>
    <p:extLst>
      <p:ext uri="{BB962C8B-B14F-4D97-AF65-F5344CB8AC3E}">
        <p14:creationId xmlns:p14="http://schemas.microsoft.com/office/powerpoint/2010/main" val="30194119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H Cover 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01531-6782-3543-894F-2AC642CC7E51}"/>
              </a:ext>
            </a:extLst>
          </p:cNvPr>
          <p:cNvSpPr>
            <a:spLocks noGrp="1"/>
          </p:cNvSpPr>
          <p:nvPr>
            <p:ph type="ctrTitle" hasCustomPrompt="1"/>
          </p:nvPr>
        </p:nvSpPr>
        <p:spPr>
          <a:xfrm>
            <a:off x="2549606" y="2973620"/>
            <a:ext cx="7092788" cy="526298"/>
          </a:xfrm>
        </p:spPr>
        <p:txBody>
          <a:bodyPr wrap="square" lIns="0" tIns="0" rIns="0" bIns="0" anchor="t" anchorCtr="0">
            <a:spAutoFit/>
          </a:bodyPr>
          <a:lstStyle>
            <a:lvl1pPr algn="ctr">
              <a:defRPr sz="3800" b="1" i="0">
                <a:solidFill>
                  <a:srgbClr val="003399"/>
                </a:solidFill>
                <a:latin typeface="Arial" panose="020B0604020202020204" pitchFamily="34" charset="0"/>
                <a:cs typeface="Arial" panose="020B0604020202020204" pitchFamily="34" charset="0"/>
              </a:defRPr>
            </a:lvl1pPr>
          </a:lstStyle>
          <a:p>
            <a:r>
              <a:rPr lang="en-US" dirty="0"/>
              <a:t>Click to add title here</a:t>
            </a:r>
          </a:p>
        </p:txBody>
      </p:sp>
      <p:sp>
        <p:nvSpPr>
          <p:cNvPr id="3" name="Subtitle 2">
            <a:extLst>
              <a:ext uri="{FF2B5EF4-FFF2-40B4-BE49-F238E27FC236}">
                <a16:creationId xmlns:a16="http://schemas.microsoft.com/office/drawing/2014/main" id="{6672B452-A43D-524E-9FA9-D3F777AB8199}"/>
              </a:ext>
            </a:extLst>
          </p:cNvPr>
          <p:cNvSpPr>
            <a:spLocks noGrp="1"/>
          </p:cNvSpPr>
          <p:nvPr>
            <p:ph type="subTitle" idx="1" hasCustomPrompt="1"/>
          </p:nvPr>
        </p:nvSpPr>
        <p:spPr>
          <a:xfrm>
            <a:off x="2351584" y="3933056"/>
            <a:ext cx="7488832" cy="332399"/>
          </a:xfrm>
          <a:noFill/>
        </p:spPr>
        <p:txBody>
          <a:bodyPr wrap="square" lIns="0" tIns="0" rIns="0" bIns="0" anchor="ctr" anchorCtr="0">
            <a:spAutoFit/>
          </a:bodyPr>
          <a:lstStyle>
            <a:lvl1pPr marL="0" indent="0" algn="ctr">
              <a:buNone/>
              <a:defRPr sz="2400">
                <a:solidFill>
                  <a:srgbClr val="00339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 here</a:t>
            </a:r>
          </a:p>
        </p:txBody>
      </p:sp>
      <p:sp>
        <p:nvSpPr>
          <p:cNvPr id="13" name="TextBox 12">
            <a:extLst>
              <a:ext uri="{FF2B5EF4-FFF2-40B4-BE49-F238E27FC236}">
                <a16:creationId xmlns:a16="http://schemas.microsoft.com/office/drawing/2014/main" id="{A75932EC-7320-734B-9B80-43D614D3D9A7}"/>
              </a:ext>
            </a:extLst>
          </p:cNvPr>
          <p:cNvSpPr txBox="1"/>
          <p:nvPr/>
        </p:nvSpPr>
        <p:spPr>
          <a:xfrm>
            <a:off x="551384" y="5912728"/>
            <a:ext cx="5544616" cy="416461"/>
          </a:xfrm>
          <a:prstGeom prst="rect">
            <a:avLst/>
          </a:prstGeom>
          <a:noFill/>
        </p:spPr>
        <p:txBody>
          <a:bodyPr wrap="square" lIns="0" tIns="0" rIns="0" bIns="0" rtlCol="0">
            <a:spAutoFit/>
          </a:bodyPr>
          <a:lstStyle/>
          <a:p>
            <a:pPr>
              <a:lnSpc>
                <a:spcPct val="114999"/>
              </a:lnSpc>
            </a:pPr>
            <a:r>
              <a:rPr lang="en-GB" sz="800" dirty="0">
                <a:solidFill>
                  <a:schemeClr val="bg1"/>
                </a:solidFill>
              </a:rPr>
              <a:t>Funded by the European Union. Views and opinions expressed are however those of the author(s) only and do not necessarily reflect those of the European Union or European Climate, Infrastructure and Environment Executive Agency (CINEA). Neither the European Union nor the granting authority can be held responsible for them.</a:t>
            </a:r>
          </a:p>
        </p:txBody>
      </p:sp>
      <p:pic>
        <p:nvPicPr>
          <p:cNvPr id="14" name="Picture 13">
            <a:extLst>
              <a:ext uri="{FF2B5EF4-FFF2-40B4-BE49-F238E27FC236}">
                <a16:creationId xmlns:a16="http://schemas.microsoft.com/office/drawing/2014/main" id="{BD95E2A4-F992-B244-972A-A1EF73F52ECD}"/>
              </a:ext>
            </a:extLst>
          </p:cNvPr>
          <p:cNvPicPr>
            <a:picLocks noChangeAspect="1"/>
          </p:cNvPicPr>
          <p:nvPr/>
        </p:nvPicPr>
        <p:blipFill>
          <a:blip r:embed="rId2"/>
          <a:stretch>
            <a:fillRect/>
          </a:stretch>
        </p:blipFill>
        <p:spPr>
          <a:xfrm>
            <a:off x="479376" y="5102354"/>
            <a:ext cx="3479479" cy="773217"/>
          </a:xfrm>
          <a:prstGeom prst="rect">
            <a:avLst/>
          </a:prstGeom>
        </p:spPr>
      </p:pic>
      <p:pic>
        <p:nvPicPr>
          <p:cNvPr id="5" name="Picture 4">
            <a:extLst>
              <a:ext uri="{FF2B5EF4-FFF2-40B4-BE49-F238E27FC236}">
                <a16:creationId xmlns:a16="http://schemas.microsoft.com/office/drawing/2014/main" id="{FFD19E90-1511-C24C-9B2F-7AFD1CC30C30}"/>
              </a:ext>
            </a:extLst>
          </p:cNvPr>
          <p:cNvPicPr>
            <a:picLocks noChangeAspect="1"/>
          </p:cNvPicPr>
          <p:nvPr/>
        </p:nvPicPr>
        <p:blipFill>
          <a:blip r:embed="rId3"/>
          <a:stretch>
            <a:fillRect/>
          </a:stretch>
        </p:blipFill>
        <p:spPr>
          <a:xfrm>
            <a:off x="3730625" y="980728"/>
            <a:ext cx="4730750" cy="1636918"/>
          </a:xfrm>
          <a:prstGeom prst="rect">
            <a:avLst/>
          </a:prstGeom>
        </p:spPr>
      </p:pic>
      <p:pic>
        <p:nvPicPr>
          <p:cNvPr id="7" name="Picture 6">
            <a:extLst>
              <a:ext uri="{FF2B5EF4-FFF2-40B4-BE49-F238E27FC236}">
                <a16:creationId xmlns:a16="http://schemas.microsoft.com/office/drawing/2014/main" id="{24B00D9C-48C7-5E45-9F31-9CBADE6B21C7}"/>
              </a:ext>
            </a:extLst>
          </p:cNvPr>
          <p:cNvPicPr>
            <a:picLocks noChangeAspect="1"/>
          </p:cNvPicPr>
          <p:nvPr/>
        </p:nvPicPr>
        <p:blipFill>
          <a:blip r:embed="rId4"/>
          <a:stretch>
            <a:fillRect/>
          </a:stretch>
        </p:blipFill>
        <p:spPr>
          <a:xfrm>
            <a:off x="-11112" y="3236769"/>
            <a:ext cx="12192000" cy="3644944"/>
          </a:xfrm>
          <a:prstGeom prst="rect">
            <a:avLst/>
          </a:prstGeom>
        </p:spPr>
      </p:pic>
    </p:spTree>
    <p:extLst>
      <p:ext uri="{BB962C8B-B14F-4D97-AF65-F5344CB8AC3E}">
        <p14:creationId xmlns:p14="http://schemas.microsoft.com/office/powerpoint/2010/main" val="63347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H Contents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BB11CD-D2AE-974B-971D-D1F89471F139}"/>
              </a:ext>
            </a:extLst>
          </p:cNvPr>
          <p:cNvPicPr>
            <a:picLocks noChangeAspect="1"/>
          </p:cNvPicPr>
          <p:nvPr/>
        </p:nvPicPr>
        <p:blipFill>
          <a:blip r:embed="rId2"/>
          <a:stretch>
            <a:fillRect/>
          </a:stretch>
        </p:blipFill>
        <p:spPr>
          <a:xfrm>
            <a:off x="-14268" y="6237312"/>
            <a:ext cx="12230947" cy="660744"/>
          </a:xfrm>
          <a:prstGeom prst="rect">
            <a:avLst/>
          </a:prstGeom>
        </p:spPr>
      </p:pic>
      <p:sp>
        <p:nvSpPr>
          <p:cNvPr id="16" name="Content Placeholder 15">
            <a:extLst>
              <a:ext uri="{FF2B5EF4-FFF2-40B4-BE49-F238E27FC236}">
                <a16:creationId xmlns:a16="http://schemas.microsoft.com/office/drawing/2014/main" id="{3D1BE527-D7D5-AD4F-B430-1570C4E6167A}"/>
              </a:ext>
            </a:extLst>
          </p:cNvPr>
          <p:cNvSpPr>
            <a:spLocks noGrp="1"/>
          </p:cNvSpPr>
          <p:nvPr>
            <p:ph sz="quarter" idx="11" hasCustomPrompt="1"/>
          </p:nvPr>
        </p:nvSpPr>
        <p:spPr>
          <a:xfrm>
            <a:off x="896751" y="2195412"/>
            <a:ext cx="10167801" cy="3609852"/>
          </a:xfrm>
          <a:noFill/>
        </p:spPr>
        <p:txBody>
          <a:bodyPr/>
          <a:lstStyle>
            <a:lvl1pPr marL="400050" indent="-400050">
              <a:buFont typeface="+mj-lt"/>
              <a:buAutoNum type="arabicPeriod"/>
              <a:defRPr sz="2400" b="1" i="0">
                <a:solidFill>
                  <a:srgbClr val="3C4243"/>
                </a:solidFill>
                <a:latin typeface="Arial" panose="020B0604020202020204" pitchFamily="34" charset="0"/>
                <a:cs typeface="Arial" panose="020B0604020202020204" pitchFamily="34" charset="0"/>
              </a:defRPr>
            </a:lvl1pPr>
            <a:lvl2pPr marL="857250" indent="-400050">
              <a:buFont typeface="+mj-lt"/>
              <a:buAutoNum type="arabicPeriod"/>
              <a:defRPr sz="2000">
                <a:solidFill>
                  <a:srgbClr val="3C4243"/>
                </a:solidFill>
              </a:defRPr>
            </a:lvl2pPr>
            <a:lvl3pPr marL="1314450" indent="-400050">
              <a:buFont typeface="+mj-lt"/>
              <a:buAutoNum type="arabicPeriod"/>
              <a:defRPr sz="2000">
                <a:solidFill>
                  <a:srgbClr val="3C4243"/>
                </a:solidFill>
              </a:defRPr>
            </a:lvl3pPr>
            <a:lvl4pPr marL="1771650" indent="-400050">
              <a:buFont typeface="+mj-lt"/>
              <a:buAutoNum type="arabicPeriod"/>
              <a:defRPr sz="2000">
                <a:solidFill>
                  <a:srgbClr val="3C4243"/>
                </a:solidFill>
              </a:defRPr>
            </a:lvl4pPr>
            <a:lvl5pPr marL="2228850" indent="-400050">
              <a:buFont typeface="+mj-lt"/>
              <a:buAutoNum type="arabicPeriod"/>
              <a:defRPr sz="2000">
                <a:solidFill>
                  <a:srgbClr val="3C4243"/>
                </a:solidFill>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2" name="Title 1">
            <a:extLst>
              <a:ext uri="{FF2B5EF4-FFF2-40B4-BE49-F238E27FC236}">
                <a16:creationId xmlns:a16="http://schemas.microsoft.com/office/drawing/2014/main" id="{27FA0D99-B73C-0A4A-AABF-02A31FF19BAD}"/>
              </a:ext>
            </a:extLst>
          </p:cNvPr>
          <p:cNvSpPr>
            <a:spLocks noGrp="1"/>
          </p:cNvSpPr>
          <p:nvPr>
            <p:ph type="title" hasCustomPrompt="1"/>
          </p:nvPr>
        </p:nvSpPr>
        <p:spPr>
          <a:xfrm>
            <a:off x="881166" y="1521302"/>
            <a:ext cx="10183386" cy="433726"/>
          </a:xfrm>
        </p:spPr>
        <p:txBody>
          <a:bodyPr anchor="t" anchorCtr="0">
            <a:normAutofit/>
          </a:bodyPr>
          <a:lstStyle>
            <a:lvl1pPr>
              <a:defRPr sz="2000" b="1" i="0">
                <a:solidFill>
                  <a:srgbClr val="003399"/>
                </a:solidFill>
                <a:latin typeface="Arial" panose="020B0604020202020204" pitchFamily="34" charset="0"/>
                <a:cs typeface="Arial" panose="020B0604020202020204" pitchFamily="34" charset="0"/>
              </a:defRPr>
            </a:lvl1pPr>
          </a:lstStyle>
          <a:p>
            <a:r>
              <a:rPr lang="en-US" dirty="0"/>
              <a:t>Click to add title</a:t>
            </a:r>
          </a:p>
        </p:txBody>
      </p:sp>
      <p:sp>
        <p:nvSpPr>
          <p:cNvPr id="13" name="Text Placeholder 2">
            <a:extLst>
              <a:ext uri="{FF2B5EF4-FFF2-40B4-BE49-F238E27FC236}">
                <a16:creationId xmlns:a16="http://schemas.microsoft.com/office/drawing/2014/main" id="{EC3842C8-1AC6-054E-AC1F-3DD5932E4E41}"/>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7" name="Picture 6">
            <a:extLst>
              <a:ext uri="{FF2B5EF4-FFF2-40B4-BE49-F238E27FC236}">
                <a16:creationId xmlns:a16="http://schemas.microsoft.com/office/drawing/2014/main" id="{B1111FE5-F553-C343-A742-52F1276C6BDA}"/>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3126333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H Headlin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A0D99-B73C-0A4A-AABF-02A31FF19BAD}"/>
              </a:ext>
            </a:extLst>
          </p:cNvPr>
          <p:cNvSpPr>
            <a:spLocks noGrp="1"/>
          </p:cNvSpPr>
          <p:nvPr>
            <p:ph type="title" hasCustomPrompt="1"/>
          </p:nvPr>
        </p:nvSpPr>
        <p:spPr>
          <a:xfrm>
            <a:off x="524040" y="1955027"/>
            <a:ext cx="10097352" cy="443198"/>
          </a:xfrm>
        </p:spPr>
        <p:txBody>
          <a:bodyPr wrap="square" lIns="0" tIns="0" rIns="0" bIns="0" anchor="t" anchorCtr="0">
            <a:spAutoFit/>
          </a:bodyPr>
          <a:lstStyle>
            <a:lvl1pPr>
              <a:defRPr sz="3200">
                <a:solidFill>
                  <a:srgbClr val="003399"/>
                </a:solidFill>
              </a:defRPr>
            </a:lvl1pPr>
          </a:lstStyle>
          <a:p>
            <a:r>
              <a:rPr lang="en-US" dirty="0"/>
              <a:t>Click to add title here</a:t>
            </a:r>
          </a:p>
        </p:txBody>
      </p:sp>
      <p:sp>
        <p:nvSpPr>
          <p:cNvPr id="3" name="Text Placeholder 2">
            <a:extLst>
              <a:ext uri="{FF2B5EF4-FFF2-40B4-BE49-F238E27FC236}">
                <a16:creationId xmlns:a16="http://schemas.microsoft.com/office/drawing/2014/main" id="{662CC48B-6971-C24E-9503-8002CBA1A6BA}"/>
              </a:ext>
            </a:extLst>
          </p:cNvPr>
          <p:cNvSpPr>
            <a:spLocks noGrp="1"/>
          </p:cNvSpPr>
          <p:nvPr>
            <p:ph type="body" idx="1" hasCustomPrompt="1"/>
          </p:nvPr>
        </p:nvSpPr>
        <p:spPr>
          <a:xfrm>
            <a:off x="524040" y="2618589"/>
            <a:ext cx="10097352" cy="276998"/>
          </a:xfrm>
          <a:noFill/>
        </p:spPr>
        <p:txBody>
          <a:bodyPr wrap="square" lIns="0" tIns="0" rIns="0" bIns="0" anchor="t" anchorCtr="0">
            <a:spAutoFit/>
          </a:bodyPr>
          <a:lstStyle>
            <a:lvl1pPr marL="0" indent="0">
              <a:buNone/>
              <a:defRPr sz="2000" b="1" i="0">
                <a:solidFill>
                  <a:srgbClr val="003399"/>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sp>
        <p:nvSpPr>
          <p:cNvPr id="5" name="Content Placeholder 4">
            <a:extLst>
              <a:ext uri="{FF2B5EF4-FFF2-40B4-BE49-F238E27FC236}">
                <a16:creationId xmlns:a16="http://schemas.microsoft.com/office/drawing/2014/main" id="{2E2874AB-EDA0-7640-94EA-994A64F3A5EB}"/>
              </a:ext>
            </a:extLst>
          </p:cNvPr>
          <p:cNvSpPr>
            <a:spLocks noGrp="1"/>
          </p:cNvSpPr>
          <p:nvPr>
            <p:ph sz="quarter" idx="11" hasCustomPrompt="1"/>
          </p:nvPr>
        </p:nvSpPr>
        <p:spPr>
          <a:xfrm>
            <a:off x="537166" y="3200639"/>
            <a:ext cx="10071100" cy="2853453"/>
          </a:xfrm>
          <a:noFill/>
        </p:spPr>
        <p:txBody>
          <a:bodyPr lIns="0" tIns="0" rIns="0">
            <a:normAutofit/>
          </a:bodyPr>
          <a:lstStyle>
            <a:lvl1pPr marL="0" indent="0">
              <a:buFontTx/>
              <a:buNone/>
              <a:defRPr sz="1600">
                <a:latin typeface="Arial" panose="020B0604020202020204" pitchFamily="34" charset="0"/>
                <a:cs typeface="Arial" panose="020B0604020202020204" pitchFamily="34" charset="0"/>
              </a:defRPr>
            </a:lvl1pPr>
            <a:lvl2pPr marL="457200" indent="0">
              <a:buFontTx/>
              <a:buNone/>
              <a:defRPr sz="1600">
                <a:latin typeface="Arial" panose="020B0604020202020204" pitchFamily="34" charset="0"/>
                <a:cs typeface="Arial" panose="020B0604020202020204" pitchFamily="34" charset="0"/>
              </a:defRPr>
            </a:lvl2pPr>
            <a:lvl3pPr marL="914400" indent="0">
              <a:buFontTx/>
              <a:buNone/>
              <a:defRPr sz="1600">
                <a:latin typeface="Arial" panose="020B0604020202020204" pitchFamily="34" charset="0"/>
                <a:cs typeface="Arial" panose="020B0604020202020204" pitchFamily="34" charset="0"/>
              </a:defRPr>
            </a:lvl3pPr>
            <a:lvl4pPr marL="1371600" indent="0">
              <a:buFontTx/>
              <a:buNone/>
              <a:defRPr sz="1600">
                <a:latin typeface="Arial" panose="020B0604020202020204" pitchFamily="34" charset="0"/>
                <a:cs typeface="Arial" panose="020B0604020202020204" pitchFamily="34" charset="0"/>
              </a:defRPr>
            </a:lvl4pPr>
            <a:lvl5pPr marL="1828800" indent="0">
              <a:buFontTx/>
              <a:buNone/>
              <a:defRPr sz="1600">
                <a:latin typeface="Arial" panose="020B0604020202020204" pitchFamily="34" charset="0"/>
                <a:cs typeface="Arial" panose="020B0604020202020204" pitchFamily="34" charset="0"/>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10" name="Text Placeholder 2">
            <a:extLst>
              <a:ext uri="{FF2B5EF4-FFF2-40B4-BE49-F238E27FC236}">
                <a16:creationId xmlns:a16="http://schemas.microsoft.com/office/drawing/2014/main" id="{4E6700E9-13F2-9845-8D05-1D1890D3FA39}"/>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8" name="Picture 7">
            <a:extLst>
              <a:ext uri="{FF2B5EF4-FFF2-40B4-BE49-F238E27FC236}">
                <a16:creationId xmlns:a16="http://schemas.microsoft.com/office/drawing/2014/main" id="{CE023748-3A74-284B-B2E3-43273F045BC8}"/>
              </a:ext>
            </a:extLst>
          </p:cNvPr>
          <p:cNvPicPr>
            <a:picLocks noChangeAspect="1"/>
          </p:cNvPicPr>
          <p:nvPr/>
        </p:nvPicPr>
        <p:blipFill>
          <a:blip r:embed="rId2"/>
          <a:stretch>
            <a:fillRect/>
          </a:stretch>
        </p:blipFill>
        <p:spPr>
          <a:xfrm>
            <a:off x="-14268" y="6237312"/>
            <a:ext cx="12230947" cy="660744"/>
          </a:xfrm>
          <a:prstGeom prst="rect">
            <a:avLst/>
          </a:prstGeom>
        </p:spPr>
      </p:pic>
      <p:pic>
        <p:nvPicPr>
          <p:cNvPr id="9" name="Picture 8">
            <a:extLst>
              <a:ext uri="{FF2B5EF4-FFF2-40B4-BE49-F238E27FC236}">
                <a16:creationId xmlns:a16="http://schemas.microsoft.com/office/drawing/2014/main" id="{ACE109BD-8E0A-094A-9696-D37A9D070860}"/>
              </a:ext>
            </a:extLst>
          </p:cNvPr>
          <p:cNvPicPr>
            <a:picLocks noChangeAspect="1"/>
          </p:cNvPicPr>
          <p:nvPr/>
        </p:nvPicPr>
        <p:blipFill>
          <a:blip r:embed="rId3"/>
          <a:stretch>
            <a:fillRect/>
          </a:stretch>
        </p:blipFill>
        <p:spPr>
          <a:xfrm>
            <a:off x="286995" y="458096"/>
            <a:ext cx="3072701" cy="1063206"/>
          </a:xfrm>
          <a:prstGeom prst="rect">
            <a:avLst/>
          </a:prstGeom>
        </p:spPr>
      </p:pic>
    </p:spTree>
    <p:extLst>
      <p:ext uri="{BB962C8B-B14F-4D97-AF65-F5344CB8AC3E}">
        <p14:creationId xmlns:p14="http://schemas.microsoft.com/office/powerpoint/2010/main" val="700202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H Text and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1A79907-58E7-004F-958E-A044A35664FE}"/>
              </a:ext>
            </a:extLst>
          </p:cNvPr>
          <p:cNvSpPr>
            <a:spLocks noGrp="1"/>
          </p:cNvSpPr>
          <p:nvPr>
            <p:ph type="pic" sz="quarter" idx="11"/>
          </p:nvPr>
        </p:nvSpPr>
        <p:spPr>
          <a:xfrm>
            <a:off x="6888163" y="0"/>
            <a:ext cx="5292725" cy="6850063"/>
          </a:xfrm>
          <a:gradFill flip="none" rotWithShape="1">
            <a:gsLst>
              <a:gs pos="0">
                <a:srgbClr val="003399"/>
              </a:gs>
              <a:gs pos="100000">
                <a:srgbClr val="39B9E6"/>
              </a:gs>
            </a:gsLst>
            <a:lin ang="2700000" scaled="1"/>
            <a:tileRect/>
          </a:gradFill>
        </p:spPr>
        <p:txBody>
          <a:bodyPr/>
          <a:lstStyle>
            <a:lvl1pPr marL="0" indent="0" algn="ctr">
              <a:buNone/>
              <a:defRPr>
                <a:solidFill>
                  <a:schemeClr val="bg1"/>
                </a:solidFill>
              </a:defRPr>
            </a:lvl1pPr>
          </a:lstStyle>
          <a:p>
            <a:r>
              <a:rPr lang="en-US"/>
              <a:t>Click icon to add picture</a:t>
            </a:r>
            <a:endParaRPr lang="en-GR" dirty="0"/>
          </a:p>
        </p:txBody>
      </p:sp>
      <p:sp>
        <p:nvSpPr>
          <p:cNvPr id="2" name="Title 1">
            <a:extLst>
              <a:ext uri="{FF2B5EF4-FFF2-40B4-BE49-F238E27FC236}">
                <a16:creationId xmlns:a16="http://schemas.microsoft.com/office/drawing/2014/main" id="{0EAF5DB2-6C75-1949-9273-0B219A9F29EC}"/>
              </a:ext>
            </a:extLst>
          </p:cNvPr>
          <p:cNvSpPr>
            <a:spLocks noGrp="1"/>
          </p:cNvSpPr>
          <p:nvPr>
            <p:ph type="title" hasCustomPrompt="1"/>
          </p:nvPr>
        </p:nvSpPr>
        <p:spPr>
          <a:xfrm>
            <a:off x="543006" y="1779012"/>
            <a:ext cx="5531081" cy="387798"/>
          </a:xfrm>
        </p:spPr>
        <p:txBody>
          <a:bodyPr wrap="square" lIns="0" tIns="0" rIns="0" bIns="0" anchor="t" anchorCtr="0">
            <a:spAutoFit/>
          </a:bodyPr>
          <a:lstStyle>
            <a:lvl1pPr>
              <a:defRPr sz="2800" b="1" i="0">
                <a:solidFill>
                  <a:srgbClr val="003399"/>
                </a:solidFill>
                <a:latin typeface="Arial" panose="020B0604020202020204" pitchFamily="34" charset="0"/>
                <a:cs typeface="Arial" panose="020B0604020202020204" pitchFamily="34" charset="0"/>
              </a:defRPr>
            </a:lvl1pPr>
          </a:lstStyle>
          <a:p>
            <a:r>
              <a:rPr lang="en-US" dirty="0"/>
              <a:t>Click to add title</a:t>
            </a:r>
          </a:p>
        </p:txBody>
      </p:sp>
      <p:sp>
        <p:nvSpPr>
          <p:cNvPr id="17" name="Content Placeholder 16">
            <a:extLst>
              <a:ext uri="{FF2B5EF4-FFF2-40B4-BE49-F238E27FC236}">
                <a16:creationId xmlns:a16="http://schemas.microsoft.com/office/drawing/2014/main" id="{B3A5602C-9C65-0F49-8A1F-2A9D4DF70B0E}"/>
              </a:ext>
            </a:extLst>
          </p:cNvPr>
          <p:cNvSpPr>
            <a:spLocks noGrp="1"/>
          </p:cNvSpPr>
          <p:nvPr>
            <p:ph sz="quarter" idx="12" hasCustomPrompt="1"/>
          </p:nvPr>
        </p:nvSpPr>
        <p:spPr>
          <a:xfrm>
            <a:off x="550863" y="3221038"/>
            <a:ext cx="5545137" cy="2800350"/>
          </a:xfrm>
          <a:noFill/>
        </p:spPr>
        <p:txBody>
          <a:bodyPr>
            <a:normAutofit/>
          </a:bodyPr>
          <a:lstStyle>
            <a:lvl1pPr>
              <a:buClr>
                <a:srgbClr val="003399"/>
              </a:buClr>
              <a:buSzPct val="150000"/>
              <a:defRPr sz="1600">
                <a:solidFill>
                  <a:srgbClr val="3C4243"/>
                </a:solidFill>
              </a:defRPr>
            </a:lvl1pPr>
            <a:lvl2pPr>
              <a:buClr>
                <a:srgbClr val="003399"/>
              </a:buClr>
              <a:buSzPct val="150000"/>
              <a:defRPr sz="1600">
                <a:solidFill>
                  <a:srgbClr val="3C4243"/>
                </a:solidFill>
              </a:defRPr>
            </a:lvl2pPr>
            <a:lvl3pPr>
              <a:buClr>
                <a:srgbClr val="003399"/>
              </a:buClr>
              <a:buSzPct val="150000"/>
              <a:defRPr sz="1600">
                <a:solidFill>
                  <a:srgbClr val="3C4243"/>
                </a:solidFill>
              </a:defRPr>
            </a:lvl3pPr>
            <a:lvl4pPr>
              <a:buClr>
                <a:srgbClr val="003399"/>
              </a:buClr>
              <a:buSzPct val="150000"/>
              <a:defRPr sz="1600">
                <a:solidFill>
                  <a:srgbClr val="3C4243"/>
                </a:solidFill>
              </a:defRPr>
            </a:lvl4pPr>
            <a:lvl5pPr>
              <a:buClr>
                <a:srgbClr val="003399"/>
              </a:buClr>
              <a:buSzPct val="150000"/>
              <a:defRPr sz="1600">
                <a:solidFill>
                  <a:srgbClr val="3C4243"/>
                </a:solidFill>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29" name="Text Placeholder 28">
            <a:extLst>
              <a:ext uri="{FF2B5EF4-FFF2-40B4-BE49-F238E27FC236}">
                <a16:creationId xmlns:a16="http://schemas.microsoft.com/office/drawing/2014/main" id="{72343429-8DEB-0041-9A31-8886259432E6}"/>
              </a:ext>
            </a:extLst>
          </p:cNvPr>
          <p:cNvSpPr>
            <a:spLocks noGrp="1"/>
          </p:cNvSpPr>
          <p:nvPr>
            <p:ph type="body" sz="quarter" idx="13" hasCustomPrompt="1"/>
          </p:nvPr>
        </p:nvSpPr>
        <p:spPr>
          <a:xfrm>
            <a:off x="542925" y="2492375"/>
            <a:ext cx="5553075" cy="431800"/>
          </a:xfrm>
        </p:spPr>
        <p:txBody>
          <a:bodyPr lIns="0" rIns="90000">
            <a:normAutofit/>
          </a:bodyPr>
          <a:lstStyle>
            <a:lvl1pPr marL="0" indent="0">
              <a:buNone/>
              <a:defRPr sz="2000" b="1">
                <a:solidFill>
                  <a:srgbClr val="003399"/>
                </a:solidFill>
              </a:defRPr>
            </a:lvl1pPr>
          </a:lstStyle>
          <a:p>
            <a:pPr lvl="0"/>
            <a:r>
              <a:rPr lang="en-GR" dirty="0"/>
              <a:t>Click to add subtitle</a:t>
            </a:r>
          </a:p>
        </p:txBody>
      </p:sp>
      <p:sp>
        <p:nvSpPr>
          <p:cNvPr id="10" name="Text Placeholder 2">
            <a:extLst>
              <a:ext uri="{FF2B5EF4-FFF2-40B4-BE49-F238E27FC236}">
                <a16:creationId xmlns:a16="http://schemas.microsoft.com/office/drawing/2014/main" id="{F1798116-8C15-E143-BA7F-22CE05DEABA2}"/>
              </a:ext>
            </a:extLst>
          </p:cNvPr>
          <p:cNvSpPr>
            <a:spLocks noGrp="1"/>
          </p:cNvSpPr>
          <p:nvPr>
            <p:ph type="body" idx="10" hasCustomPrompt="1"/>
          </p:nvPr>
        </p:nvSpPr>
        <p:spPr>
          <a:xfrm>
            <a:off x="520797" y="6366751"/>
            <a:ext cx="2808312" cy="138499"/>
          </a:xfrm>
          <a:noFill/>
        </p:spPr>
        <p:txBody>
          <a:bodyPr wrap="square" lIns="0" tIns="0" rIns="0" bIns="0" anchor="t" anchorCtr="0">
            <a:spAutoFit/>
          </a:bodyPr>
          <a:lstStyle>
            <a:lvl1pPr marL="0" indent="0">
              <a:buNone/>
              <a:defRPr sz="1000" b="0" i="0">
                <a:solidFill>
                  <a:srgbClr val="003399"/>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8" name="Picture 7">
            <a:extLst>
              <a:ext uri="{FF2B5EF4-FFF2-40B4-BE49-F238E27FC236}">
                <a16:creationId xmlns:a16="http://schemas.microsoft.com/office/drawing/2014/main" id="{EB6D8428-6F65-774D-BA7F-598FD3A650AC}"/>
              </a:ext>
            </a:extLst>
          </p:cNvPr>
          <p:cNvPicPr>
            <a:picLocks noChangeAspect="1"/>
          </p:cNvPicPr>
          <p:nvPr/>
        </p:nvPicPr>
        <p:blipFill>
          <a:blip r:embed="rId2"/>
          <a:stretch>
            <a:fillRect/>
          </a:stretch>
        </p:blipFill>
        <p:spPr>
          <a:xfrm>
            <a:off x="286995" y="458096"/>
            <a:ext cx="3072701" cy="1063206"/>
          </a:xfrm>
          <a:prstGeom prst="rect">
            <a:avLst/>
          </a:prstGeom>
        </p:spPr>
      </p:pic>
    </p:spTree>
    <p:extLst>
      <p:ext uri="{BB962C8B-B14F-4D97-AF65-F5344CB8AC3E}">
        <p14:creationId xmlns:p14="http://schemas.microsoft.com/office/powerpoint/2010/main" val="4139551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H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CC2-114A-514B-BB8A-6992C8BC5274}"/>
              </a:ext>
            </a:extLst>
          </p:cNvPr>
          <p:cNvSpPr>
            <a:spLocks noGrp="1"/>
          </p:cNvSpPr>
          <p:nvPr>
            <p:ph type="title" hasCustomPrompt="1"/>
          </p:nvPr>
        </p:nvSpPr>
        <p:spPr>
          <a:xfrm>
            <a:off x="552152" y="1412776"/>
            <a:ext cx="7429500" cy="1008101"/>
          </a:xfrm>
        </p:spPr>
        <p:txBody>
          <a:bodyPr lIns="0" tIns="0" rIns="0" bIns="0" anchor="t" anchorCtr="0">
            <a:normAutofit/>
          </a:bodyPr>
          <a:lstStyle>
            <a:lvl1pPr>
              <a:defRPr sz="2800">
                <a:solidFill>
                  <a:srgbClr val="003399"/>
                </a:solidFill>
              </a:defRPr>
            </a:lvl1pPr>
          </a:lstStyle>
          <a:p>
            <a:r>
              <a:rPr lang="en-US" dirty="0"/>
              <a:t>Click to add title</a:t>
            </a:r>
          </a:p>
        </p:txBody>
      </p:sp>
      <p:sp>
        <p:nvSpPr>
          <p:cNvPr id="7" name="Text Placeholder 6">
            <a:extLst>
              <a:ext uri="{FF2B5EF4-FFF2-40B4-BE49-F238E27FC236}">
                <a16:creationId xmlns:a16="http://schemas.microsoft.com/office/drawing/2014/main" id="{877DDC57-1AA0-4745-8DF0-7C2052CD1096}"/>
              </a:ext>
            </a:extLst>
          </p:cNvPr>
          <p:cNvSpPr>
            <a:spLocks noGrp="1"/>
          </p:cNvSpPr>
          <p:nvPr>
            <p:ph type="body" sz="quarter" idx="11" hasCustomPrompt="1"/>
          </p:nvPr>
        </p:nvSpPr>
        <p:spPr>
          <a:xfrm>
            <a:off x="551532" y="3429000"/>
            <a:ext cx="7632700" cy="2663825"/>
          </a:xfrm>
          <a:noFill/>
        </p:spPr>
        <p:txBody>
          <a:bodyPr>
            <a:normAutofit/>
          </a:bodyPr>
          <a:lstStyle>
            <a:lvl1pPr marL="285750" indent="-285750">
              <a:buClr>
                <a:srgbClr val="39B9E6"/>
              </a:buClr>
              <a:buSzPct val="150000"/>
              <a:buFont typeface="Arial" panose="020B0604020202020204" pitchFamily="34" charset="0"/>
              <a:buChar char="•"/>
              <a:defRPr sz="1600">
                <a:solidFill>
                  <a:srgbClr val="3B3B3A"/>
                </a:solidFill>
              </a:defRPr>
            </a:lvl1pPr>
            <a:lvl2pPr marL="742950" indent="-285750">
              <a:buClr>
                <a:srgbClr val="39B9E6"/>
              </a:buClr>
              <a:buSzPct val="150000"/>
              <a:buFont typeface="Arial" panose="020B0604020202020204" pitchFamily="34" charset="0"/>
              <a:buChar char="•"/>
              <a:defRPr sz="1600">
                <a:solidFill>
                  <a:srgbClr val="3B3B3A"/>
                </a:solidFill>
              </a:defRPr>
            </a:lvl2pPr>
            <a:lvl3pPr marL="1200150" indent="-285750">
              <a:buClr>
                <a:srgbClr val="39B9E6"/>
              </a:buClr>
              <a:buSzPct val="150000"/>
              <a:buFont typeface="Arial" panose="020B0604020202020204" pitchFamily="34" charset="0"/>
              <a:buChar char="•"/>
              <a:defRPr sz="1600">
                <a:solidFill>
                  <a:srgbClr val="3B3B3A"/>
                </a:solidFill>
              </a:defRPr>
            </a:lvl3pPr>
            <a:lvl4pPr marL="1657350" indent="-285750">
              <a:buClr>
                <a:srgbClr val="39B9E6"/>
              </a:buClr>
              <a:buSzPct val="150000"/>
              <a:buFont typeface="Arial" panose="020B0604020202020204" pitchFamily="34" charset="0"/>
              <a:buChar char="•"/>
              <a:defRPr sz="1600">
                <a:solidFill>
                  <a:srgbClr val="3B3B3A"/>
                </a:solidFill>
              </a:defRPr>
            </a:lvl4pPr>
            <a:lvl5pPr marL="2114550" indent="-285750">
              <a:buClr>
                <a:srgbClr val="39B9E6"/>
              </a:buClr>
              <a:buSzPct val="150000"/>
              <a:buFont typeface="Arial" panose="020B0604020202020204" pitchFamily="34" charset="0"/>
              <a:buChar char="•"/>
              <a:defRPr sz="1600">
                <a:solidFill>
                  <a:srgbClr val="3B3B3A"/>
                </a:solidFill>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5" name="Text Placeholder 4">
            <a:extLst>
              <a:ext uri="{FF2B5EF4-FFF2-40B4-BE49-F238E27FC236}">
                <a16:creationId xmlns:a16="http://schemas.microsoft.com/office/drawing/2014/main" id="{1D2EA09B-C577-BD4D-A975-BECDAE9E1726}"/>
              </a:ext>
            </a:extLst>
          </p:cNvPr>
          <p:cNvSpPr>
            <a:spLocks noGrp="1"/>
          </p:cNvSpPr>
          <p:nvPr>
            <p:ph type="body" sz="quarter" idx="12" hasCustomPrompt="1"/>
          </p:nvPr>
        </p:nvSpPr>
        <p:spPr>
          <a:xfrm>
            <a:off x="551532" y="2492896"/>
            <a:ext cx="7429500" cy="431800"/>
          </a:xfrm>
        </p:spPr>
        <p:txBody>
          <a:bodyPr lIns="0">
            <a:normAutofit/>
          </a:bodyPr>
          <a:lstStyle>
            <a:lvl1pPr marL="0" indent="0">
              <a:buNone/>
              <a:defRPr sz="2000" b="1">
                <a:solidFill>
                  <a:srgbClr val="003399"/>
                </a:solidFill>
              </a:defRPr>
            </a:lvl1pPr>
          </a:lstStyle>
          <a:p>
            <a:pPr lvl="0"/>
            <a:r>
              <a:rPr lang="en-GR" dirty="0"/>
              <a:t>Click to add subtitle</a:t>
            </a:r>
          </a:p>
        </p:txBody>
      </p:sp>
      <p:sp>
        <p:nvSpPr>
          <p:cNvPr id="12" name="Text Placeholder 2">
            <a:extLst>
              <a:ext uri="{FF2B5EF4-FFF2-40B4-BE49-F238E27FC236}">
                <a16:creationId xmlns:a16="http://schemas.microsoft.com/office/drawing/2014/main" id="{0F54D886-FA2D-4741-AE12-07C9BB8695C5}"/>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9" name="Picture 8">
            <a:extLst>
              <a:ext uri="{FF2B5EF4-FFF2-40B4-BE49-F238E27FC236}">
                <a16:creationId xmlns:a16="http://schemas.microsoft.com/office/drawing/2014/main" id="{70197F86-2F53-5B49-BFA7-582809131A4F}"/>
              </a:ext>
            </a:extLst>
          </p:cNvPr>
          <p:cNvPicPr>
            <a:picLocks noChangeAspect="1"/>
          </p:cNvPicPr>
          <p:nvPr/>
        </p:nvPicPr>
        <p:blipFill>
          <a:blip r:embed="rId2"/>
          <a:stretch>
            <a:fillRect/>
          </a:stretch>
        </p:blipFill>
        <p:spPr>
          <a:xfrm>
            <a:off x="-14268" y="6237312"/>
            <a:ext cx="12230947" cy="660744"/>
          </a:xfrm>
          <a:prstGeom prst="rect">
            <a:avLst/>
          </a:prstGeom>
        </p:spPr>
      </p:pic>
      <p:pic>
        <p:nvPicPr>
          <p:cNvPr id="10" name="Picture 9">
            <a:extLst>
              <a:ext uri="{FF2B5EF4-FFF2-40B4-BE49-F238E27FC236}">
                <a16:creationId xmlns:a16="http://schemas.microsoft.com/office/drawing/2014/main" id="{CBDC3D87-AE78-4D40-91CA-B7AB9B845379}"/>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2160217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H 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42347-863D-674B-B322-4EE4A6D89F85}"/>
              </a:ext>
            </a:extLst>
          </p:cNvPr>
          <p:cNvSpPr>
            <a:spLocks noGrp="1"/>
          </p:cNvSpPr>
          <p:nvPr>
            <p:ph type="title" hasCustomPrompt="1"/>
          </p:nvPr>
        </p:nvSpPr>
        <p:spPr>
          <a:xfrm>
            <a:off x="515937" y="512763"/>
            <a:ext cx="8460383" cy="974843"/>
          </a:xfrm>
        </p:spPr>
        <p:txBody>
          <a:bodyPr>
            <a:normAutofit/>
          </a:bodyPr>
          <a:lstStyle>
            <a:lvl1pPr>
              <a:defRPr sz="2800">
                <a:solidFill>
                  <a:srgbClr val="003399"/>
                </a:solidFill>
              </a:defRPr>
            </a:lvl1pPr>
          </a:lstStyle>
          <a:p>
            <a:r>
              <a:rPr lang="en-US" dirty="0"/>
              <a:t>Click to add title</a:t>
            </a:r>
          </a:p>
        </p:txBody>
      </p:sp>
      <p:sp>
        <p:nvSpPr>
          <p:cNvPr id="11" name="Table Placeholder 10">
            <a:extLst>
              <a:ext uri="{FF2B5EF4-FFF2-40B4-BE49-F238E27FC236}">
                <a16:creationId xmlns:a16="http://schemas.microsoft.com/office/drawing/2014/main" id="{E27E2633-2126-0C4D-9BC1-7ED6742F48FE}"/>
              </a:ext>
            </a:extLst>
          </p:cNvPr>
          <p:cNvSpPr>
            <a:spLocks noGrp="1"/>
          </p:cNvSpPr>
          <p:nvPr>
            <p:ph type="tbl" sz="quarter" idx="12"/>
          </p:nvPr>
        </p:nvSpPr>
        <p:spPr>
          <a:xfrm>
            <a:off x="550863" y="1955800"/>
            <a:ext cx="10298112" cy="3849688"/>
          </a:xfrm>
        </p:spPr>
        <p:txBody>
          <a:bodyPr/>
          <a:lstStyle/>
          <a:p>
            <a:r>
              <a:rPr lang="en-US"/>
              <a:t>Click icon to add table</a:t>
            </a:r>
            <a:endParaRPr lang="en-GR" dirty="0"/>
          </a:p>
        </p:txBody>
      </p:sp>
      <p:sp>
        <p:nvSpPr>
          <p:cNvPr id="10" name="Text Placeholder 2">
            <a:extLst>
              <a:ext uri="{FF2B5EF4-FFF2-40B4-BE49-F238E27FC236}">
                <a16:creationId xmlns:a16="http://schemas.microsoft.com/office/drawing/2014/main" id="{2A88BEC2-0E96-184D-A1CB-555514F5ADB3}"/>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9" name="Picture 8">
            <a:extLst>
              <a:ext uri="{FF2B5EF4-FFF2-40B4-BE49-F238E27FC236}">
                <a16:creationId xmlns:a16="http://schemas.microsoft.com/office/drawing/2014/main" id="{212CF463-5292-5147-BEE4-2D436CBBCE69}"/>
              </a:ext>
            </a:extLst>
          </p:cNvPr>
          <p:cNvPicPr>
            <a:picLocks noChangeAspect="1"/>
          </p:cNvPicPr>
          <p:nvPr/>
        </p:nvPicPr>
        <p:blipFill>
          <a:blip r:embed="rId2"/>
          <a:stretch>
            <a:fillRect/>
          </a:stretch>
        </p:blipFill>
        <p:spPr>
          <a:xfrm>
            <a:off x="-14268" y="6237312"/>
            <a:ext cx="12230947" cy="660744"/>
          </a:xfrm>
          <a:prstGeom prst="rect">
            <a:avLst/>
          </a:prstGeom>
        </p:spPr>
      </p:pic>
      <p:pic>
        <p:nvPicPr>
          <p:cNvPr id="8" name="Picture 7">
            <a:extLst>
              <a:ext uri="{FF2B5EF4-FFF2-40B4-BE49-F238E27FC236}">
                <a16:creationId xmlns:a16="http://schemas.microsoft.com/office/drawing/2014/main" id="{831446FC-5D3E-E443-8CEA-E4E1B90EA23D}"/>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211002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H Title onl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C7E1D2-FB35-8F40-864B-D596E40F77B6}"/>
              </a:ext>
            </a:extLst>
          </p:cNvPr>
          <p:cNvSpPr>
            <a:spLocks noGrp="1"/>
          </p:cNvSpPr>
          <p:nvPr>
            <p:ph type="body" sz="quarter" idx="12" hasCustomPrompt="1"/>
          </p:nvPr>
        </p:nvSpPr>
        <p:spPr>
          <a:xfrm>
            <a:off x="515938" y="512762"/>
            <a:ext cx="7236246" cy="1332061"/>
          </a:xfrm>
        </p:spPr>
        <p:txBody>
          <a:bodyPr lIns="0">
            <a:normAutofit/>
          </a:bodyPr>
          <a:lstStyle>
            <a:lvl1pPr marL="0" indent="0">
              <a:buNone/>
              <a:defRPr sz="3200" b="1">
                <a:solidFill>
                  <a:srgbClr val="003399"/>
                </a:solidFill>
              </a:defRPr>
            </a:lvl1pPr>
          </a:lstStyle>
          <a:p>
            <a:pPr lvl="0"/>
            <a:r>
              <a:rPr lang="en-GR" dirty="0"/>
              <a:t>Click to add title</a:t>
            </a:r>
          </a:p>
        </p:txBody>
      </p:sp>
      <p:sp>
        <p:nvSpPr>
          <p:cNvPr id="11" name="Text Placeholder 2">
            <a:extLst>
              <a:ext uri="{FF2B5EF4-FFF2-40B4-BE49-F238E27FC236}">
                <a16:creationId xmlns:a16="http://schemas.microsoft.com/office/drawing/2014/main" id="{4C32FB71-945C-A444-A31D-C1A1598B33AA}"/>
              </a:ext>
            </a:extLst>
          </p:cNvPr>
          <p:cNvSpPr>
            <a:spLocks noGrp="1"/>
          </p:cNvSpPr>
          <p:nvPr>
            <p:ph type="body" idx="10" hasCustomPrompt="1"/>
          </p:nvPr>
        </p:nvSpPr>
        <p:spPr>
          <a:xfrm>
            <a:off x="8853887" y="6352904"/>
            <a:ext cx="2808312" cy="138499"/>
          </a:xfrm>
          <a:noFill/>
        </p:spPr>
        <p:txBody>
          <a:bodyPr wrap="square" lIns="0" tIns="0" rIns="0" bIns="0" anchor="t" anchorCtr="0">
            <a:spAutoFit/>
          </a:bodyPr>
          <a:lstStyle>
            <a:lvl1pPr marL="0" indent="0">
              <a:buNone/>
              <a:defRPr sz="1000" b="0" i="0">
                <a:solidFill>
                  <a:schemeClr val="bg1"/>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6" name="Picture 5">
            <a:extLst>
              <a:ext uri="{FF2B5EF4-FFF2-40B4-BE49-F238E27FC236}">
                <a16:creationId xmlns:a16="http://schemas.microsoft.com/office/drawing/2014/main" id="{6A92F2A3-DE98-6943-8BB7-656F22166238}"/>
              </a:ext>
            </a:extLst>
          </p:cNvPr>
          <p:cNvPicPr>
            <a:picLocks noChangeAspect="1"/>
          </p:cNvPicPr>
          <p:nvPr/>
        </p:nvPicPr>
        <p:blipFill>
          <a:blip r:embed="rId2"/>
          <a:stretch>
            <a:fillRect/>
          </a:stretch>
        </p:blipFill>
        <p:spPr>
          <a:xfrm>
            <a:off x="-14268" y="6237312"/>
            <a:ext cx="12230947" cy="660744"/>
          </a:xfrm>
          <a:prstGeom prst="rect">
            <a:avLst/>
          </a:prstGeom>
        </p:spPr>
      </p:pic>
      <p:pic>
        <p:nvPicPr>
          <p:cNvPr id="7" name="Picture 6">
            <a:extLst>
              <a:ext uri="{FF2B5EF4-FFF2-40B4-BE49-F238E27FC236}">
                <a16:creationId xmlns:a16="http://schemas.microsoft.com/office/drawing/2014/main" id="{62B98209-B389-4D4C-9107-9EEB93E50C7F}"/>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3448861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H Split text and small image ">
    <p:spTree>
      <p:nvGrpSpPr>
        <p:cNvPr id="1" name=""/>
        <p:cNvGrpSpPr/>
        <p:nvPr/>
      </p:nvGrpSpPr>
      <p:grpSpPr>
        <a:xfrm>
          <a:off x="0" y="0"/>
          <a:ext cx="0" cy="0"/>
          <a:chOff x="0" y="0"/>
          <a:chExt cx="0" cy="0"/>
        </a:xfrm>
      </p:grpSpPr>
      <p:sp>
        <p:nvSpPr>
          <p:cNvPr id="16" name="Picture Placeholder 4">
            <a:extLst>
              <a:ext uri="{FF2B5EF4-FFF2-40B4-BE49-F238E27FC236}">
                <a16:creationId xmlns:a16="http://schemas.microsoft.com/office/drawing/2014/main" id="{66485EB3-16FE-574C-8306-D3146FB3281A}"/>
              </a:ext>
            </a:extLst>
          </p:cNvPr>
          <p:cNvSpPr>
            <a:spLocks noGrp="1"/>
          </p:cNvSpPr>
          <p:nvPr>
            <p:ph type="pic" sz="quarter" idx="16"/>
          </p:nvPr>
        </p:nvSpPr>
        <p:spPr>
          <a:xfrm>
            <a:off x="6184960" y="1955800"/>
            <a:ext cx="5995928" cy="4137025"/>
          </a:xfrm>
          <a:gradFill flip="none" rotWithShape="1">
            <a:gsLst>
              <a:gs pos="0">
                <a:srgbClr val="003399"/>
              </a:gs>
              <a:gs pos="100000">
                <a:srgbClr val="39B9E6"/>
              </a:gs>
            </a:gsLst>
            <a:lin ang="2700000" scaled="1"/>
            <a:tileRect/>
          </a:gradFill>
        </p:spPr>
        <p:txBody>
          <a:bodyPr/>
          <a:lstStyle>
            <a:lvl1pPr marL="0" indent="0" algn="ctr">
              <a:buNone/>
              <a:defRPr>
                <a:solidFill>
                  <a:schemeClr val="bg1"/>
                </a:solidFill>
              </a:defRPr>
            </a:lvl1pPr>
          </a:lstStyle>
          <a:p>
            <a:r>
              <a:rPr lang="en-US"/>
              <a:t>Click icon to add picture</a:t>
            </a:r>
            <a:endParaRPr lang="en-GR" dirty="0"/>
          </a:p>
        </p:txBody>
      </p:sp>
      <p:sp>
        <p:nvSpPr>
          <p:cNvPr id="2" name="Title 1">
            <a:extLst>
              <a:ext uri="{FF2B5EF4-FFF2-40B4-BE49-F238E27FC236}">
                <a16:creationId xmlns:a16="http://schemas.microsoft.com/office/drawing/2014/main" id="{03950AC4-B7DF-E64A-8A2D-35F8F8B29707}"/>
              </a:ext>
            </a:extLst>
          </p:cNvPr>
          <p:cNvSpPr>
            <a:spLocks noGrp="1"/>
          </p:cNvSpPr>
          <p:nvPr>
            <p:ph type="title" hasCustomPrompt="1"/>
          </p:nvPr>
        </p:nvSpPr>
        <p:spPr>
          <a:xfrm>
            <a:off x="515938" y="980727"/>
            <a:ext cx="6226508" cy="332399"/>
          </a:xfrm>
        </p:spPr>
        <p:txBody>
          <a:bodyPr wrap="square" lIns="0" tIns="0" rIns="0" bIns="0" anchor="t" anchorCtr="0">
            <a:spAutoFit/>
          </a:bodyPr>
          <a:lstStyle>
            <a:lvl1pPr>
              <a:defRPr sz="2400">
                <a:solidFill>
                  <a:srgbClr val="003399"/>
                </a:solidFill>
              </a:defRPr>
            </a:lvl1pPr>
          </a:lstStyle>
          <a:p>
            <a:r>
              <a:rPr lang="en-GB" dirty="0"/>
              <a:t>Click to add title</a:t>
            </a:r>
            <a:endParaRPr lang="en-GR" dirty="0"/>
          </a:p>
        </p:txBody>
      </p:sp>
      <p:sp>
        <p:nvSpPr>
          <p:cNvPr id="9" name="Content Placeholder 4">
            <a:extLst>
              <a:ext uri="{FF2B5EF4-FFF2-40B4-BE49-F238E27FC236}">
                <a16:creationId xmlns:a16="http://schemas.microsoft.com/office/drawing/2014/main" id="{710E9AB6-FD44-2949-9F5C-3E4DEBB8495B}"/>
              </a:ext>
            </a:extLst>
          </p:cNvPr>
          <p:cNvSpPr>
            <a:spLocks noGrp="1"/>
          </p:cNvSpPr>
          <p:nvPr>
            <p:ph sz="quarter" idx="11" hasCustomPrompt="1"/>
          </p:nvPr>
        </p:nvSpPr>
        <p:spPr>
          <a:xfrm>
            <a:off x="536938" y="2018357"/>
            <a:ext cx="5580062" cy="1410643"/>
          </a:xfrm>
          <a:noFill/>
        </p:spPr>
        <p:txBody>
          <a:bodyPr lIns="0" tIns="0" rIns="0">
            <a:spAutoFit/>
          </a:bodyPr>
          <a:lstStyle>
            <a:lvl1pPr marL="0" indent="0">
              <a:buFontTx/>
              <a:buNone/>
              <a:defRPr sz="1600">
                <a:latin typeface="Arial" panose="020B0604020202020204" pitchFamily="34" charset="0"/>
                <a:cs typeface="Arial" panose="020B0604020202020204" pitchFamily="34" charset="0"/>
              </a:defRPr>
            </a:lvl1pPr>
            <a:lvl2pPr marL="457200" indent="0">
              <a:buFontTx/>
              <a:buNone/>
              <a:defRPr sz="1600">
                <a:latin typeface="Arial" panose="020B0604020202020204" pitchFamily="34" charset="0"/>
                <a:cs typeface="Arial" panose="020B0604020202020204" pitchFamily="34" charset="0"/>
              </a:defRPr>
            </a:lvl2pPr>
            <a:lvl3pPr marL="914400" indent="0">
              <a:buFontTx/>
              <a:buNone/>
              <a:defRPr sz="1600">
                <a:latin typeface="Arial" panose="020B0604020202020204" pitchFamily="34" charset="0"/>
                <a:cs typeface="Arial" panose="020B0604020202020204" pitchFamily="34" charset="0"/>
              </a:defRPr>
            </a:lvl3pPr>
            <a:lvl4pPr marL="1371600" indent="0">
              <a:buFontTx/>
              <a:buNone/>
              <a:defRPr sz="1600">
                <a:latin typeface="Arial" panose="020B0604020202020204" pitchFamily="34" charset="0"/>
                <a:cs typeface="Arial" panose="020B0604020202020204" pitchFamily="34" charset="0"/>
              </a:defRPr>
            </a:lvl4pPr>
            <a:lvl5pPr marL="1828800" indent="0">
              <a:buFontTx/>
              <a:buNone/>
              <a:defRPr sz="1600">
                <a:latin typeface="Arial" panose="020B0604020202020204" pitchFamily="34" charset="0"/>
                <a:cs typeface="Arial" panose="020B0604020202020204" pitchFamily="34" charset="0"/>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10" name="Text Placeholder 6">
            <a:extLst>
              <a:ext uri="{FF2B5EF4-FFF2-40B4-BE49-F238E27FC236}">
                <a16:creationId xmlns:a16="http://schemas.microsoft.com/office/drawing/2014/main" id="{D3067AA0-85C3-C74D-920A-F546E28AF1BA}"/>
              </a:ext>
            </a:extLst>
          </p:cNvPr>
          <p:cNvSpPr>
            <a:spLocks noGrp="1"/>
          </p:cNvSpPr>
          <p:nvPr>
            <p:ph type="body" sz="quarter" idx="12" hasCustomPrompt="1"/>
          </p:nvPr>
        </p:nvSpPr>
        <p:spPr>
          <a:xfrm>
            <a:off x="535808" y="3915787"/>
            <a:ext cx="5600909" cy="1835819"/>
          </a:xfrm>
          <a:noFill/>
        </p:spPr>
        <p:txBody>
          <a:bodyPr lIns="90000" tIns="0" rIns="0" bIns="0">
            <a:normAutofit/>
          </a:bodyPr>
          <a:lstStyle>
            <a:lvl1pPr marL="285750" indent="-285750">
              <a:buClr>
                <a:srgbClr val="003399"/>
              </a:buClr>
              <a:buSzPct val="150000"/>
              <a:buFont typeface="Arial" panose="020B0604020202020204" pitchFamily="34" charset="0"/>
              <a:buChar char="•"/>
              <a:defRPr sz="1600">
                <a:solidFill>
                  <a:srgbClr val="3B3B3A"/>
                </a:solidFill>
              </a:defRPr>
            </a:lvl1pPr>
            <a:lvl2pPr marL="742950" indent="-285750">
              <a:buClr>
                <a:srgbClr val="003399"/>
              </a:buClr>
              <a:buSzPct val="150000"/>
              <a:buFont typeface="Arial" panose="020B0604020202020204" pitchFamily="34" charset="0"/>
              <a:buChar char="•"/>
              <a:defRPr sz="1600">
                <a:solidFill>
                  <a:srgbClr val="3B3B3A"/>
                </a:solidFill>
              </a:defRPr>
            </a:lvl2pPr>
            <a:lvl3pPr marL="1200150" indent="-285750">
              <a:buClr>
                <a:srgbClr val="003399"/>
              </a:buClr>
              <a:buSzPct val="150000"/>
              <a:buFont typeface="Arial" panose="020B0604020202020204" pitchFamily="34" charset="0"/>
              <a:buChar char="•"/>
              <a:defRPr sz="1600">
                <a:solidFill>
                  <a:srgbClr val="3B3B3A"/>
                </a:solidFill>
              </a:defRPr>
            </a:lvl3pPr>
            <a:lvl4pPr marL="1657350" indent="-285750">
              <a:buClr>
                <a:srgbClr val="003399"/>
              </a:buClr>
              <a:buSzPct val="150000"/>
              <a:buFont typeface="Arial" panose="020B0604020202020204" pitchFamily="34" charset="0"/>
              <a:buChar char="•"/>
              <a:defRPr sz="1600">
                <a:solidFill>
                  <a:srgbClr val="3B3B3A"/>
                </a:solidFill>
              </a:defRPr>
            </a:lvl4pPr>
            <a:lvl5pPr marL="2114550" indent="-285750">
              <a:buClr>
                <a:srgbClr val="003399"/>
              </a:buClr>
              <a:buSzPct val="150000"/>
              <a:buFont typeface="Arial" panose="020B0604020202020204" pitchFamily="34" charset="0"/>
              <a:buChar char="•"/>
              <a:defRPr sz="1600">
                <a:solidFill>
                  <a:srgbClr val="3B3B3A"/>
                </a:solidFill>
              </a:defRPr>
            </a:lvl5pPr>
          </a:lstStyle>
          <a:p>
            <a:pPr lvl="0"/>
            <a:r>
              <a:rPr lang="en-GB" dirty="0"/>
              <a:t>Click to place text here</a:t>
            </a:r>
          </a:p>
          <a:p>
            <a:pPr lvl="1"/>
            <a:r>
              <a:rPr lang="en-GB" dirty="0"/>
              <a:t>Second level</a:t>
            </a:r>
          </a:p>
          <a:p>
            <a:pPr lvl="2"/>
            <a:r>
              <a:rPr lang="en-GB" dirty="0"/>
              <a:t>Third level</a:t>
            </a:r>
          </a:p>
          <a:p>
            <a:pPr lvl="3"/>
            <a:r>
              <a:rPr lang="en-GB" dirty="0"/>
              <a:t>Fourth level</a:t>
            </a:r>
          </a:p>
          <a:p>
            <a:pPr lvl="4"/>
            <a:r>
              <a:rPr lang="en-GB" dirty="0"/>
              <a:t>Fifth level</a:t>
            </a:r>
            <a:endParaRPr lang="en-GR" dirty="0"/>
          </a:p>
        </p:txBody>
      </p:sp>
      <p:sp>
        <p:nvSpPr>
          <p:cNvPr id="6" name="Text Placeholder 5">
            <a:extLst>
              <a:ext uri="{FF2B5EF4-FFF2-40B4-BE49-F238E27FC236}">
                <a16:creationId xmlns:a16="http://schemas.microsoft.com/office/drawing/2014/main" id="{83651549-7371-1D4D-9F58-E8E673475E89}"/>
              </a:ext>
            </a:extLst>
          </p:cNvPr>
          <p:cNvSpPr>
            <a:spLocks noGrp="1"/>
          </p:cNvSpPr>
          <p:nvPr>
            <p:ph type="body" sz="quarter" idx="14" hasCustomPrompt="1"/>
          </p:nvPr>
        </p:nvSpPr>
        <p:spPr>
          <a:xfrm>
            <a:off x="536575" y="1557338"/>
            <a:ext cx="5559425" cy="398462"/>
          </a:xfrm>
        </p:spPr>
        <p:txBody>
          <a:bodyPr lIns="0">
            <a:normAutofit/>
          </a:bodyPr>
          <a:lstStyle>
            <a:lvl1pPr marL="0" indent="0">
              <a:buNone/>
              <a:defRPr sz="2000" b="1">
                <a:solidFill>
                  <a:srgbClr val="003399"/>
                </a:solidFill>
              </a:defRPr>
            </a:lvl1pPr>
          </a:lstStyle>
          <a:p>
            <a:pPr lvl="0"/>
            <a:r>
              <a:rPr lang="en-GR" dirty="0"/>
              <a:t>Click to add subtitle</a:t>
            </a:r>
          </a:p>
        </p:txBody>
      </p:sp>
      <p:sp>
        <p:nvSpPr>
          <p:cNvPr id="14" name="Text Placeholder 13">
            <a:extLst>
              <a:ext uri="{FF2B5EF4-FFF2-40B4-BE49-F238E27FC236}">
                <a16:creationId xmlns:a16="http://schemas.microsoft.com/office/drawing/2014/main" id="{6980B1E7-15EA-7C43-8A2D-E61AD3D1BBB8}"/>
              </a:ext>
            </a:extLst>
          </p:cNvPr>
          <p:cNvSpPr>
            <a:spLocks noGrp="1"/>
          </p:cNvSpPr>
          <p:nvPr>
            <p:ph type="body" sz="quarter" idx="15" hasCustomPrompt="1"/>
          </p:nvPr>
        </p:nvSpPr>
        <p:spPr>
          <a:xfrm>
            <a:off x="6184960" y="6184561"/>
            <a:ext cx="4178423" cy="252414"/>
          </a:xfrm>
          <a:noFill/>
        </p:spPr>
        <p:txBody>
          <a:bodyPr lIns="0"/>
          <a:lstStyle>
            <a:lvl1pPr marL="0" indent="0">
              <a:buNone/>
              <a:defRPr sz="1400">
                <a:solidFill>
                  <a:srgbClr val="003399"/>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R" sz="1600" b="0" dirty="0">
                <a:latin typeface="Arial" panose="020B0604020202020204" pitchFamily="34" charset="0"/>
                <a:cs typeface="Arial" panose="020B0604020202020204" pitchFamily="34" charset="0"/>
              </a:rPr>
              <a:t>Photo description here</a:t>
            </a:r>
          </a:p>
          <a:p>
            <a:pPr lvl="0"/>
            <a:endParaRPr lang="en-GR" dirty="0"/>
          </a:p>
        </p:txBody>
      </p:sp>
      <p:sp>
        <p:nvSpPr>
          <p:cNvPr id="11" name="Text Placeholder 2">
            <a:extLst>
              <a:ext uri="{FF2B5EF4-FFF2-40B4-BE49-F238E27FC236}">
                <a16:creationId xmlns:a16="http://schemas.microsoft.com/office/drawing/2014/main" id="{D53D0D9F-540B-BA46-A03B-380C2CA02CFE}"/>
              </a:ext>
            </a:extLst>
          </p:cNvPr>
          <p:cNvSpPr>
            <a:spLocks noGrp="1"/>
          </p:cNvSpPr>
          <p:nvPr>
            <p:ph type="body" idx="10" hasCustomPrompt="1"/>
          </p:nvPr>
        </p:nvSpPr>
        <p:spPr>
          <a:xfrm>
            <a:off x="520797" y="6366751"/>
            <a:ext cx="2808312" cy="138499"/>
          </a:xfrm>
          <a:noFill/>
        </p:spPr>
        <p:txBody>
          <a:bodyPr wrap="square" lIns="0" tIns="0" rIns="0" bIns="0" anchor="t" anchorCtr="0">
            <a:spAutoFit/>
          </a:bodyPr>
          <a:lstStyle>
            <a:lvl1pPr marL="0" indent="0">
              <a:buNone/>
              <a:defRPr sz="1000" b="0" i="0">
                <a:solidFill>
                  <a:srgbClr val="003399"/>
                </a:solidFill>
                <a:latin typeface="Arial" panose="020B0604020202020204" pitchFamily="34" charset="0"/>
                <a:ea typeface="Open Sans"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AdaptationHubs</a:t>
            </a:r>
            <a:r>
              <a:rPr lang="en-US" dirty="0"/>
              <a:t> | Presentation Title | 01/01/2026</a:t>
            </a:r>
          </a:p>
        </p:txBody>
      </p:sp>
      <p:pic>
        <p:nvPicPr>
          <p:cNvPr id="12" name="Picture 11">
            <a:extLst>
              <a:ext uri="{FF2B5EF4-FFF2-40B4-BE49-F238E27FC236}">
                <a16:creationId xmlns:a16="http://schemas.microsoft.com/office/drawing/2014/main" id="{81C4C9C9-0E91-EB41-BEE2-76E3D50411E7}"/>
              </a:ext>
            </a:extLst>
          </p:cNvPr>
          <p:cNvPicPr>
            <a:picLocks noChangeAspect="1"/>
          </p:cNvPicPr>
          <p:nvPr/>
        </p:nvPicPr>
        <p:blipFill>
          <a:blip r:embed="rId2"/>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289013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H Partners Slide">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4FCDAF9-D1E4-4148-94D5-4D4F919CE32D}"/>
              </a:ext>
            </a:extLst>
          </p:cNvPr>
          <p:cNvSpPr txBox="1"/>
          <p:nvPr/>
        </p:nvSpPr>
        <p:spPr>
          <a:xfrm>
            <a:off x="515938" y="512763"/>
            <a:ext cx="1657915" cy="523220"/>
          </a:xfrm>
          <a:prstGeom prst="rect">
            <a:avLst/>
          </a:prstGeom>
          <a:noFill/>
        </p:spPr>
        <p:txBody>
          <a:bodyPr wrap="square" rtlCol="0">
            <a:spAutoFit/>
          </a:bodyPr>
          <a:lstStyle/>
          <a:p>
            <a:r>
              <a:rPr lang="en-US" sz="2800" b="1" dirty="0">
                <a:solidFill>
                  <a:srgbClr val="003399"/>
                </a:solidFill>
                <a:latin typeface="Arial" panose="020B0604020202020204" pitchFamily="34" charset="0"/>
                <a:ea typeface="Open Sans" pitchFamily="2" charset="0"/>
                <a:cs typeface="Arial" panose="020B0604020202020204" pitchFamily="34" charset="0"/>
              </a:rPr>
              <a:t>Partners</a:t>
            </a:r>
          </a:p>
        </p:txBody>
      </p:sp>
      <p:pic>
        <p:nvPicPr>
          <p:cNvPr id="4" name="Picture 3">
            <a:extLst>
              <a:ext uri="{FF2B5EF4-FFF2-40B4-BE49-F238E27FC236}">
                <a16:creationId xmlns:a16="http://schemas.microsoft.com/office/drawing/2014/main" id="{BEA216F3-6E77-FD4E-9FD2-F794E2EC39DF}"/>
              </a:ext>
            </a:extLst>
          </p:cNvPr>
          <p:cNvPicPr>
            <a:picLocks noChangeAspect="1"/>
          </p:cNvPicPr>
          <p:nvPr/>
        </p:nvPicPr>
        <p:blipFill>
          <a:blip r:embed="rId2"/>
          <a:srcRect/>
          <a:stretch/>
        </p:blipFill>
        <p:spPr>
          <a:xfrm>
            <a:off x="1538531" y="1609918"/>
            <a:ext cx="9114937" cy="4338224"/>
          </a:xfrm>
          <a:prstGeom prst="rect">
            <a:avLst/>
          </a:prstGeom>
        </p:spPr>
      </p:pic>
      <p:pic>
        <p:nvPicPr>
          <p:cNvPr id="6" name="Picture 5">
            <a:extLst>
              <a:ext uri="{FF2B5EF4-FFF2-40B4-BE49-F238E27FC236}">
                <a16:creationId xmlns:a16="http://schemas.microsoft.com/office/drawing/2014/main" id="{E3FA7BA8-4207-0F49-BA81-7AEE4000132F}"/>
              </a:ext>
            </a:extLst>
          </p:cNvPr>
          <p:cNvPicPr>
            <a:picLocks noChangeAspect="1"/>
          </p:cNvPicPr>
          <p:nvPr/>
        </p:nvPicPr>
        <p:blipFill>
          <a:blip r:embed="rId3"/>
          <a:stretch>
            <a:fillRect/>
          </a:stretch>
        </p:blipFill>
        <p:spPr>
          <a:xfrm>
            <a:off x="8834128" y="458096"/>
            <a:ext cx="3072701" cy="1063206"/>
          </a:xfrm>
          <a:prstGeom prst="rect">
            <a:avLst/>
          </a:prstGeom>
        </p:spPr>
      </p:pic>
    </p:spTree>
    <p:extLst>
      <p:ext uri="{BB962C8B-B14F-4D97-AF65-F5344CB8AC3E}">
        <p14:creationId xmlns:p14="http://schemas.microsoft.com/office/powerpoint/2010/main" val="45842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H Thank You &amp; Info">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19FAD2-71A0-154B-9B89-D86ED0EAA5DC}"/>
              </a:ext>
            </a:extLst>
          </p:cNvPr>
          <p:cNvPicPr>
            <a:picLocks noChangeAspect="1"/>
          </p:cNvPicPr>
          <p:nvPr/>
        </p:nvPicPr>
        <p:blipFill>
          <a:blip r:embed="rId2"/>
          <a:stretch>
            <a:fillRect/>
          </a:stretch>
        </p:blipFill>
        <p:spPr>
          <a:xfrm>
            <a:off x="-4763" y="-67377"/>
            <a:ext cx="12305369" cy="6925377"/>
          </a:xfrm>
          <a:prstGeom prst="rect">
            <a:avLst/>
          </a:prstGeom>
        </p:spPr>
      </p:pic>
      <p:sp>
        <p:nvSpPr>
          <p:cNvPr id="3" name="Subtitle 2">
            <a:extLst>
              <a:ext uri="{FF2B5EF4-FFF2-40B4-BE49-F238E27FC236}">
                <a16:creationId xmlns:a16="http://schemas.microsoft.com/office/drawing/2014/main" id="{6672B452-A43D-524E-9FA9-D3F777AB8199}"/>
              </a:ext>
            </a:extLst>
          </p:cNvPr>
          <p:cNvSpPr>
            <a:spLocks noGrp="1"/>
          </p:cNvSpPr>
          <p:nvPr>
            <p:ph type="subTitle" idx="1" hasCustomPrompt="1"/>
          </p:nvPr>
        </p:nvSpPr>
        <p:spPr>
          <a:xfrm>
            <a:off x="3334126" y="3583018"/>
            <a:ext cx="5505815" cy="424732"/>
          </a:xfrm>
          <a:noFill/>
        </p:spPr>
        <p:txBody>
          <a:bodyPr wrap="square" lIns="0">
            <a:sp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Information</a:t>
            </a:r>
          </a:p>
        </p:txBody>
      </p:sp>
      <p:sp>
        <p:nvSpPr>
          <p:cNvPr id="6" name="TextBox 5">
            <a:extLst>
              <a:ext uri="{FF2B5EF4-FFF2-40B4-BE49-F238E27FC236}">
                <a16:creationId xmlns:a16="http://schemas.microsoft.com/office/drawing/2014/main" id="{CA954EF6-3A75-E048-B0D8-66B8910727EB}"/>
              </a:ext>
            </a:extLst>
          </p:cNvPr>
          <p:cNvSpPr txBox="1"/>
          <p:nvPr/>
        </p:nvSpPr>
        <p:spPr>
          <a:xfrm>
            <a:off x="4391158" y="2900718"/>
            <a:ext cx="3409684" cy="646331"/>
          </a:xfrm>
          <a:prstGeom prst="rect">
            <a:avLst/>
          </a:prstGeom>
          <a:noFill/>
        </p:spPr>
        <p:txBody>
          <a:bodyPr wrap="square" lIns="0" rtlCol="0">
            <a:spAutoFit/>
          </a:bodyPr>
          <a:lstStyle/>
          <a:p>
            <a:pPr algn="ctr"/>
            <a:r>
              <a:rPr lang="en-US" sz="3600" b="1" i="0" dirty="0">
                <a:solidFill>
                  <a:schemeClr val="bg1"/>
                </a:solidFill>
                <a:latin typeface="Arial" panose="020B0604020202020204" pitchFamily="34" charset="0"/>
                <a:ea typeface="Open Sans" pitchFamily="2" charset="0"/>
                <a:cs typeface="Arial" panose="020B0604020202020204" pitchFamily="34" charset="0"/>
              </a:rPr>
              <a:t>THANK YOU</a:t>
            </a:r>
          </a:p>
        </p:txBody>
      </p:sp>
      <p:pic>
        <p:nvPicPr>
          <p:cNvPr id="11" name="Picture 10">
            <a:extLst>
              <a:ext uri="{FF2B5EF4-FFF2-40B4-BE49-F238E27FC236}">
                <a16:creationId xmlns:a16="http://schemas.microsoft.com/office/drawing/2014/main" id="{1826091B-3ABF-FF48-B224-ADC87AF6C4FD}"/>
              </a:ext>
            </a:extLst>
          </p:cNvPr>
          <p:cNvPicPr>
            <a:picLocks noChangeAspect="1"/>
          </p:cNvPicPr>
          <p:nvPr/>
        </p:nvPicPr>
        <p:blipFill>
          <a:blip r:embed="rId3"/>
          <a:stretch>
            <a:fillRect/>
          </a:stretch>
        </p:blipFill>
        <p:spPr>
          <a:xfrm>
            <a:off x="515938" y="5445224"/>
            <a:ext cx="2413274" cy="536283"/>
          </a:xfrm>
          <a:prstGeom prst="rect">
            <a:avLst/>
          </a:prstGeom>
        </p:spPr>
      </p:pic>
      <p:sp>
        <p:nvSpPr>
          <p:cNvPr id="12" name="TextBox 11">
            <a:extLst>
              <a:ext uri="{FF2B5EF4-FFF2-40B4-BE49-F238E27FC236}">
                <a16:creationId xmlns:a16="http://schemas.microsoft.com/office/drawing/2014/main" id="{A3D97D17-2B92-AA44-9E34-AA4BD2C42550}"/>
              </a:ext>
            </a:extLst>
          </p:cNvPr>
          <p:cNvSpPr txBox="1"/>
          <p:nvPr/>
        </p:nvSpPr>
        <p:spPr>
          <a:xfrm>
            <a:off x="552948" y="5991997"/>
            <a:ext cx="5505815"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bg1"/>
                </a:solidFill>
                <a:effectLst/>
                <a:latin typeface="Arial" panose="020B0604020202020204" pitchFamily="34" charset="0"/>
                <a:cs typeface="Arial" panose="020B0604020202020204" pitchFamily="34" charset="0"/>
              </a:rPr>
              <a:t>Funded by the European Union. Views and opinions expressed are however those of the author(s) only and do not necessarily reflect those of the European Union or Research Executive Agency (REA). Neither the European Union nor the granting authority can be held responsible for them.</a:t>
            </a:r>
          </a:p>
        </p:txBody>
      </p:sp>
      <p:pic>
        <p:nvPicPr>
          <p:cNvPr id="5" name="Picture 4">
            <a:extLst>
              <a:ext uri="{FF2B5EF4-FFF2-40B4-BE49-F238E27FC236}">
                <a16:creationId xmlns:a16="http://schemas.microsoft.com/office/drawing/2014/main" id="{7D1E5C15-C3C9-CF4F-B294-E9A51A7CAE97}"/>
              </a:ext>
            </a:extLst>
          </p:cNvPr>
          <p:cNvPicPr>
            <a:picLocks noChangeAspect="1"/>
          </p:cNvPicPr>
          <p:nvPr/>
        </p:nvPicPr>
        <p:blipFill>
          <a:blip r:embed="rId4"/>
          <a:stretch>
            <a:fillRect/>
          </a:stretch>
        </p:blipFill>
        <p:spPr>
          <a:xfrm>
            <a:off x="4109901" y="1221371"/>
            <a:ext cx="3972198" cy="1374447"/>
          </a:xfrm>
          <a:prstGeom prst="rect">
            <a:avLst/>
          </a:prstGeom>
        </p:spPr>
      </p:pic>
    </p:spTree>
    <p:extLst>
      <p:ext uri="{BB962C8B-B14F-4D97-AF65-F5344CB8AC3E}">
        <p14:creationId xmlns:p14="http://schemas.microsoft.com/office/powerpoint/2010/main" val="854751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AH Internal Guidelines">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8311B7-56A1-4047-B31C-226C02368F76}"/>
              </a:ext>
            </a:extLst>
          </p:cNvPr>
          <p:cNvSpPr txBox="1"/>
          <p:nvPr/>
        </p:nvSpPr>
        <p:spPr>
          <a:xfrm>
            <a:off x="515938" y="512763"/>
            <a:ext cx="9540502" cy="1200329"/>
          </a:xfrm>
          <a:prstGeom prst="rect">
            <a:avLst/>
          </a:prstGeom>
          <a:noFill/>
        </p:spPr>
        <p:txBody>
          <a:bodyPr wrap="square" rtlCol="0">
            <a:spAutoFit/>
          </a:bodyPr>
          <a:lstStyle/>
          <a:p>
            <a:r>
              <a:rPr lang="en-US" sz="2400" b="1" i="0" dirty="0">
                <a:solidFill>
                  <a:srgbClr val="C00000"/>
                </a:solidFill>
                <a:latin typeface="Arial" panose="020B0604020202020204" pitchFamily="34" charset="0"/>
                <a:ea typeface="Open Sans" pitchFamily="2" charset="0"/>
                <a:cs typeface="Arial" panose="020B0604020202020204" pitchFamily="34" charset="0"/>
              </a:rPr>
              <a:t>How To Use This Template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i="0" dirty="0">
                <a:solidFill>
                  <a:srgbClr val="C00000"/>
                </a:solidFill>
                <a:latin typeface="Arial" panose="020B0604020202020204" pitchFamily="34" charset="0"/>
                <a:ea typeface="Open Sans" pitchFamily="2" charset="0"/>
                <a:cs typeface="Arial" panose="020B0604020202020204" pitchFamily="34" charset="0"/>
              </a:rPr>
              <a:t>[This slide is for internal use only  - not for presentation]</a:t>
            </a:r>
          </a:p>
          <a:p>
            <a:endParaRPr lang="en-US" sz="2400" b="1" dirty="0">
              <a:solidFill>
                <a:schemeClr val="accent1"/>
              </a:solidFill>
              <a:latin typeface="Open Sans" pitchFamily="2" charset="0"/>
              <a:ea typeface="Open Sans" pitchFamily="2" charset="0"/>
              <a:cs typeface="Open Sans" pitchFamily="2" charset="0"/>
            </a:endParaRPr>
          </a:p>
        </p:txBody>
      </p:sp>
      <p:sp>
        <p:nvSpPr>
          <p:cNvPr id="6" name="TextBox 5">
            <a:extLst>
              <a:ext uri="{FF2B5EF4-FFF2-40B4-BE49-F238E27FC236}">
                <a16:creationId xmlns:a16="http://schemas.microsoft.com/office/drawing/2014/main" id="{613A0D15-0C9B-3A4C-9AB8-C6D1F6C2945D}"/>
              </a:ext>
            </a:extLst>
          </p:cNvPr>
          <p:cNvSpPr txBox="1"/>
          <p:nvPr/>
        </p:nvSpPr>
        <p:spPr>
          <a:xfrm>
            <a:off x="515938" y="1628800"/>
            <a:ext cx="8388374" cy="4524315"/>
          </a:xfrm>
          <a:prstGeom prst="rect">
            <a:avLst/>
          </a:prstGeom>
          <a:noFill/>
        </p:spPr>
        <p:txBody>
          <a:bodyPr wrap="square" rtlCol="0">
            <a:spAutoFit/>
          </a:bodyPr>
          <a:lstStyle/>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Use only Arial font (Regular / Bold)</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Keep all content within white or light-colored areas</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Align text boxes to the slide’s grid and guides</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Use Blue (#003399) for titles and subtitles &amp; dark grey (#3B4142) for body</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Insert images inside designated placeholders only</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Avoid stretching or distorting the logo</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Do not change slide background colors or shapes</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Add no more than one key idea per slide</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Use icons and graphics consistently</a:t>
            </a:r>
          </a:p>
          <a:p>
            <a:pPr>
              <a:lnSpc>
                <a:spcPct val="150000"/>
              </a:lnSpc>
            </a:pPr>
            <a:r>
              <a:rPr lang="en-US" sz="1800" b="1" i="0" kern="1200" dirty="0">
                <a:solidFill>
                  <a:srgbClr val="C00000"/>
                </a:solidFill>
                <a:effectLst/>
                <a:latin typeface="Arial" panose="020B0604020202020204" pitchFamily="34" charset="0"/>
                <a:ea typeface="+mn-ea"/>
                <a:cs typeface="Arial" panose="020B0604020202020204" pitchFamily="34" charset="0"/>
              </a:rPr>
              <a:t>• Use final “Thank you” slide only once</a:t>
            </a:r>
          </a:p>
          <a:p>
            <a:endParaRPr lang="en-US" dirty="0"/>
          </a:p>
        </p:txBody>
      </p:sp>
    </p:spTree>
    <p:extLst>
      <p:ext uri="{BB962C8B-B14F-4D97-AF65-F5344CB8AC3E}">
        <p14:creationId xmlns:p14="http://schemas.microsoft.com/office/powerpoint/2010/main" val="1082975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9392-5D9E-D2BB-E268-7016B4272D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CDCCCD-6A95-A955-C977-71B682D58475}"/>
              </a:ext>
            </a:extLst>
          </p:cNvPr>
          <p:cNvSpPr>
            <a:spLocks noGrp="1"/>
          </p:cNvSpPr>
          <p:nvPr>
            <p:ph type="dt" sz="half" idx="10"/>
          </p:nvPr>
        </p:nvSpPr>
        <p:spPr/>
        <p:txBody>
          <a:bodyPr/>
          <a:lstStyle/>
          <a:p>
            <a:fld id="{26B89405-AF9E-43DF-9B28-C14EF404CF28}" type="datetimeFigureOut">
              <a:rPr lang="en-US" smtClean="0"/>
              <a:t>10/18/2026</a:t>
            </a:fld>
            <a:endParaRPr lang="en-US"/>
          </a:p>
        </p:txBody>
      </p:sp>
      <p:sp>
        <p:nvSpPr>
          <p:cNvPr id="4" name="Footer Placeholder 3">
            <a:extLst>
              <a:ext uri="{FF2B5EF4-FFF2-40B4-BE49-F238E27FC236}">
                <a16:creationId xmlns:a16="http://schemas.microsoft.com/office/drawing/2014/main" id="{A1DB9732-0ADF-1EA5-F17B-8EAAF341FC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02F025-AF3D-929B-96A3-E77933862D72}"/>
              </a:ext>
            </a:extLst>
          </p:cNvPr>
          <p:cNvSpPr>
            <a:spLocks noGrp="1"/>
          </p:cNvSpPr>
          <p:nvPr>
            <p:ph type="sldNum" sz="quarter" idx="12"/>
          </p:nvPr>
        </p:nvSpPr>
        <p:spPr/>
        <p:txBody>
          <a:bodyPr/>
          <a:lstStyle/>
          <a:p>
            <a:fld id="{4ACAA425-FB14-4460-A3A6-C284A11E2770}" type="slidenum">
              <a:rPr lang="en-US" smtClean="0"/>
              <a:t>‹#›</a:t>
            </a:fld>
            <a:endParaRPr lang="en-US"/>
          </a:p>
        </p:txBody>
      </p:sp>
    </p:spTree>
    <p:extLst>
      <p:ext uri="{BB962C8B-B14F-4D97-AF65-F5344CB8AC3E}">
        <p14:creationId xmlns:p14="http://schemas.microsoft.com/office/powerpoint/2010/main" val="427380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84A7CA-F1D8-C149-8652-DF2D84E69CFF}"/>
              </a:ext>
            </a:extLst>
          </p:cNvPr>
          <p:cNvSpPr>
            <a:spLocks noGrp="1"/>
          </p:cNvSpPr>
          <p:nvPr>
            <p:ph type="title"/>
          </p:nvPr>
        </p:nvSpPr>
        <p:spPr>
          <a:xfrm>
            <a:off x="515937" y="512763"/>
            <a:ext cx="11160125" cy="974843"/>
          </a:xfrm>
          <a:prstGeom prst="rect">
            <a:avLst/>
          </a:prstGeom>
        </p:spPr>
        <p:txBody>
          <a:bodyPr vert="horz" lIns="91440" tIns="45720" rIns="91440" bIns="45720" rtlCol="0" anchor="ctr">
            <a:normAutofit/>
          </a:bodyPr>
          <a:lstStyle/>
          <a:p>
            <a:r>
              <a:rPr lang="en-US" dirty="0"/>
              <a:t>Click to add title</a:t>
            </a:r>
          </a:p>
        </p:txBody>
      </p:sp>
      <p:sp>
        <p:nvSpPr>
          <p:cNvPr id="3" name="Text Placeholder 2">
            <a:extLst>
              <a:ext uri="{FF2B5EF4-FFF2-40B4-BE49-F238E27FC236}">
                <a16:creationId xmlns:a16="http://schemas.microsoft.com/office/drawing/2014/main" id="{C8346590-E4A0-F94B-9BD3-CB82106F8D67}"/>
              </a:ext>
            </a:extLst>
          </p:cNvPr>
          <p:cNvSpPr>
            <a:spLocks noGrp="1"/>
          </p:cNvSpPr>
          <p:nvPr>
            <p:ph type="body" idx="1"/>
          </p:nvPr>
        </p:nvSpPr>
        <p:spPr>
          <a:xfrm>
            <a:off x="515937" y="1705970"/>
            <a:ext cx="11160125" cy="4639268"/>
          </a:xfrm>
          <a:prstGeom prst="rect">
            <a:avLst/>
          </a:prstGeom>
          <a:solidFill>
            <a:schemeClr val="lt1"/>
          </a:solidFill>
        </p:spPr>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05584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3200" b="1" i="0" kern="1200">
          <a:solidFill>
            <a:srgbClr val="003399"/>
          </a:solidFill>
          <a:latin typeface="Arial Black" panose="020B0604020202020204" pitchFamily="34" charset="0"/>
          <a:ea typeface="Open Sans" pitchFamily="2" charset="0"/>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rgbClr val="3B3B3A"/>
          </a:solidFill>
          <a:latin typeface="Arial" panose="020B0604020202020204" pitchFamily="34" charset="0"/>
          <a:ea typeface="Open Sans"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3B3B3A"/>
          </a:solidFill>
          <a:latin typeface="Arial" panose="020B0604020202020204" pitchFamily="34" charset="0"/>
          <a:ea typeface="Open Sans"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3">
          <p15:clr>
            <a:srgbClr val="F26B43"/>
          </p15:clr>
        </p15:guide>
        <p15:guide id="2" pos="3840">
          <p15:clr>
            <a:srgbClr val="F26B43"/>
          </p15:clr>
        </p15:guide>
        <p15:guide id="3" pos="7355">
          <p15:clr>
            <a:srgbClr val="F26B43"/>
          </p15:clr>
        </p15:guide>
        <p15:guide id="4" orient="horz" pos="3997">
          <p15:clr>
            <a:srgbClr val="F26B43"/>
          </p15:clr>
        </p15:guide>
        <p15:guide id="5" pos="325">
          <p15:clr>
            <a:srgbClr val="F26B43"/>
          </p15:clr>
        </p15:guide>
        <p15:guide id="6" orient="horz">
          <p15:clr>
            <a:srgbClr val="F26B43"/>
          </p15:clr>
        </p15:guide>
        <p15:guide id="7" pos="7673">
          <p15:clr>
            <a:srgbClr val="F26B43"/>
          </p15:clr>
        </p15:guide>
        <p15:guide id="8" orient="horz" pos="2160">
          <p15:clr>
            <a:srgbClr val="F26B43"/>
          </p15:clr>
        </p15:guide>
        <p15:guide id="9">
          <p15:clr>
            <a:srgbClr val="F26B43"/>
          </p15:clr>
        </p15:guide>
        <p15:guide id="10" orient="horz" pos="431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roxana.cica@meteoromania.ro" TargetMode="External"/><Relationship Id="rId2" Type="http://schemas.openxmlformats.org/officeDocument/2006/relationships/hyperlink" Target="mailto:bojariu@meteoromania.ro"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hyperlink" Target="http://snowball.meteoromania.ro/about/about-snowball" TargetMode="Externa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hyperlink" Target="https://adaptationhubs.eu/"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64C06-1016-813C-42E8-5299C72F7EF4}"/>
              </a:ext>
            </a:extLst>
          </p:cNvPr>
          <p:cNvSpPr>
            <a:spLocks noGrp="1"/>
          </p:cNvSpPr>
          <p:nvPr>
            <p:ph type="ctrTitle"/>
          </p:nvPr>
        </p:nvSpPr>
        <p:spPr>
          <a:xfrm>
            <a:off x="757083" y="2706760"/>
            <a:ext cx="11228439" cy="1248544"/>
          </a:xfrm>
        </p:spPr>
        <p:txBody>
          <a:bodyPr>
            <a:normAutofit fontScale="90000"/>
          </a:bodyPr>
          <a:lstStyle/>
          <a:p>
            <a:r>
              <a:rPr lang="it-IT" sz="4400" dirty="0"/>
              <a:t>Schimbările climatice: de la fundamentul fizic la riscuri și adaptare</a:t>
            </a:r>
            <a:br>
              <a:rPr lang="it-IT" sz="4400" dirty="0"/>
            </a:br>
            <a:endParaRPr lang="it-IT" sz="4400" dirty="0"/>
          </a:p>
        </p:txBody>
      </p:sp>
      <p:sp>
        <p:nvSpPr>
          <p:cNvPr id="3" name="Subtitle 2">
            <a:extLst>
              <a:ext uri="{FF2B5EF4-FFF2-40B4-BE49-F238E27FC236}">
                <a16:creationId xmlns:a16="http://schemas.microsoft.com/office/drawing/2014/main" id="{A5799F49-294E-42B4-39A1-F1A38756CC4A}"/>
              </a:ext>
            </a:extLst>
          </p:cNvPr>
          <p:cNvSpPr>
            <a:spLocks noGrp="1"/>
          </p:cNvSpPr>
          <p:nvPr>
            <p:ph type="subTitle" idx="1"/>
          </p:nvPr>
        </p:nvSpPr>
        <p:spPr>
          <a:xfrm>
            <a:off x="1899921" y="4042238"/>
            <a:ext cx="8260880" cy="1364476"/>
          </a:xfrm>
        </p:spPr>
        <p:txBody>
          <a:bodyPr/>
          <a:lstStyle/>
          <a:p>
            <a:r>
              <a:rPr lang="en-US" sz="2000" i="1" dirty="0"/>
              <a:t>Dr. Roxana </a:t>
            </a:r>
            <a:r>
              <a:rPr lang="en-US" sz="2000" i="1" dirty="0" err="1"/>
              <a:t>Bojariu</a:t>
            </a:r>
            <a:r>
              <a:rPr lang="en-US" sz="2000" i="1" dirty="0"/>
              <a:t> and Dr. Roxana Diana Burcea</a:t>
            </a:r>
          </a:p>
          <a:p>
            <a:r>
              <a:rPr lang="ro-RO" sz="2000" i="1" dirty="0"/>
              <a:t>Platforma Națională de Adaptare/Administrația Națională de Meteorologie</a:t>
            </a:r>
            <a:endParaRPr lang="en-US" sz="2000" i="1" dirty="0"/>
          </a:p>
          <a:p>
            <a:r>
              <a:rPr lang="en-US" sz="2000" i="1" dirty="0">
                <a:hlinkClick r:id="rId2"/>
              </a:rPr>
              <a:t>bojariu@meteoromania.ro</a:t>
            </a:r>
            <a:r>
              <a:rPr lang="en-US" sz="2000" i="1" dirty="0"/>
              <a:t>     </a:t>
            </a:r>
            <a:r>
              <a:rPr lang="en-US" sz="2000" i="1" dirty="0">
                <a:hlinkClick r:id="rId3"/>
              </a:rPr>
              <a:t>roxana.cica@meteoromania.ro</a:t>
            </a:r>
            <a:endParaRPr lang="en-US" i="1" dirty="0"/>
          </a:p>
        </p:txBody>
      </p:sp>
    </p:spTree>
    <p:extLst>
      <p:ext uri="{BB962C8B-B14F-4D97-AF65-F5344CB8AC3E}">
        <p14:creationId xmlns:p14="http://schemas.microsoft.com/office/powerpoint/2010/main" val="2311876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u 1">
            <a:extLst>
              <a:ext uri="{FF2B5EF4-FFF2-40B4-BE49-F238E27FC236}">
                <a16:creationId xmlns:a16="http://schemas.microsoft.com/office/drawing/2014/main" id="{095B0C6A-C33E-4FD9-A2D8-71073F101A9E}"/>
              </a:ext>
            </a:extLst>
          </p:cNvPr>
          <p:cNvSpPr>
            <a:spLocks noGrp="1"/>
          </p:cNvSpPr>
          <p:nvPr>
            <p:ph type="title"/>
          </p:nvPr>
        </p:nvSpPr>
        <p:spPr>
          <a:xfrm>
            <a:off x="3548741" y="11523"/>
            <a:ext cx="3659544" cy="511301"/>
          </a:xfrm>
        </p:spPr>
        <p:txBody>
          <a:bodyPr rtlCol="0">
            <a:noAutofit/>
          </a:bodyPr>
          <a:lstStyle/>
          <a:p>
            <a:pPr algn="ctr">
              <a:defRPr/>
            </a:pPr>
            <a:r>
              <a:rPr lang="ro-RO" altLang="en-US" sz="1600" dirty="0"/>
              <a:t>Trecutul (pre)istoric</a:t>
            </a:r>
            <a:r>
              <a:rPr lang="en-US" altLang="en-US" sz="1600" dirty="0"/>
              <a:t> </a:t>
            </a:r>
            <a:br>
              <a:rPr lang="en-US" altLang="en-US" sz="1600" dirty="0"/>
            </a:br>
            <a:endParaRPr lang="en-US" altLang="en-US" sz="1600" dirty="0"/>
          </a:p>
        </p:txBody>
      </p:sp>
      <p:sp>
        <p:nvSpPr>
          <p:cNvPr id="7" name="TextBox 6">
            <a:extLst>
              <a:ext uri="{FF2B5EF4-FFF2-40B4-BE49-F238E27FC236}">
                <a16:creationId xmlns:a16="http://schemas.microsoft.com/office/drawing/2014/main" id="{978C99EC-3CF6-1B48-A0AA-249054464180}"/>
              </a:ext>
            </a:extLst>
          </p:cNvPr>
          <p:cNvSpPr txBox="1"/>
          <p:nvPr/>
        </p:nvSpPr>
        <p:spPr>
          <a:xfrm>
            <a:off x="9097749" y="19883"/>
            <a:ext cx="1543665" cy="338554"/>
          </a:xfrm>
          <a:prstGeom prst="rect">
            <a:avLst/>
          </a:prstGeom>
          <a:noFill/>
        </p:spPr>
        <p:txBody>
          <a:bodyPr wrap="square">
            <a:spAutoFit/>
          </a:bodyPr>
          <a:lstStyle/>
          <a:p>
            <a:r>
              <a:rPr lang="en-US" sz="1600" dirty="0" err="1">
                <a:solidFill>
                  <a:srgbClr val="002060"/>
                </a:solidFill>
                <a:latin typeface="Arial Black" panose="020B0A04020102020204" pitchFamily="34" charset="0"/>
              </a:rPr>
              <a:t>Pr</a:t>
            </a:r>
            <a:r>
              <a:rPr lang="ro-RO" sz="1600" dirty="0" err="1">
                <a:solidFill>
                  <a:srgbClr val="002060"/>
                </a:solidFill>
                <a:latin typeface="Arial Black" panose="020B0A04020102020204" pitchFamily="34" charset="0"/>
              </a:rPr>
              <a:t>ezentul</a:t>
            </a:r>
            <a:endParaRPr lang="en-US" sz="1600" dirty="0">
              <a:solidFill>
                <a:srgbClr val="002060"/>
              </a:solidFill>
              <a:latin typeface="Arial Black" panose="020B0A04020102020204" pitchFamily="34" charset="0"/>
            </a:endParaRPr>
          </a:p>
        </p:txBody>
      </p:sp>
      <p:sp>
        <p:nvSpPr>
          <p:cNvPr id="10" name="TextBox 9">
            <a:extLst>
              <a:ext uri="{FF2B5EF4-FFF2-40B4-BE49-F238E27FC236}">
                <a16:creationId xmlns:a16="http://schemas.microsoft.com/office/drawing/2014/main" id="{9ED12C13-DEC1-1E0A-FC25-957888A249D3}"/>
              </a:ext>
            </a:extLst>
          </p:cNvPr>
          <p:cNvSpPr txBox="1"/>
          <p:nvPr/>
        </p:nvSpPr>
        <p:spPr>
          <a:xfrm>
            <a:off x="600488" y="19883"/>
            <a:ext cx="2498312" cy="338554"/>
          </a:xfrm>
          <a:prstGeom prst="rect">
            <a:avLst/>
          </a:prstGeom>
          <a:noFill/>
        </p:spPr>
        <p:txBody>
          <a:bodyPr wrap="square">
            <a:spAutoFit/>
          </a:bodyPr>
          <a:lstStyle/>
          <a:p>
            <a:pPr algn="ctr" eaLnBrk="1" hangingPunct="1">
              <a:lnSpc>
                <a:spcPct val="100000"/>
              </a:lnSpc>
              <a:spcBef>
                <a:spcPct val="0"/>
              </a:spcBef>
              <a:buFontTx/>
              <a:buNone/>
            </a:pPr>
            <a:r>
              <a:rPr lang="ro-RO" altLang="en-US" sz="1600" b="1" dirty="0">
                <a:solidFill>
                  <a:srgbClr val="002060"/>
                </a:solidFill>
                <a:latin typeface="Arial Black" panose="020B0A04020102020204" pitchFamily="34" charset="0"/>
              </a:rPr>
              <a:t>Trecutul geologic</a:t>
            </a:r>
            <a:endParaRPr lang="en-US" altLang="en-US" sz="1600" b="1" dirty="0">
              <a:solidFill>
                <a:srgbClr val="002060"/>
              </a:solidFill>
              <a:latin typeface="Arial Black" panose="020B0A04020102020204" pitchFamily="34" charset="0"/>
            </a:endParaRPr>
          </a:p>
        </p:txBody>
      </p:sp>
      <p:grpSp>
        <p:nvGrpSpPr>
          <p:cNvPr id="13" name="Group 12">
            <a:extLst>
              <a:ext uri="{FF2B5EF4-FFF2-40B4-BE49-F238E27FC236}">
                <a16:creationId xmlns:a16="http://schemas.microsoft.com/office/drawing/2014/main" id="{560681CB-FFFF-5F30-10FC-462524A032FA}"/>
              </a:ext>
            </a:extLst>
          </p:cNvPr>
          <p:cNvGrpSpPr/>
          <p:nvPr/>
        </p:nvGrpSpPr>
        <p:grpSpPr>
          <a:xfrm>
            <a:off x="34381" y="440630"/>
            <a:ext cx="12101536" cy="6397487"/>
            <a:chOff x="34381" y="440630"/>
            <a:chExt cx="12101536" cy="6397487"/>
          </a:xfrm>
        </p:grpSpPr>
        <p:grpSp>
          <p:nvGrpSpPr>
            <p:cNvPr id="2" name="Group 1">
              <a:extLst>
                <a:ext uri="{FF2B5EF4-FFF2-40B4-BE49-F238E27FC236}">
                  <a16:creationId xmlns:a16="http://schemas.microsoft.com/office/drawing/2014/main" id="{BC8DBF9F-0084-51E9-F889-B8C9E1854E70}"/>
                </a:ext>
              </a:extLst>
            </p:cNvPr>
            <p:cNvGrpSpPr/>
            <p:nvPr/>
          </p:nvGrpSpPr>
          <p:grpSpPr>
            <a:xfrm>
              <a:off x="3529104" y="1916173"/>
              <a:ext cx="4562785" cy="4474634"/>
              <a:chOff x="960057" y="1963977"/>
              <a:chExt cx="9284457" cy="6206332"/>
            </a:xfrm>
          </p:grpSpPr>
          <p:sp>
            <p:nvSpPr>
              <p:cNvPr id="4" name="CasetăText 3">
                <a:extLst>
                  <a:ext uri="{FF2B5EF4-FFF2-40B4-BE49-F238E27FC236}">
                    <a16:creationId xmlns:a16="http://schemas.microsoft.com/office/drawing/2014/main" id="{D3D6C8AE-54A4-4C57-8C7B-C7E625ED3623}"/>
                  </a:ext>
                </a:extLst>
              </p:cNvPr>
              <p:cNvSpPr txBox="1"/>
              <p:nvPr/>
            </p:nvSpPr>
            <p:spPr>
              <a:xfrm>
                <a:off x="4114945" y="2289432"/>
                <a:ext cx="4397595" cy="426888"/>
              </a:xfrm>
              <a:prstGeom prst="rect">
                <a:avLst/>
              </a:prstGeom>
              <a:noFill/>
            </p:spPr>
            <p:txBody>
              <a:bodyPr wrap="none">
                <a:spAutoFit/>
              </a:bodyPr>
              <a:lstStyle/>
              <a:p>
                <a:pPr>
                  <a:defRPr/>
                </a:pPr>
                <a:r>
                  <a:rPr lang="ro-RO" sz="1400" dirty="0">
                    <a:solidFill>
                      <a:srgbClr val="C00000"/>
                    </a:solidFill>
                  </a:rPr>
                  <a:t>Cucuteni/</a:t>
                </a:r>
                <a:r>
                  <a:rPr lang="ro-RO" sz="1400" dirty="0" err="1">
                    <a:solidFill>
                      <a:srgbClr val="C00000"/>
                    </a:solidFill>
                  </a:rPr>
                  <a:t>Trypilian-Trypolie</a:t>
                </a:r>
                <a:endParaRPr lang="en-US" sz="1400" dirty="0">
                  <a:solidFill>
                    <a:srgbClr val="C00000"/>
                  </a:solidFill>
                </a:endParaRPr>
              </a:p>
            </p:txBody>
          </p:sp>
          <p:pic>
            <p:nvPicPr>
              <p:cNvPr id="20484" name="Imagine 6">
                <a:extLst>
                  <a:ext uri="{FF2B5EF4-FFF2-40B4-BE49-F238E27FC236}">
                    <a16:creationId xmlns:a16="http://schemas.microsoft.com/office/drawing/2014/main" id="{FAA28ED4-A942-48FF-AB3E-A73AAAAF18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0060" y="1963977"/>
                <a:ext cx="3046320" cy="30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tăText 5">
                <a:extLst>
                  <a:ext uri="{FF2B5EF4-FFF2-40B4-BE49-F238E27FC236}">
                    <a16:creationId xmlns:a16="http://schemas.microsoft.com/office/drawing/2014/main" id="{E4C74AD8-CC8E-455D-8268-39AC98AD7A12}"/>
                  </a:ext>
                </a:extLst>
              </p:cNvPr>
              <p:cNvSpPr txBox="1"/>
              <p:nvPr/>
            </p:nvSpPr>
            <p:spPr>
              <a:xfrm>
                <a:off x="960057" y="5054033"/>
                <a:ext cx="3232895" cy="3116276"/>
              </a:xfrm>
              <a:prstGeom prst="rect">
                <a:avLst/>
              </a:prstGeom>
              <a:noFill/>
            </p:spPr>
            <p:txBody>
              <a:bodyPr wrap="square">
                <a:spAutoFit/>
              </a:bodyPr>
              <a:lstStyle/>
              <a:p>
                <a:pPr algn="just">
                  <a:defRPr/>
                </a:pPr>
                <a:r>
                  <a:rPr lang="en-US" sz="1000" dirty="0" err="1">
                    <a:solidFill>
                      <a:schemeClr val="accent3">
                        <a:lumMod val="75000"/>
                      </a:schemeClr>
                    </a:solidFill>
                  </a:rPr>
                  <a:t>Între</a:t>
                </a:r>
                <a:r>
                  <a:rPr lang="en-US" sz="1000" dirty="0">
                    <a:solidFill>
                      <a:schemeClr val="accent3">
                        <a:lumMod val="75000"/>
                      </a:schemeClr>
                    </a:solidFill>
                  </a:rPr>
                  <a:t> 4400 </a:t>
                </a:r>
                <a:r>
                  <a:rPr lang="en-US" sz="1000" dirty="0" err="1">
                    <a:solidFill>
                      <a:schemeClr val="accent3">
                        <a:lumMod val="75000"/>
                      </a:schemeClr>
                    </a:solidFill>
                  </a:rPr>
                  <a:t>și</a:t>
                </a:r>
                <a:r>
                  <a:rPr lang="en-US" sz="1000" dirty="0">
                    <a:solidFill>
                      <a:schemeClr val="accent3">
                        <a:lumMod val="75000"/>
                      </a:schemeClr>
                    </a:solidFill>
                  </a:rPr>
                  <a:t> 3500 </a:t>
                </a:r>
                <a:r>
                  <a:rPr lang="en-US" sz="1000" dirty="0" err="1">
                    <a:solidFill>
                      <a:schemeClr val="accent3">
                        <a:lumMod val="75000"/>
                      </a:schemeClr>
                    </a:solidFill>
                  </a:rPr>
                  <a:t>î.Hr</a:t>
                </a:r>
                <a:r>
                  <a:rPr lang="en-US" sz="1000" dirty="0">
                    <a:solidFill>
                      <a:schemeClr val="accent3">
                        <a:lumMod val="75000"/>
                      </a:schemeClr>
                    </a:solidFill>
                  </a:rPr>
                  <a:t>., </a:t>
                </a:r>
                <a:r>
                  <a:rPr lang="en-US" sz="1000" dirty="0" err="1">
                    <a:solidFill>
                      <a:schemeClr val="accent3">
                        <a:lumMod val="75000"/>
                      </a:schemeClr>
                    </a:solidFill>
                  </a:rPr>
                  <a:t>civilizația</a:t>
                </a:r>
                <a:r>
                  <a:rPr lang="en-US" sz="1000" dirty="0">
                    <a:solidFill>
                      <a:schemeClr val="accent3">
                        <a:lumMod val="75000"/>
                      </a:schemeClr>
                    </a:solidFill>
                  </a:rPr>
                  <a:t> </a:t>
                </a:r>
                <a:r>
                  <a:rPr lang="en-US" sz="1000" dirty="0" err="1">
                    <a:solidFill>
                      <a:schemeClr val="accent3">
                        <a:lumMod val="75000"/>
                      </a:schemeClr>
                    </a:solidFill>
                  </a:rPr>
                  <a:t>Cucuteni</a:t>
                </a:r>
                <a:r>
                  <a:rPr lang="en-US" sz="1000" dirty="0">
                    <a:solidFill>
                      <a:schemeClr val="accent3">
                        <a:lumMod val="75000"/>
                      </a:schemeClr>
                    </a:solidFill>
                  </a:rPr>
                  <a:t> </a:t>
                </a:r>
                <a:r>
                  <a:rPr lang="en-US" sz="1000" dirty="0" err="1">
                    <a:solidFill>
                      <a:schemeClr val="accent3">
                        <a:lumMod val="75000"/>
                      </a:schemeClr>
                    </a:solidFill>
                  </a:rPr>
                  <a:t>dispare</a:t>
                </a:r>
                <a:r>
                  <a:rPr lang="en-US" sz="1000" dirty="0">
                    <a:solidFill>
                      <a:schemeClr val="accent3">
                        <a:lumMod val="75000"/>
                      </a:schemeClr>
                    </a:solidFill>
                  </a:rPr>
                  <a:t> </a:t>
                </a:r>
                <a:r>
                  <a:rPr lang="en-US" sz="1000" dirty="0" err="1">
                    <a:solidFill>
                      <a:schemeClr val="accent3">
                        <a:lumMod val="75000"/>
                      </a:schemeClr>
                    </a:solidFill>
                  </a:rPr>
                  <a:t>concomitent</a:t>
                </a:r>
                <a:r>
                  <a:rPr lang="en-US" sz="1000" dirty="0">
                    <a:solidFill>
                      <a:schemeClr val="accent3">
                        <a:lumMod val="75000"/>
                      </a:schemeClr>
                    </a:solidFill>
                  </a:rPr>
                  <a:t> cu o </a:t>
                </a:r>
                <a:r>
                  <a:rPr lang="en-US" sz="1000" dirty="0" err="1">
                    <a:solidFill>
                      <a:schemeClr val="accent3">
                        <a:lumMod val="75000"/>
                      </a:schemeClr>
                    </a:solidFill>
                  </a:rPr>
                  <a:t>schimbare</a:t>
                </a:r>
                <a:r>
                  <a:rPr lang="en-US" sz="1000" dirty="0">
                    <a:solidFill>
                      <a:schemeClr val="accent3">
                        <a:lumMod val="75000"/>
                      </a:schemeClr>
                    </a:solidFill>
                  </a:rPr>
                  <a:t> </a:t>
                </a:r>
                <a:r>
                  <a:rPr lang="en-US" sz="1000" dirty="0" err="1">
                    <a:solidFill>
                      <a:schemeClr val="accent3">
                        <a:lumMod val="75000"/>
                      </a:schemeClr>
                    </a:solidFill>
                  </a:rPr>
                  <a:t>climatică</a:t>
                </a:r>
                <a:r>
                  <a:rPr lang="en-US" sz="1000" dirty="0">
                    <a:solidFill>
                      <a:schemeClr val="accent3">
                        <a:lumMod val="75000"/>
                      </a:schemeClr>
                    </a:solidFill>
                  </a:rPr>
                  <a:t> </a:t>
                </a:r>
                <a:r>
                  <a:rPr lang="en-US" sz="1000" dirty="0" err="1">
                    <a:solidFill>
                      <a:schemeClr val="accent3">
                        <a:lumMod val="75000"/>
                      </a:schemeClr>
                    </a:solidFill>
                  </a:rPr>
                  <a:t>regională</a:t>
                </a:r>
                <a:r>
                  <a:rPr lang="en-US" sz="1000" dirty="0">
                    <a:solidFill>
                      <a:schemeClr val="accent3">
                        <a:lumMod val="75000"/>
                      </a:schemeClr>
                    </a:solidFill>
                  </a:rPr>
                  <a:t> </a:t>
                </a:r>
                <a:r>
                  <a:rPr lang="en-US" sz="1000" dirty="0" err="1">
                    <a:solidFill>
                      <a:schemeClr val="accent3">
                        <a:lumMod val="75000"/>
                      </a:schemeClr>
                    </a:solidFill>
                  </a:rPr>
                  <a:t>către</a:t>
                </a:r>
                <a:r>
                  <a:rPr lang="en-US" sz="1000" dirty="0">
                    <a:solidFill>
                      <a:schemeClr val="accent3">
                        <a:lumMod val="75000"/>
                      </a:schemeClr>
                    </a:solidFill>
                  </a:rPr>
                  <a:t> un </a:t>
                </a:r>
                <a:r>
                  <a:rPr lang="en-US" sz="1000" dirty="0" err="1">
                    <a:solidFill>
                      <a:schemeClr val="accent3">
                        <a:lumMod val="75000"/>
                      </a:schemeClr>
                    </a:solidFill>
                  </a:rPr>
                  <a:t>regim</a:t>
                </a:r>
                <a:r>
                  <a:rPr lang="en-US" sz="1000" dirty="0">
                    <a:solidFill>
                      <a:schemeClr val="accent3">
                        <a:lumMod val="75000"/>
                      </a:schemeClr>
                    </a:solidFill>
                  </a:rPr>
                  <a:t> </a:t>
                </a:r>
                <a:r>
                  <a:rPr lang="en-US" sz="1000" dirty="0" err="1">
                    <a:solidFill>
                      <a:schemeClr val="accent3">
                        <a:lumMod val="75000"/>
                      </a:schemeClr>
                    </a:solidFill>
                  </a:rPr>
                  <a:t>mai</a:t>
                </a:r>
                <a:r>
                  <a:rPr lang="en-US" sz="1000" dirty="0">
                    <a:solidFill>
                      <a:schemeClr val="accent3">
                        <a:lumMod val="75000"/>
                      </a:schemeClr>
                    </a:solidFill>
                  </a:rPr>
                  <a:t> arid. </a:t>
                </a:r>
                <a:r>
                  <a:rPr lang="en-US" sz="1000" dirty="0" err="1">
                    <a:solidFill>
                      <a:schemeClr val="accent3">
                        <a:lumMod val="75000"/>
                      </a:schemeClr>
                    </a:solidFill>
                  </a:rPr>
                  <a:t>Aceștia</a:t>
                </a:r>
                <a:r>
                  <a:rPr lang="en-US" sz="1000" dirty="0">
                    <a:solidFill>
                      <a:schemeClr val="accent3">
                        <a:lumMod val="75000"/>
                      </a:schemeClr>
                    </a:solidFill>
                  </a:rPr>
                  <a:t> </a:t>
                </a:r>
                <a:r>
                  <a:rPr lang="en-US" sz="1000" dirty="0" err="1">
                    <a:solidFill>
                      <a:schemeClr val="accent3">
                        <a:lumMod val="75000"/>
                      </a:schemeClr>
                    </a:solidFill>
                  </a:rPr>
                  <a:t>obișnuiau</a:t>
                </a:r>
                <a:r>
                  <a:rPr lang="en-US" sz="1000" dirty="0">
                    <a:solidFill>
                      <a:schemeClr val="accent3">
                        <a:lumMod val="75000"/>
                      </a:schemeClr>
                    </a:solidFill>
                  </a:rPr>
                  <a:t> </a:t>
                </a:r>
                <a:r>
                  <a:rPr lang="en-US" sz="1000" dirty="0" err="1">
                    <a:solidFill>
                      <a:schemeClr val="accent3">
                        <a:lumMod val="75000"/>
                      </a:schemeClr>
                    </a:solidFill>
                  </a:rPr>
                  <a:t>să</a:t>
                </a:r>
                <a:r>
                  <a:rPr lang="en-US" sz="1000" dirty="0">
                    <a:solidFill>
                      <a:schemeClr val="accent3">
                        <a:lumMod val="75000"/>
                      </a:schemeClr>
                    </a:solidFill>
                  </a:rPr>
                  <a:t> </a:t>
                </a:r>
                <a:r>
                  <a:rPr lang="en-US" sz="1000" dirty="0" err="1">
                    <a:solidFill>
                      <a:schemeClr val="accent3">
                        <a:lumMod val="75000"/>
                      </a:schemeClr>
                    </a:solidFill>
                  </a:rPr>
                  <a:t>ardă</a:t>
                </a:r>
                <a:r>
                  <a:rPr lang="en-US" sz="1000" dirty="0">
                    <a:solidFill>
                      <a:schemeClr val="accent3">
                        <a:lumMod val="75000"/>
                      </a:schemeClr>
                    </a:solidFill>
                  </a:rPr>
                  <a:t> </a:t>
                </a:r>
                <a:r>
                  <a:rPr lang="en-US" sz="1000" dirty="0" err="1">
                    <a:solidFill>
                      <a:schemeClr val="accent3">
                        <a:lumMod val="75000"/>
                      </a:schemeClr>
                    </a:solidFill>
                  </a:rPr>
                  <a:t>pădurile</a:t>
                </a:r>
                <a:r>
                  <a:rPr lang="en-US" sz="1000" dirty="0">
                    <a:solidFill>
                      <a:schemeClr val="accent3">
                        <a:lumMod val="75000"/>
                      </a:schemeClr>
                    </a:solidFill>
                  </a:rPr>
                  <a:t> </a:t>
                </a:r>
                <a:r>
                  <a:rPr lang="en-US" sz="1000" dirty="0" err="1">
                    <a:solidFill>
                      <a:schemeClr val="accent3">
                        <a:lumMod val="75000"/>
                      </a:schemeClr>
                    </a:solidFill>
                  </a:rPr>
                  <a:t>pentru</a:t>
                </a:r>
                <a:r>
                  <a:rPr lang="en-US" sz="1000" dirty="0">
                    <a:solidFill>
                      <a:schemeClr val="accent3">
                        <a:lumMod val="75000"/>
                      </a:schemeClr>
                    </a:solidFill>
                  </a:rPr>
                  <a:t> a </a:t>
                </a:r>
                <a:r>
                  <a:rPr lang="en-US" sz="1000" dirty="0" err="1">
                    <a:solidFill>
                      <a:schemeClr val="accent3">
                        <a:lumMod val="75000"/>
                      </a:schemeClr>
                    </a:solidFill>
                  </a:rPr>
                  <a:t>obține</a:t>
                </a:r>
                <a:r>
                  <a:rPr lang="en-US" sz="1000" dirty="0">
                    <a:solidFill>
                      <a:schemeClr val="accent3">
                        <a:lumMod val="75000"/>
                      </a:schemeClr>
                    </a:solidFill>
                  </a:rPr>
                  <a:t> </a:t>
                </a:r>
                <a:r>
                  <a:rPr lang="en-US" sz="1000" dirty="0" err="1">
                    <a:solidFill>
                      <a:schemeClr val="accent3">
                        <a:lumMod val="75000"/>
                      </a:schemeClr>
                    </a:solidFill>
                  </a:rPr>
                  <a:t>mai</a:t>
                </a:r>
                <a:r>
                  <a:rPr lang="en-US" sz="1000" dirty="0">
                    <a:solidFill>
                      <a:schemeClr val="accent3">
                        <a:lumMod val="75000"/>
                      </a:schemeClr>
                    </a:solidFill>
                  </a:rPr>
                  <a:t> </a:t>
                </a:r>
                <a:r>
                  <a:rPr lang="en-US" sz="1000" dirty="0" err="1">
                    <a:solidFill>
                      <a:schemeClr val="accent3">
                        <a:lumMod val="75000"/>
                      </a:schemeClr>
                    </a:solidFill>
                  </a:rPr>
                  <a:t>mult</a:t>
                </a:r>
                <a:r>
                  <a:rPr lang="en-US" sz="1000" dirty="0">
                    <a:solidFill>
                      <a:schemeClr val="accent3">
                        <a:lumMod val="75000"/>
                      </a:schemeClr>
                    </a:solidFill>
                  </a:rPr>
                  <a:t> </a:t>
                </a:r>
                <a:r>
                  <a:rPr lang="en-US" sz="1000" dirty="0" err="1">
                    <a:solidFill>
                      <a:schemeClr val="accent3">
                        <a:lumMod val="75000"/>
                      </a:schemeClr>
                    </a:solidFill>
                  </a:rPr>
                  <a:t>teren</a:t>
                </a:r>
                <a:r>
                  <a:rPr lang="en-US" sz="1000" dirty="0">
                    <a:solidFill>
                      <a:schemeClr val="accent3">
                        <a:lumMod val="75000"/>
                      </a:schemeClr>
                    </a:solidFill>
                  </a:rPr>
                  <a:t> </a:t>
                </a:r>
                <a:r>
                  <a:rPr lang="en-US" sz="1000" dirty="0" err="1">
                    <a:solidFill>
                      <a:schemeClr val="accent3">
                        <a:lumMod val="75000"/>
                      </a:schemeClr>
                    </a:solidFill>
                  </a:rPr>
                  <a:t>destinat</a:t>
                </a:r>
                <a:r>
                  <a:rPr lang="en-US" sz="1000" dirty="0">
                    <a:solidFill>
                      <a:schemeClr val="accent3">
                        <a:lumMod val="75000"/>
                      </a:schemeClr>
                    </a:solidFill>
                  </a:rPr>
                  <a:t> </a:t>
                </a:r>
                <a:r>
                  <a:rPr lang="en-US" sz="1000" dirty="0" err="1">
                    <a:solidFill>
                      <a:schemeClr val="accent3">
                        <a:lumMod val="75000"/>
                      </a:schemeClr>
                    </a:solidFill>
                  </a:rPr>
                  <a:t>agriculturii</a:t>
                </a:r>
                <a:r>
                  <a:rPr lang="en-US" sz="1000" dirty="0">
                    <a:solidFill>
                      <a:schemeClr val="accent3">
                        <a:lumMod val="75000"/>
                      </a:schemeClr>
                    </a:solidFill>
                  </a:rPr>
                  <a:t>. </a:t>
                </a:r>
                <a:r>
                  <a:rPr lang="en-US" sz="1000" dirty="0" err="1">
                    <a:solidFill>
                      <a:schemeClr val="accent3">
                        <a:lumMod val="75000"/>
                      </a:schemeClr>
                    </a:solidFill>
                  </a:rPr>
                  <a:t>În</a:t>
                </a:r>
                <a:r>
                  <a:rPr lang="en-US" sz="1000" dirty="0">
                    <a:solidFill>
                      <a:schemeClr val="accent3">
                        <a:lumMod val="75000"/>
                      </a:schemeClr>
                    </a:solidFill>
                  </a:rPr>
                  <a:t> </a:t>
                </a:r>
                <a:r>
                  <a:rPr lang="en-US" sz="1000" dirty="0" err="1">
                    <a:solidFill>
                      <a:schemeClr val="accent3">
                        <a:lumMod val="75000"/>
                      </a:schemeClr>
                    </a:solidFill>
                  </a:rPr>
                  <a:t>noile</a:t>
                </a:r>
                <a:r>
                  <a:rPr lang="en-US" sz="1000" dirty="0">
                    <a:solidFill>
                      <a:schemeClr val="accent3">
                        <a:lumMod val="75000"/>
                      </a:schemeClr>
                    </a:solidFill>
                  </a:rPr>
                  <a:t> </a:t>
                </a:r>
                <a:r>
                  <a:rPr lang="en-US" sz="1000" dirty="0" err="1">
                    <a:solidFill>
                      <a:schemeClr val="accent3">
                        <a:lumMod val="75000"/>
                      </a:schemeClr>
                    </a:solidFill>
                  </a:rPr>
                  <a:t>condiții</a:t>
                </a:r>
                <a:r>
                  <a:rPr lang="en-US" sz="1000" dirty="0">
                    <a:solidFill>
                      <a:schemeClr val="accent3">
                        <a:lumMod val="75000"/>
                      </a:schemeClr>
                    </a:solidFill>
                  </a:rPr>
                  <a:t>, </a:t>
                </a:r>
                <a:r>
                  <a:rPr lang="en-US" sz="1000" dirty="0" err="1">
                    <a:solidFill>
                      <a:schemeClr val="accent3">
                        <a:lumMod val="75000"/>
                      </a:schemeClr>
                    </a:solidFill>
                  </a:rPr>
                  <a:t>agricultura</a:t>
                </a:r>
                <a:r>
                  <a:rPr lang="en-US" sz="1000" dirty="0">
                    <a:solidFill>
                      <a:schemeClr val="accent3">
                        <a:lumMod val="75000"/>
                      </a:schemeClr>
                    </a:solidFill>
                  </a:rPr>
                  <a:t> a </a:t>
                </a:r>
                <a:r>
                  <a:rPr lang="en-US" sz="1000" dirty="0" err="1">
                    <a:solidFill>
                      <a:schemeClr val="accent3">
                        <a:lumMod val="75000"/>
                      </a:schemeClr>
                    </a:solidFill>
                  </a:rPr>
                  <a:t>devenit</a:t>
                </a:r>
                <a:r>
                  <a:rPr lang="en-US" sz="1000" dirty="0">
                    <a:solidFill>
                      <a:schemeClr val="accent3">
                        <a:lumMod val="75000"/>
                      </a:schemeClr>
                    </a:solidFill>
                  </a:rPr>
                  <a:t> </a:t>
                </a:r>
                <a:r>
                  <a:rPr lang="en-US" sz="1000" dirty="0" err="1">
                    <a:solidFill>
                      <a:schemeClr val="accent3">
                        <a:lumMod val="75000"/>
                      </a:schemeClr>
                    </a:solidFill>
                  </a:rPr>
                  <a:t>nesustenabilă</a:t>
                </a:r>
                <a:r>
                  <a:rPr lang="en-US" sz="1000" dirty="0">
                    <a:solidFill>
                      <a:schemeClr val="accent3">
                        <a:lumMod val="75000"/>
                      </a:schemeClr>
                    </a:solidFill>
                  </a:rPr>
                  <a:t>, </a:t>
                </a:r>
                <a:r>
                  <a:rPr lang="en-US" sz="1000" dirty="0" err="1">
                    <a:solidFill>
                      <a:schemeClr val="accent3">
                        <a:lumMod val="75000"/>
                      </a:schemeClr>
                    </a:solidFill>
                  </a:rPr>
                  <a:t>iar</a:t>
                </a:r>
                <a:r>
                  <a:rPr lang="en-US" sz="1000" dirty="0">
                    <a:solidFill>
                      <a:schemeClr val="accent3">
                        <a:lumMod val="75000"/>
                      </a:schemeClr>
                    </a:solidFill>
                  </a:rPr>
                  <a:t> </a:t>
                </a:r>
                <a:r>
                  <a:rPr lang="en-US" sz="1000" dirty="0" err="1">
                    <a:solidFill>
                      <a:schemeClr val="accent3">
                        <a:lumMod val="75000"/>
                      </a:schemeClr>
                    </a:solidFill>
                  </a:rPr>
                  <a:t>marile</a:t>
                </a:r>
                <a:r>
                  <a:rPr lang="en-US" sz="1000" dirty="0">
                    <a:solidFill>
                      <a:schemeClr val="accent3">
                        <a:lumMod val="75000"/>
                      </a:schemeClr>
                    </a:solidFill>
                  </a:rPr>
                  <a:t> </a:t>
                </a:r>
                <a:r>
                  <a:rPr lang="en-US" sz="1000" dirty="0" err="1">
                    <a:solidFill>
                      <a:schemeClr val="accent3">
                        <a:lumMod val="75000"/>
                      </a:schemeClr>
                    </a:solidFill>
                  </a:rPr>
                  <a:t>așezări</a:t>
                </a:r>
                <a:r>
                  <a:rPr lang="en-US" sz="1000" dirty="0">
                    <a:solidFill>
                      <a:schemeClr val="accent3">
                        <a:lumMod val="75000"/>
                      </a:schemeClr>
                    </a:solidFill>
                  </a:rPr>
                  <a:t> </a:t>
                </a:r>
                <a:r>
                  <a:rPr lang="en-US" sz="1000" dirty="0" err="1">
                    <a:solidFill>
                      <a:schemeClr val="accent3">
                        <a:lumMod val="75000"/>
                      </a:schemeClr>
                    </a:solidFill>
                  </a:rPr>
                  <a:t>umane</a:t>
                </a:r>
                <a:r>
                  <a:rPr lang="en-US" sz="1000" dirty="0">
                    <a:solidFill>
                      <a:schemeClr val="accent3">
                        <a:lumMod val="75000"/>
                      </a:schemeClr>
                    </a:solidFill>
                  </a:rPr>
                  <a:t> au </a:t>
                </a:r>
                <a:r>
                  <a:rPr lang="en-US" sz="1000" dirty="0" err="1">
                    <a:solidFill>
                      <a:schemeClr val="accent3">
                        <a:lumMod val="75000"/>
                      </a:schemeClr>
                    </a:solidFill>
                  </a:rPr>
                  <a:t>dispărut</a:t>
                </a:r>
                <a:r>
                  <a:rPr lang="en-US" sz="1000" dirty="0">
                    <a:solidFill>
                      <a:schemeClr val="accent3">
                        <a:lumMod val="75000"/>
                      </a:schemeClr>
                    </a:solidFill>
                  </a:rPr>
                  <a:t>.</a:t>
                </a:r>
              </a:p>
              <a:p>
                <a:pPr algn="just">
                  <a:defRPr/>
                </a:pPr>
                <a:endParaRPr lang="en-US" sz="1000" dirty="0">
                  <a:solidFill>
                    <a:schemeClr val="accent3">
                      <a:lumMod val="75000"/>
                    </a:schemeClr>
                  </a:solidFill>
                </a:endParaRPr>
              </a:p>
            </p:txBody>
          </p:sp>
          <p:pic>
            <p:nvPicPr>
              <p:cNvPr id="20486" name="Imagine 7">
                <a:extLst>
                  <a:ext uri="{FF2B5EF4-FFF2-40B4-BE49-F238E27FC236}">
                    <a16:creationId xmlns:a16="http://schemas.microsoft.com/office/drawing/2014/main" id="{E8FE1E13-5113-4636-B5B1-BF20BE6DEE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47961" y="2757574"/>
                <a:ext cx="1771189" cy="2580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Imagine 8">
                <a:extLst>
                  <a:ext uri="{FF2B5EF4-FFF2-40B4-BE49-F238E27FC236}">
                    <a16:creationId xmlns:a16="http://schemas.microsoft.com/office/drawing/2014/main" id="{45978ED5-F2F9-48F5-B93E-C255C6121EA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22594" y="5847577"/>
                <a:ext cx="2221920" cy="169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Imagine 9">
                <a:extLst>
                  <a:ext uri="{FF2B5EF4-FFF2-40B4-BE49-F238E27FC236}">
                    <a16:creationId xmlns:a16="http://schemas.microsoft.com/office/drawing/2014/main" id="{14842011-485B-4A5E-A0A2-E6B5A17B21A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92955" y="3266974"/>
                <a:ext cx="4241579" cy="322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a:extLst>
                <a:ext uri="{FF2B5EF4-FFF2-40B4-BE49-F238E27FC236}">
                  <a16:creationId xmlns:a16="http://schemas.microsoft.com/office/drawing/2014/main" id="{72FB01DC-C0DB-B014-9BA9-958F31A98FC8}"/>
                </a:ext>
              </a:extLst>
            </p:cNvPr>
            <p:cNvPicPr>
              <a:picLocks noChangeAspect="1"/>
            </p:cNvPicPr>
            <p:nvPr/>
          </p:nvPicPr>
          <p:blipFill>
            <a:blip r:embed="rId6"/>
            <a:stretch>
              <a:fillRect/>
            </a:stretch>
          </p:blipFill>
          <p:spPr>
            <a:xfrm>
              <a:off x="8015516" y="615414"/>
              <a:ext cx="4120401" cy="3779605"/>
            </a:xfrm>
            <a:prstGeom prst="rect">
              <a:avLst/>
            </a:prstGeom>
          </p:spPr>
        </p:pic>
        <p:pic>
          <p:nvPicPr>
            <p:cNvPr id="8" name="Picture 3">
              <a:extLst>
                <a:ext uri="{FF2B5EF4-FFF2-40B4-BE49-F238E27FC236}">
                  <a16:creationId xmlns:a16="http://schemas.microsoft.com/office/drawing/2014/main" id="{276F6F29-82E4-AA8F-2F37-63B8AE68BB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280" y="440630"/>
              <a:ext cx="3208705" cy="55660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Box 11">
              <a:extLst>
                <a:ext uri="{FF2B5EF4-FFF2-40B4-BE49-F238E27FC236}">
                  <a16:creationId xmlns:a16="http://schemas.microsoft.com/office/drawing/2014/main" id="{F9305503-B6C8-2CCA-D370-117684D4390B}"/>
                </a:ext>
              </a:extLst>
            </p:cNvPr>
            <p:cNvSpPr txBox="1"/>
            <p:nvPr/>
          </p:nvSpPr>
          <p:spPr>
            <a:xfrm>
              <a:off x="34381" y="5976343"/>
              <a:ext cx="3265604" cy="861774"/>
            </a:xfrm>
            <a:prstGeom prst="rect">
              <a:avLst/>
            </a:prstGeom>
            <a:noFill/>
          </p:spPr>
          <p:txBody>
            <a:bodyPr wrap="square">
              <a:spAutoFit/>
            </a:bodyPr>
            <a:lstStyle/>
            <a:p>
              <a:pPr algn="ctr"/>
              <a:r>
                <a:rPr lang="en-US" sz="1000" b="1" dirty="0"/>
                <a:t>Temperature variations in the last 5 million years</a:t>
              </a:r>
            </a:p>
            <a:p>
              <a:pPr algn="just"/>
              <a:r>
                <a:rPr lang="en-US" sz="1000" dirty="0"/>
                <a:t>Source:  Zhi-Gang Shao, Peter D. Ditlevsen. Contrasting scaling properties  of interglacial and glacial climates. Nature Communications, 2016; 7: 10951 DOI: 10.1038/ncomms10951</a:t>
              </a:r>
            </a:p>
          </p:txBody>
        </p:sp>
      </p:grpSp>
      <p:sp>
        <p:nvSpPr>
          <p:cNvPr id="15" name="TextBox 14">
            <a:extLst>
              <a:ext uri="{FF2B5EF4-FFF2-40B4-BE49-F238E27FC236}">
                <a16:creationId xmlns:a16="http://schemas.microsoft.com/office/drawing/2014/main" id="{6A75E9E4-6B6C-59C9-C6A9-A48EA58C47D6}"/>
              </a:ext>
            </a:extLst>
          </p:cNvPr>
          <p:cNvSpPr txBox="1"/>
          <p:nvPr/>
        </p:nvSpPr>
        <p:spPr>
          <a:xfrm>
            <a:off x="3886371" y="1278488"/>
            <a:ext cx="3659544" cy="523220"/>
          </a:xfrm>
          <a:prstGeom prst="rect">
            <a:avLst/>
          </a:prstGeom>
          <a:noFill/>
        </p:spPr>
        <p:txBody>
          <a:bodyPr wrap="square">
            <a:spAutoFit/>
          </a:bodyPr>
          <a:lstStyle/>
          <a:p>
            <a:r>
              <a:rPr lang="pt-BR" sz="1400" dirty="0"/>
              <a:t>Problemele de mediu ale civilizațiilor dispărute</a:t>
            </a:r>
          </a:p>
          <a:p>
            <a:endParaRPr lang="pt-BR" sz="1400" dirty="0"/>
          </a:p>
        </p:txBody>
      </p:sp>
      <p:pic>
        <p:nvPicPr>
          <p:cNvPr id="17" name="Picture 16">
            <a:extLst>
              <a:ext uri="{FF2B5EF4-FFF2-40B4-BE49-F238E27FC236}">
                <a16:creationId xmlns:a16="http://schemas.microsoft.com/office/drawing/2014/main" id="{CB7F38ED-CC21-DC3F-C5DA-FDEAAE11FD0B}"/>
              </a:ext>
            </a:extLst>
          </p:cNvPr>
          <p:cNvPicPr>
            <a:picLocks noChangeAspect="1"/>
          </p:cNvPicPr>
          <p:nvPr/>
        </p:nvPicPr>
        <p:blipFill>
          <a:blip r:embed="rId8"/>
          <a:stretch>
            <a:fillRect/>
          </a:stretch>
        </p:blipFill>
        <p:spPr>
          <a:xfrm>
            <a:off x="10229041" y="5939376"/>
            <a:ext cx="1695450" cy="704850"/>
          </a:xfrm>
          <a:prstGeom prst="rect">
            <a:avLst/>
          </a:prstGeom>
        </p:spPr>
      </p:pic>
      <p:sp>
        <p:nvSpPr>
          <p:cNvPr id="5" name="CasetăText 4">
            <a:extLst>
              <a:ext uri="{FF2B5EF4-FFF2-40B4-BE49-F238E27FC236}">
                <a16:creationId xmlns:a16="http://schemas.microsoft.com/office/drawing/2014/main" id="{96F90D23-1D6F-9FC1-C291-D5C1A2189A93}"/>
              </a:ext>
            </a:extLst>
          </p:cNvPr>
          <p:cNvSpPr txBox="1"/>
          <p:nvPr/>
        </p:nvSpPr>
        <p:spPr>
          <a:xfrm>
            <a:off x="8081726" y="4395019"/>
            <a:ext cx="4018993" cy="1815882"/>
          </a:xfrm>
          <a:prstGeom prst="rect">
            <a:avLst/>
          </a:prstGeom>
          <a:noFill/>
        </p:spPr>
        <p:txBody>
          <a:bodyPr wrap="square">
            <a:spAutoFit/>
          </a:bodyPr>
          <a:lstStyle/>
          <a:p>
            <a:pPr marL="285750" indent="-285750" algn="just">
              <a:buFont typeface="Arial" panose="020B0604020202020204" pitchFamily="34" charset="0"/>
              <a:buChar char="•"/>
              <a:defRPr/>
            </a:pPr>
            <a:r>
              <a:rPr lang="ro-RO" sz="1600" dirty="0">
                <a:solidFill>
                  <a:schemeClr val="accent4">
                    <a:lumMod val="50000"/>
                  </a:schemeClr>
                </a:solidFill>
              </a:rPr>
              <a:t>Schimbarea climatică actuală afectează toate regiunile globului. </a:t>
            </a:r>
          </a:p>
          <a:p>
            <a:pPr marL="285750" indent="-285750" algn="just">
              <a:buFont typeface="Arial" panose="020B0604020202020204" pitchFamily="34" charset="0"/>
              <a:buChar char="•"/>
              <a:defRPr/>
            </a:pPr>
            <a:r>
              <a:rPr lang="ro-RO" sz="1600" dirty="0">
                <a:solidFill>
                  <a:schemeClr val="accent4">
                    <a:lumMod val="50000"/>
                  </a:schemeClr>
                </a:solidFill>
              </a:rPr>
              <a:t>Amplifică conflictele mai ales în legătură cu resursele afectate de clima (energie, apă, alimente, etc.).</a:t>
            </a:r>
          </a:p>
          <a:p>
            <a:pPr marL="285750" indent="-285750" algn="just">
              <a:buFont typeface="Arial" panose="020B0604020202020204" pitchFamily="34" charset="0"/>
              <a:buChar char="•"/>
              <a:defRPr/>
            </a:pPr>
            <a:r>
              <a:rPr lang="ro-RO" sz="1600" dirty="0">
                <a:solidFill>
                  <a:schemeClr val="accent4">
                    <a:lumMod val="50000"/>
                  </a:schemeClr>
                </a:solidFill>
              </a:rPr>
              <a:t>Amplifică migrațiile climatice într-un mod fără precedent în istorie.</a:t>
            </a:r>
            <a:endParaRPr lang="ro-RO" sz="1600" dirty="0">
              <a:solidFill>
                <a:schemeClr val="accent3">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D1767-BBC4-374D-5219-DBA0DE1E8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052CE-ED63-36BC-D9D8-E2C0829E09AC}"/>
              </a:ext>
            </a:extLst>
          </p:cNvPr>
          <p:cNvSpPr>
            <a:spLocks noGrp="1"/>
          </p:cNvSpPr>
          <p:nvPr>
            <p:ph type="title"/>
          </p:nvPr>
        </p:nvSpPr>
        <p:spPr>
          <a:xfrm>
            <a:off x="4611329" y="324311"/>
            <a:ext cx="1337187" cy="239406"/>
          </a:xfrm>
        </p:spPr>
        <p:txBody>
          <a:bodyPr>
            <a:noAutofit/>
          </a:bodyPr>
          <a:lstStyle/>
          <a:p>
            <a:r>
              <a:rPr lang="ro-RO" sz="2000" dirty="0"/>
              <a:t>Viitor</a:t>
            </a:r>
            <a:endParaRPr lang="en-US" sz="2000" dirty="0"/>
          </a:p>
        </p:txBody>
      </p:sp>
      <p:pic>
        <p:nvPicPr>
          <p:cNvPr id="8" name="Picture 7">
            <a:extLst>
              <a:ext uri="{FF2B5EF4-FFF2-40B4-BE49-F238E27FC236}">
                <a16:creationId xmlns:a16="http://schemas.microsoft.com/office/drawing/2014/main" id="{924DCB5A-9D9D-91CC-3F20-B2D25EC82032}"/>
              </a:ext>
            </a:extLst>
          </p:cNvPr>
          <p:cNvPicPr>
            <a:picLocks noChangeAspect="1"/>
          </p:cNvPicPr>
          <p:nvPr/>
        </p:nvPicPr>
        <p:blipFill>
          <a:blip r:embed="rId3"/>
          <a:stretch>
            <a:fillRect/>
          </a:stretch>
        </p:blipFill>
        <p:spPr>
          <a:xfrm>
            <a:off x="10194208" y="6013853"/>
            <a:ext cx="1695450" cy="704850"/>
          </a:xfrm>
          <a:prstGeom prst="rect">
            <a:avLst/>
          </a:prstGeom>
        </p:spPr>
      </p:pic>
      <p:pic>
        <p:nvPicPr>
          <p:cNvPr id="9" name="Imagine 8">
            <a:extLst>
              <a:ext uri="{FF2B5EF4-FFF2-40B4-BE49-F238E27FC236}">
                <a16:creationId xmlns:a16="http://schemas.microsoft.com/office/drawing/2014/main" id="{F50F4B40-9650-76E1-0FA3-F6FE69AF597D}"/>
              </a:ext>
            </a:extLst>
          </p:cNvPr>
          <p:cNvPicPr>
            <a:picLocks noChangeAspect="1"/>
          </p:cNvPicPr>
          <p:nvPr/>
        </p:nvPicPr>
        <p:blipFill>
          <a:blip r:embed="rId4"/>
          <a:stretch>
            <a:fillRect/>
          </a:stretch>
        </p:blipFill>
        <p:spPr>
          <a:xfrm>
            <a:off x="741680" y="214095"/>
            <a:ext cx="9452528" cy="6504608"/>
          </a:xfrm>
          <a:prstGeom prst="rect">
            <a:avLst/>
          </a:prstGeom>
        </p:spPr>
      </p:pic>
    </p:spTree>
    <p:extLst>
      <p:ext uri="{BB962C8B-B14F-4D97-AF65-F5344CB8AC3E}">
        <p14:creationId xmlns:p14="http://schemas.microsoft.com/office/powerpoint/2010/main" val="1628848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228D4-DBDB-B262-4D3E-8CCC45559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0E0AB5-A579-8E26-EF29-962591EECF6D}"/>
              </a:ext>
            </a:extLst>
          </p:cNvPr>
          <p:cNvSpPr>
            <a:spLocks noGrp="1"/>
          </p:cNvSpPr>
          <p:nvPr>
            <p:ph type="title"/>
          </p:nvPr>
        </p:nvSpPr>
        <p:spPr>
          <a:xfrm>
            <a:off x="873760" y="272928"/>
            <a:ext cx="6690359" cy="503357"/>
          </a:xfrm>
        </p:spPr>
        <p:txBody>
          <a:bodyPr>
            <a:noAutofit/>
          </a:bodyPr>
          <a:lstStyle/>
          <a:p>
            <a:r>
              <a:rPr lang="ro-RO" sz="2400" b="0" dirty="0">
                <a:latin typeface="+mn-lt"/>
              </a:rPr>
              <a:t>Impacturi climatice observabile în prezent</a:t>
            </a:r>
            <a:endParaRPr lang="en-US" sz="2400" b="0" dirty="0">
              <a:latin typeface="+mn-lt"/>
            </a:endParaRPr>
          </a:p>
        </p:txBody>
      </p:sp>
      <p:pic>
        <p:nvPicPr>
          <p:cNvPr id="10" name="Picture 9">
            <a:extLst>
              <a:ext uri="{FF2B5EF4-FFF2-40B4-BE49-F238E27FC236}">
                <a16:creationId xmlns:a16="http://schemas.microsoft.com/office/drawing/2014/main" id="{6785BA99-ACEC-BAC8-B3EF-D6B416106762}"/>
              </a:ext>
            </a:extLst>
          </p:cNvPr>
          <p:cNvPicPr>
            <a:picLocks noChangeAspect="1"/>
          </p:cNvPicPr>
          <p:nvPr/>
        </p:nvPicPr>
        <p:blipFill>
          <a:blip r:embed="rId2"/>
          <a:stretch>
            <a:fillRect/>
          </a:stretch>
        </p:blipFill>
        <p:spPr>
          <a:xfrm>
            <a:off x="10311888" y="5900542"/>
            <a:ext cx="1695450" cy="704850"/>
          </a:xfrm>
          <a:prstGeom prst="rect">
            <a:avLst/>
          </a:prstGeom>
        </p:spPr>
      </p:pic>
      <p:pic>
        <p:nvPicPr>
          <p:cNvPr id="3" name="Content Placeholder 6">
            <a:extLst>
              <a:ext uri="{FF2B5EF4-FFF2-40B4-BE49-F238E27FC236}">
                <a16:creationId xmlns:a16="http://schemas.microsoft.com/office/drawing/2014/main" id="{C72362D3-BA4B-6A88-81A9-DA11C5391685}"/>
              </a:ext>
            </a:extLst>
          </p:cNvPr>
          <p:cNvPicPr>
            <a:picLocks noChangeAspect="1"/>
          </p:cNvPicPr>
          <p:nvPr/>
        </p:nvPicPr>
        <p:blipFill>
          <a:blip r:embed="rId3"/>
          <a:stretch>
            <a:fillRect/>
          </a:stretch>
        </p:blipFill>
        <p:spPr>
          <a:xfrm>
            <a:off x="822960" y="889577"/>
            <a:ext cx="7929879" cy="5078845"/>
          </a:xfrm>
          <a:prstGeom prst="rect">
            <a:avLst/>
          </a:prstGeom>
        </p:spPr>
      </p:pic>
      <p:sp>
        <p:nvSpPr>
          <p:cNvPr id="11" name="Text Placeholder 5">
            <a:extLst>
              <a:ext uri="{FF2B5EF4-FFF2-40B4-BE49-F238E27FC236}">
                <a16:creationId xmlns:a16="http://schemas.microsoft.com/office/drawing/2014/main" id="{0AEDB3E0-9FA7-7379-77D2-64706C815C2F}"/>
              </a:ext>
            </a:extLst>
          </p:cNvPr>
          <p:cNvSpPr txBox="1">
            <a:spLocks/>
          </p:cNvSpPr>
          <p:nvPr/>
        </p:nvSpPr>
        <p:spPr>
          <a:xfrm>
            <a:off x="822961" y="5900542"/>
            <a:ext cx="7929878" cy="8229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rgbClr val="3B3B3A"/>
                </a:solidFill>
                <a:latin typeface="Arial" panose="020B0604020202020204" pitchFamily="34" charset="0"/>
                <a:ea typeface="Open Sans"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3B3B3A"/>
                </a:solidFill>
                <a:latin typeface="Arial" panose="020B0604020202020204" pitchFamily="34" charset="0"/>
                <a:ea typeface="Open Sans"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err="1"/>
              <a:t>Principalele</a:t>
            </a:r>
            <a:r>
              <a:rPr lang="en-US" dirty="0"/>
              <a:t> </a:t>
            </a:r>
            <a:r>
              <a:rPr lang="en-US" dirty="0" err="1"/>
              <a:t>impacturi</a:t>
            </a:r>
            <a:r>
              <a:rPr lang="en-US" dirty="0"/>
              <a:t> ale </a:t>
            </a:r>
            <a:r>
              <a:rPr lang="en-US" dirty="0" err="1"/>
              <a:t>schimbării</a:t>
            </a:r>
            <a:r>
              <a:rPr lang="en-US" dirty="0"/>
              <a:t> climatic</a:t>
            </a:r>
            <a:r>
              <a:rPr lang="ro-RO" dirty="0"/>
              <a:t>e</a:t>
            </a:r>
            <a:r>
              <a:rPr lang="en-US" dirty="0"/>
              <a:t> </a:t>
            </a:r>
            <a:r>
              <a:rPr lang="en-US" dirty="0" err="1"/>
              <a:t>în</a:t>
            </a:r>
            <a:r>
              <a:rPr lang="en-US" dirty="0"/>
              <a:t> </a:t>
            </a:r>
            <a:r>
              <a:rPr lang="en-US" dirty="0" err="1"/>
              <a:t>regiuni</a:t>
            </a:r>
            <a:r>
              <a:rPr lang="ro-RO" dirty="0"/>
              <a:t>le</a:t>
            </a:r>
            <a:r>
              <a:rPr lang="en-US" dirty="0"/>
              <a:t> </a:t>
            </a:r>
            <a:r>
              <a:rPr lang="en-US" dirty="0" err="1"/>
              <a:t>biogeografice</a:t>
            </a:r>
            <a:r>
              <a:rPr lang="en-US" dirty="0"/>
              <a:t> ale </a:t>
            </a:r>
            <a:r>
              <a:rPr lang="en-US" dirty="0" err="1"/>
              <a:t>Europei</a:t>
            </a:r>
            <a:r>
              <a:rPr lang="en-US" dirty="0"/>
              <a:t>. </a:t>
            </a:r>
            <a:r>
              <a:rPr lang="en-US" dirty="0" err="1"/>
              <a:t>După</a:t>
            </a:r>
            <a:r>
              <a:rPr lang="en-US" dirty="0"/>
              <a:t> EEA (2019)</a:t>
            </a:r>
            <a:endParaRPr lang="ro-RO" dirty="0"/>
          </a:p>
        </p:txBody>
      </p:sp>
    </p:spTree>
    <p:extLst>
      <p:ext uri="{BB962C8B-B14F-4D97-AF65-F5344CB8AC3E}">
        <p14:creationId xmlns:p14="http://schemas.microsoft.com/office/powerpoint/2010/main" val="35707942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E0C358F-E10B-40B3-EC7E-D4E3735FD9A1}"/>
              </a:ext>
            </a:extLst>
          </p:cNvPr>
          <p:cNvPicPr>
            <a:picLocks noChangeAspect="1"/>
          </p:cNvPicPr>
          <p:nvPr/>
        </p:nvPicPr>
        <p:blipFill>
          <a:blip r:embed="rId2"/>
          <a:stretch>
            <a:fillRect/>
          </a:stretch>
        </p:blipFill>
        <p:spPr>
          <a:xfrm>
            <a:off x="10194208" y="6013853"/>
            <a:ext cx="1695450" cy="704850"/>
          </a:xfrm>
          <a:prstGeom prst="rect">
            <a:avLst/>
          </a:prstGeom>
        </p:spPr>
      </p:pic>
      <p:sp>
        <p:nvSpPr>
          <p:cNvPr id="10" name="Titlu 9">
            <a:extLst>
              <a:ext uri="{FF2B5EF4-FFF2-40B4-BE49-F238E27FC236}">
                <a16:creationId xmlns:a16="http://schemas.microsoft.com/office/drawing/2014/main" id="{0DB12965-0680-5AAD-EBDB-3CF6A3E0A32E}"/>
              </a:ext>
            </a:extLst>
          </p:cNvPr>
          <p:cNvSpPr>
            <a:spLocks noGrp="1"/>
          </p:cNvSpPr>
          <p:nvPr>
            <p:ph type="title"/>
          </p:nvPr>
        </p:nvSpPr>
        <p:spPr>
          <a:xfrm>
            <a:off x="515937" y="178575"/>
            <a:ext cx="11160125" cy="974843"/>
          </a:xfrm>
        </p:spPr>
        <p:txBody>
          <a:bodyPr/>
          <a:lstStyle/>
          <a:p>
            <a:r>
              <a:rPr lang="ro-RO" dirty="0"/>
              <a:t>Pot modelele să reproducă clima României?</a:t>
            </a:r>
            <a:endParaRPr lang="en-US" dirty="0"/>
          </a:p>
        </p:txBody>
      </p:sp>
      <p:sp>
        <p:nvSpPr>
          <p:cNvPr id="11" name="TextBox 7">
            <a:extLst>
              <a:ext uri="{FF2B5EF4-FFF2-40B4-BE49-F238E27FC236}">
                <a16:creationId xmlns:a16="http://schemas.microsoft.com/office/drawing/2014/main" id="{A00752C8-2BF7-AB66-C783-A61338264764}"/>
              </a:ext>
            </a:extLst>
          </p:cNvPr>
          <p:cNvSpPr txBox="1"/>
          <p:nvPr/>
        </p:nvSpPr>
        <p:spPr>
          <a:xfrm>
            <a:off x="357478" y="5704582"/>
            <a:ext cx="3782138" cy="1077218"/>
          </a:xfrm>
          <a:prstGeom prst="rect">
            <a:avLst/>
          </a:prstGeom>
          <a:noFill/>
        </p:spPr>
        <p:txBody>
          <a:bodyPr wrap="square" rtlCol="0">
            <a:spAutoFit/>
          </a:bodyPr>
          <a:lstStyle/>
          <a:p>
            <a:pPr algn="just"/>
            <a:r>
              <a:rPr lang="en-US" sz="1600" dirty="0" err="1"/>
              <a:t>Mulțumiri</a:t>
            </a:r>
            <a:r>
              <a:rPr lang="en-US" sz="1600" dirty="0"/>
              <a:t> </a:t>
            </a:r>
            <a:r>
              <a:rPr lang="en-US" sz="1600" dirty="0" err="1"/>
              <a:t>lui</a:t>
            </a:r>
            <a:r>
              <a:rPr lang="en-US" sz="1600" dirty="0"/>
              <a:t> Sorin </a:t>
            </a:r>
            <a:r>
              <a:rPr lang="en-US" sz="1600" dirty="0" err="1"/>
              <a:t>Ionuț-Dascălu</a:t>
            </a:r>
            <a:r>
              <a:rPr lang="en-US" sz="1600" dirty="0"/>
              <a:t> </a:t>
            </a:r>
            <a:r>
              <a:rPr lang="en-US" sz="1600" dirty="0" err="1"/>
              <a:t>și</a:t>
            </a:r>
            <a:r>
              <a:rPr lang="en-US" sz="1600" dirty="0"/>
              <a:t> </a:t>
            </a:r>
            <a:r>
              <a:rPr lang="en-US" sz="1600" dirty="0" err="1"/>
              <a:t>Mădălinei</a:t>
            </a:r>
            <a:r>
              <a:rPr lang="en-US" sz="1600" dirty="0"/>
              <a:t> </a:t>
            </a:r>
            <a:r>
              <a:rPr lang="en-US" sz="1600" dirty="0" err="1"/>
              <a:t>Gothard</a:t>
            </a:r>
            <a:r>
              <a:rPr lang="en-US" sz="1600" dirty="0"/>
              <a:t> </a:t>
            </a:r>
            <a:r>
              <a:rPr lang="en-US" sz="1600" dirty="0" err="1"/>
              <a:t>pentru</a:t>
            </a:r>
            <a:r>
              <a:rPr lang="en-US" sz="1600" dirty="0"/>
              <a:t> </a:t>
            </a:r>
            <a:r>
              <a:rPr lang="en-US" sz="1600" dirty="0" err="1"/>
              <a:t>extragerea</a:t>
            </a:r>
            <a:r>
              <a:rPr lang="en-US" sz="1600" dirty="0"/>
              <a:t> </a:t>
            </a:r>
            <a:r>
              <a:rPr lang="en-US" sz="1600" dirty="0" err="1"/>
              <a:t>și</a:t>
            </a:r>
            <a:r>
              <a:rPr lang="en-US" sz="1600" dirty="0"/>
              <a:t> </a:t>
            </a:r>
            <a:r>
              <a:rPr lang="en-US" sz="1600" dirty="0" err="1"/>
              <a:t>prelucrarea</a:t>
            </a:r>
            <a:r>
              <a:rPr lang="en-US" sz="1600" dirty="0"/>
              <a:t> </a:t>
            </a:r>
            <a:r>
              <a:rPr lang="en-US" sz="1600" dirty="0" err="1"/>
              <a:t>datelor</a:t>
            </a:r>
            <a:r>
              <a:rPr lang="en-US" sz="1600" dirty="0"/>
              <a:t> </a:t>
            </a:r>
            <a:r>
              <a:rPr lang="en-US" sz="1600" dirty="0" err="1"/>
              <a:t>experimentelor</a:t>
            </a:r>
            <a:r>
              <a:rPr lang="en-US" sz="1600" dirty="0"/>
              <a:t> </a:t>
            </a:r>
            <a:r>
              <a:rPr lang="en-US" sz="1600" dirty="0" err="1"/>
              <a:t>numerice</a:t>
            </a:r>
            <a:r>
              <a:rPr lang="en-US" sz="1600" dirty="0"/>
              <a:t>.</a:t>
            </a:r>
          </a:p>
        </p:txBody>
      </p:sp>
      <p:pic>
        <p:nvPicPr>
          <p:cNvPr id="12" name="Picture 4">
            <a:extLst>
              <a:ext uri="{FF2B5EF4-FFF2-40B4-BE49-F238E27FC236}">
                <a16:creationId xmlns:a16="http://schemas.microsoft.com/office/drawing/2014/main" id="{A848FA82-1E30-C95D-477D-AA52DB45F997}"/>
              </a:ext>
            </a:extLst>
          </p:cNvPr>
          <p:cNvPicPr>
            <a:picLocks noChangeAspect="1"/>
          </p:cNvPicPr>
          <p:nvPr/>
        </p:nvPicPr>
        <p:blipFill>
          <a:blip r:embed="rId3"/>
          <a:stretch>
            <a:fillRect/>
          </a:stretch>
        </p:blipFill>
        <p:spPr>
          <a:xfrm>
            <a:off x="4332514" y="1127176"/>
            <a:ext cx="5753214" cy="5578424"/>
          </a:xfrm>
          <a:prstGeom prst="rect">
            <a:avLst/>
          </a:prstGeom>
        </p:spPr>
      </p:pic>
      <p:sp>
        <p:nvSpPr>
          <p:cNvPr id="13" name="TextBox 12">
            <a:extLst>
              <a:ext uri="{FF2B5EF4-FFF2-40B4-BE49-F238E27FC236}">
                <a16:creationId xmlns:a16="http://schemas.microsoft.com/office/drawing/2014/main" id="{E7483508-5379-54F8-8790-8FD873B7B19D}"/>
              </a:ext>
            </a:extLst>
          </p:cNvPr>
          <p:cNvSpPr txBox="1"/>
          <p:nvPr/>
        </p:nvSpPr>
        <p:spPr>
          <a:xfrm>
            <a:off x="623817" y="1536174"/>
            <a:ext cx="3095538" cy="3785652"/>
          </a:xfrm>
          <a:prstGeom prst="rect">
            <a:avLst/>
          </a:prstGeom>
          <a:noFill/>
        </p:spPr>
        <p:txBody>
          <a:bodyPr wrap="square">
            <a:spAutoFit/>
          </a:bodyPr>
          <a:lstStyle/>
          <a:p>
            <a:pPr algn="just"/>
            <a:r>
              <a:rPr lang="en-US" sz="1600" dirty="0" err="1"/>
              <a:t>Temperatura</a:t>
            </a:r>
            <a:r>
              <a:rPr lang="en-US" sz="1600" dirty="0"/>
              <a:t> </a:t>
            </a:r>
            <a:r>
              <a:rPr lang="en-US" sz="1600" dirty="0" err="1"/>
              <a:t>medie</a:t>
            </a:r>
            <a:r>
              <a:rPr lang="en-US" sz="1600" dirty="0"/>
              <a:t> </a:t>
            </a:r>
            <a:r>
              <a:rPr lang="en-US" sz="1600" dirty="0" err="1"/>
              <a:t>anuală</a:t>
            </a:r>
            <a:r>
              <a:rPr lang="en-US" sz="1600" dirty="0"/>
              <a:t>, de </a:t>
            </a:r>
            <a:r>
              <a:rPr lang="en-US" sz="1600" dirty="0" err="1"/>
              <a:t>vară</a:t>
            </a:r>
            <a:r>
              <a:rPr lang="en-US" sz="1600" dirty="0"/>
              <a:t> </a:t>
            </a:r>
            <a:r>
              <a:rPr lang="en-US" sz="1600" dirty="0" err="1"/>
              <a:t>și</a:t>
            </a:r>
            <a:r>
              <a:rPr lang="en-US" sz="1600" dirty="0"/>
              <a:t> </a:t>
            </a:r>
            <a:r>
              <a:rPr lang="en-US" sz="1600" dirty="0" err="1"/>
              <a:t>iarnă</a:t>
            </a:r>
            <a:r>
              <a:rPr lang="en-US" sz="1600" dirty="0"/>
              <a:t> (</a:t>
            </a:r>
            <a:r>
              <a:rPr lang="en-US" sz="1600" dirty="0" err="1"/>
              <a:t>coloana</a:t>
            </a:r>
            <a:r>
              <a:rPr lang="en-US" sz="1600" dirty="0"/>
              <a:t> din </a:t>
            </a:r>
            <a:r>
              <a:rPr lang="en-US" sz="1600" dirty="0" err="1"/>
              <a:t>stânga</a:t>
            </a:r>
            <a:r>
              <a:rPr lang="en-US" sz="1600" dirty="0"/>
              <a:t>) </a:t>
            </a:r>
            <a:r>
              <a:rPr lang="en-US" sz="1600" dirty="0" err="1"/>
              <a:t>simulată</a:t>
            </a:r>
            <a:r>
              <a:rPr lang="en-US" sz="1600" dirty="0"/>
              <a:t> cu </a:t>
            </a:r>
            <a:r>
              <a:rPr lang="en-US" sz="1600" dirty="0" err="1"/>
              <a:t>ansamblul</a:t>
            </a:r>
            <a:r>
              <a:rPr lang="en-US" sz="1600" dirty="0"/>
              <a:t> de </a:t>
            </a:r>
            <a:r>
              <a:rPr lang="en-US" sz="1600" dirty="0" err="1"/>
              <a:t>modele</a:t>
            </a:r>
            <a:r>
              <a:rPr lang="en-US" sz="1600" dirty="0"/>
              <a:t> </a:t>
            </a:r>
            <a:r>
              <a:rPr lang="en-US" sz="1600" dirty="0" err="1"/>
              <a:t>climatice</a:t>
            </a:r>
            <a:r>
              <a:rPr lang="en-US" sz="1600" dirty="0"/>
              <a:t> </a:t>
            </a:r>
            <a:r>
              <a:rPr lang="en-US" sz="1600" dirty="0" err="1"/>
              <a:t>regionale</a:t>
            </a:r>
            <a:r>
              <a:rPr lang="en-US" sz="1600" dirty="0"/>
              <a:t> din </a:t>
            </a:r>
            <a:r>
              <a:rPr lang="en-US" sz="1600" dirty="0" err="1"/>
              <a:t>programul</a:t>
            </a:r>
            <a:r>
              <a:rPr lang="en-US" sz="1600" dirty="0"/>
              <a:t> EURO - CORDEX (</a:t>
            </a:r>
            <a:r>
              <a:rPr lang="en-US" sz="1600" dirty="0" err="1"/>
              <a:t>prezentate</a:t>
            </a:r>
            <a:r>
              <a:rPr lang="en-US" sz="1600" dirty="0"/>
              <a:t> </a:t>
            </a:r>
            <a:r>
              <a:rPr lang="en-US" sz="1600" dirty="0" err="1"/>
              <a:t>în</a:t>
            </a:r>
            <a:r>
              <a:rPr lang="en-US" sz="1600" dirty="0"/>
              <a:t> </a:t>
            </a:r>
            <a:r>
              <a:rPr lang="en-US" sz="1600" dirty="0" err="1"/>
              <a:t>tabelul</a:t>
            </a:r>
            <a:r>
              <a:rPr lang="en-US" sz="1600" dirty="0"/>
              <a:t> 4) </a:t>
            </a:r>
            <a:r>
              <a:rPr lang="en-US" sz="1600" dirty="0" err="1"/>
              <a:t>și</a:t>
            </a:r>
            <a:r>
              <a:rPr lang="en-US" sz="1600" dirty="0"/>
              <a:t> </a:t>
            </a:r>
            <a:r>
              <a:rPr lang="en-US" sz="1600" dirty="0" err="1"/>
              <a:t>temperatura</a:t>
            </a:r>
            <a:r>
              <a:rPr lang="en-US" sz="1600" dirty="0"/>
              <a:t> </a:t>
            </a:r>
            <a:r>
              <a:rPr lang="en-US" sz="1600" dirty="0" err="1"/>
              <a:t>medie</a:t>
            </a:r>
            <a:r>
              <a:rPr lang="en-US" sz="1600" dirty="0"/>
              <a:t> </a:t>
            </a:r>
            <a:r>
              <a:rPr lang="en-US" sz="1600" dirty="0" err="1"/>
              <a:t>anuală</a:t>
            </a:r>
            <a:r>
              <a:rPr lang="en-US" sz="1600" dirty="0"/>
              <a:t> de </a:t>
            </a:r>
            <a:r>
              <a:rPr lang="en-US" sz="1600" dirty="0" err="1"/>
              <a:t>vară</a:t>
            </a:r>
            <a:r>
              <a:rPr lang="en-US" sz="1600" dirty="0"/>
              <a:t> </a:t>
            </a:r>
            <a:r>
              <a:rPr lang="en-US" sz="1600" dirty="0" err="1"/>
              <a:t>și</a:t>
            </a:r>
            <a:r>
              <a:rPr lang="en-US" sz="1600" dirty="0"/>
              <a:t> </a:t>
            </a:r>
            <a:r>
              <a:rPr lang="en-US" sz="1600" dirty="0" err="1"/>
              <a:t>iarnă</a:t>
            </a:r>
            <a:r>
              <a:rPr lang="en-US" sz="1600" dirty="0"/>
              <a:t> </a:t>
            </a:r>
            <a:r>
              <a:rPr lang="en-US" sz="1600" dirty="0" err="1"/>
              <a:t>obținută</a:t>
            </a:r>
            <a:r>
              <a:rPr lang="en-US" sz="1600" dirty="0"/>
              <a:t> din </a:t>
            </a:r>
            <a:r>
              <a:rPr lang="en-US" sz="1600" dirty="0" err="1"/>
              <a:t>setul</a:t>
            </a:r>
            <a:r>
              <a:rPr lang="en-US" sz="1600" dirty="0"/>
              <a:t> ROCADA, </a:t>
            </a:r>
            <a:r>
              <a:rPr lang="en-US" sz="1600" dirty="0" err="1"/>
              <a:t>derivat</a:t>
            </a:r>
            <a:r>
              <a:rPr lang="en-US" sz="1600" dirty="0"/>
              <a:t> din </a:t>
            </a:r>
            <a:r>
              <a:rPr lang="en-US" sz="1600" dirty="0" err="1"/>
              <a:t>observațiile</a:t>
            </a:r>
            <a:r>
              <a:rPr lang="en-US" sz="1600" dirty="0"/>
              <a:t> de la </a:t>
            </a:r>
            <a:r>
              <a:rPr lang="en-US" sz="1600" dirty="0" err="1"/>
              <a:t>stațiile</a:t>
            </a:r>
            <a:r>
              <a:rPr lang="en-US" sz="1600" dirty="0"/>
              <a:t> </a:t>
            </a:r>
            <a:r>
              <a:rPr lang="en-US" sz="1600" dirty="0" err="1"/>
              <a:t>meteorologice</a:t>
            </a:r>
            <a:r>
              <a:rPr lang="en-US" sz="1600" dirty="0"/>
              <a:t> din </a:t>
            </a:r>
            <a:r>
              <a:rPr lang="en-US" sz="1600" dirty="0" err="1"/>
              <a:t>rețeua</a:t>
            </a:r>
            <a:r>
              <a:rPr lang="en-US" sz="1600" dirty="0"/>
              <a:t> </a:t>
            </a:r>
            <a:r>
              <a:rPr lang="en-US" sz="1600" dirty="0" err="1"/>
              <a:t>națională</a:t>
            </a:r>
            <a:r>
              <a:rPr lang="en-US" sz="1600" dirty="0"/>
              <a:t> (</a:t>
            </a:r>
            <a:r>
              <a:rPr lang="en-US" sz="1600" dirty="0" err="1"/>
              <a:t>coloana</a:t>
            </a:r>
            <a:r>
              <a:rPr lang="en-US" sz="1600" dirty="0"/>
              <a:t> din </a:t>
            </a:r>
            <a:r>
              <a:rPr lang="en-US" sz="1600" dirty="0" err="1"/>
              <a:t>dreapta</a:t>
            </a:r>
            <a:r>
              <a:rPr lang="en-US" sz="1600" dirty="0"/>
              <a:t>) </a:t>
            </a:r>
            <a:r>
              <a:rPr lang="en-US" sz="1600" dirty="0" err="1"/>
              <a:t>pentru</a:t>
            </a:r>
            <a:r>
              <a:rPr lang="en-US" sz="1600" dirty="0"/>
              <a:t> </a:t>
            </a:r>
            <a:r>
              <a:rPr lang="en-US" sz="1600" dirty="0" err="1"/>
              <a:t>perioada</a:t>
            </a:r>
            <a:r>
              <a:rPr lang="en-US" sz="1600" dirty="0"/>
              <a:t> 1971-2000. </a:t>
            </a:r>
            <a:r>
              <a:rPr lang="en-US" sz="1600" dirty="0" err="1"/>
              <a:t>Temperaturile</a:t>
            </a:r>
            <a:r>
              <a:rPr lang="en-US" sz="1600" dirty="0"/>
              <a:t> sunt </a:t>
            </a:r>
            <a:r>
              <a:rPr lang="en-US" sz="1600" dirty="0" err="1"/>
              <a:t>în</a:t>
            </a:r>
            <a:r>
              <a:rPr lang="en-US" sz="1600" dirty="0"/>
              <a:t> °C.</a:t>
            </a:r>
            <a:r>
              <a:rPr lang="ro-RO" sz="1600" dirty="0"/>
              <a:t> Bojariu si colab. 2021.</a:t>
            </a:r>
            <a:endParaRPr lang="en-US" sz="1600" dirty="0"/>
          </a:p>
        </p:txBody>
      </p:sp>
    </p:spTree>
    <p:extLst>
      <p:ext uri="{BB962C8B-B14F-4D97-AF65-F5344CB8AC3E}">
        <p14:creationId xmlns:p14="http://schemas.microsoft.com/office/powerpoint/2010/main" val="928529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02493-F3BB-CD52-43FD-EC8E538066C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E466B0A-B3C6-D3CD-9FF9-F0C40F65D2EC}"/>
              </a:ext>
            </a:extLst>
          </p:cNvPr>
          <p:cNvPicPr>
            <a:picLocks noChangeAspect="1"/>
          </p:cNvPicPr>
          <p:nvPr/>
        </p:nvPicPr>
        <p:blipFill>
          <a:blip r:embed="rId2"/>
          <a:stretch>
            <a:fillRect/>
          </a:stretch>
        </p:blipFill>
        <p:spPr>
          <a:xfrm>
            <a:off x="10194208" y="6013853"/>
            <a:ext cx="1695450" cy="704850"/>
          </a:xfrm>
          <a:prstGeom prst="rect">
            <a:avLst/>
          </a:prstGeom>
        </p:spPr>
      </p:pic>
      <p:sp>
        <p:nvSpPr>
          <p:cNvPr id="10" name="Titlu 9">
            <a:extLst>
              <a:ext uri="{FF2B5EF4-FFF2-40B4-BE49-F238E27FC236}">
                <a16:creationId xmlns:a16="http://schemas.microsoft.com/office/drawing/2014/main" id="{8179F2DE-59F0-DC28-EA6F-374E5366199C}"/>
              </a:ext>
            </a:extLst>
          </p:cNvPr>
          <p:cNvSpPr>
            <a:spLocks noGrp="1"/>
          </p:cNvSpPr>
          <p:nvPr>
            <p:ph type="title"/>
          </p:nvPr>
        </p:nvSpPr>
        <p:spPr>
          <a:xfrm>
            <a:off x="515937" y="0"/>
            <a:ext cx="11483023" cy="974843"/>
          </a:xfrm>
        </p:spPr>
        <p:txBody>
          <a:bodyPr>
            <a:normAutofit/>
          </a:bodyPr>
          <a:lstStyle/>
          <a:p>
            <a:r>
              <a:rPr lang="ro-RO" sz="2800" dirty="0"/>
              <a:t>Rezultate ale modelelor în condițiile scenariilor climatice</a:t>
            </a:r>
            <a:endParaRPr lang="en-US" sz="2800" dirty="0"/>
          </a:p>
        </p:txBody>
      </p:sp>
      <p:sp>
        <p:nvSpPr>
          <p:cNvPr id="2" name="Content Placeholder 10">
            <a:extLst>
              <a:ext uri="{FF2B5EF4-FFF2-40B4-BE49-F238E27FC236}">
                <a16:creationId xmlns:a16="http://schemas.microsoft.com/office/drawing/2014/main" id="{542088C0-B368-68FE-F995-688D09E112C9}"/>
              </a:ext>
            </a:extLst>
          </p:cNvPr>
          <p:cNvSpPr txBox="1">
            <a:spLocks noChangeArrowheads="1"/>
          </p:cNvSpPr>
          <p:nvPr/>
        </p:nvSpPr>
        <p:spPr>
          <a:xfrm>
            <a:off x="8716050" y="811960"/>
            <a:ext cx="3400016" cy="579082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rgbClr val="3B3B3A"/>
                </a:solidFill>
                <a:latin typeface="Arial" panose="020B0604020202020204" pitchFamily="34" charset="0"/>
                <a:ea typeface="Open Sans"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3B3B3A"/>
                </a:solidFill>
                <a:latin typeface="Arial" panose="020B0604020202020204" pitchFamily="34" charset="0"/>
                <a:ea typeface="Open Sans"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ro-RO" altLang="en-US" sz="1100" dirty="0"/>
              <a:t>Rezultatele bazate pe ansambluri de experimente numerice cu modele climatice indică pentru teritoriul României o creștere progresivă a temperaturii aerului în secolul 21, pentru toate anotimpurile, dar mai pronunțată vara și iarna.</a:t>
            </a:r>
          </a:p>
          <a:p>
            <a:pPr algn="just"/>
            <a:r>
              <a:rPr lang="ro-RO" altLang="en-US" sz="1100" dirty="0"/>
              <a:t>Pentru viitorul apropiat</a:t>
            </a:r>
            <a:r>
              <a:rPr lang="en-US" altLang="en-US" sz="1100" dirty="0"/>
              <a:t> (2021-2050), </a:t>
            </a:r>
            <a:r>
              <a:rPr lang="ro-RO" altLang="en-US" sz="1100" dirty="0"/>
              <a:t>la nivelul României, </a:t>
            </a:r>
            <a:r>
              <a:rPr lang="en-US" altLang="en-US" sz="1100" dirty="0" err="1"/>
              <a:t>rezultatele</a:t>
            </a:r>
            <a:r>
              <a:rPr lang="en-US" altLang="en-US" sz="1100" dirty="0"/>
              <a:t> model</a:t>
            </a:r>
            <a:r>
              <a:rPr lang="ro-RO" altLang="en-US" sz="1100" dirty="0" err="1"/>
              <a:t>elor</a:t>
            </a:r>
            <a:r>
              <a:rPr lang="ro-RO" altLang="en-US" sz="1100" dirty="0"/>
              <a:t> climatice analizate</a:t>
            </a:r>
            <a:r>
              <a:rPr lang="en-US" altLang="en-US" sz="1100" dirty="0"/>
              <a:t> </a:t>
            </a:r>
            <a:r>
              <a:rPr lang="ro-RO" altLang="en-US" sz="1100" dirty="0"/>
              <a:t>indică</a:t>
            </a:r>
            <a:r>
              <a:rPr lang="en-US" altLang="en-US" sz="1100" dirty="0"/>
              <a:t> o </a:t>
            </a:r>
            <a:r>
              <a:rPr lang="en-US" altLang="en-US" sz="1100" dirty="0" err="1"/>
              <a:t>creștere</a:t>
            </a:r>
            <a:r>
              <a:rPr lang="en-US" altLang="en-US" sz="1100" dirty="0"/>
              <a:t> </a:t>
            </a:r>
            <a:r>
              <a:rPr lang="en-US" altLang="en-US" sz="1100" dirty="0" err="1"/>
              <a:t>medie</a:t>
            </a:r>
            <a:r>
              <a:rPr lang="ro-RO" altLang="en-US" sz="1100" dirty="0"/>
              <a:t> </a:t>
            </a:r>
            <a:r>
              <a:rPr lang="en-US" altLang="en-US" sz="1100" dirty="0"/>
              <a:t>a </a:t>
            </a:r>
            <a:r>
              <a:rPr lang="en-US" altLang="en-US" sz="1100" dirty="0" err="1"/>
              <a:t>temperaturii</a:t>
            </a:r>
            <a:r>
              <a:rPr lang="ro-RO" altLang="en-US" sz="1100" dirty="0"/>
              <a:t> lunare în cea mai caldă luna a anului de peste 4</a:t>
            </a:r>
            <a:r>
              <a:rPr lang="en-US" altLang="en-US" sz="1100" dirty="0"/>
              <a:t> ° C </a:t>
            </a:r>
            <a:r>
              <a:rPr lang="en-US" altLang="en-US" sz="1100" dirty="0" err="1"/>
              <a:t>și</a:t>
            </a:r>
            <a:r>
              <a:rPr lang="en-US" altLang="en-US" sz="1100" dirty="0"/>
              <a:t> o </a:t>
            </a:r>
            <a:r>
              <a:rPr lang="en-US" altLang="en-US" sz="1100" dirty="0" err="1"/>
              <a:t>reducere</a:t>
            </a:r>
            <a:r>
              <a:rPr lang="en-US" altLang="en-US" sz="1100" dirty="0"/>
              <a:t> </a:t>
            </a:r>
            <a:r>
              <a:rPr lang="en-US" altLang="en-US" sz="1100" dirty="0" err="1"/>
              <a:t>medie</a:t>
            </a:r>
            <a:r>
              <a:rPr lang="en-US" altLang="en-US" sz="1100" dirty="0"/>
              <a:t> a </a:t>
            </a:r>
            <a:r>
              <a:rPr lang="en-US" altLang="en-US" sz="1100" dirty="0" err="1"/>
              <a:t>cantității</a:t>
            </a:r>
            <a:r>
              <a:rPr lang="ro-RO" altLang="en-US" sz="1100" dirty="0"/>
              <a:t> lunare</a:t>
            </a:r>
            <a:r>
              <a:rPr lang="en-US" altLang="en-US" sz="1100" dirty="0"/>
              <a:t> de </a:t>
            </a:r>
            <a:r>
              <a:rPr lang="en-US" altLang="en-US" sz="1100" dirty="0" err="1"/>
              <a:t>precipitații</a:t>
            </a:r>
            <a:r>
              <a:rPr lang="ro-RO" altLang="en-US" sz="1100" dirty="0"/>
              <a:t> </a:t>
            </a:r>
            <a:r>
              <a:rPr lang="en-US" altLang="en-US" sz="1100" dirty="0"/>
              <a:t>de </a:t>
            </a:r>
            <a:r>
              <a:rPr lang="ro-RO" altLang="en-US" sz="1100" dirty="0"/>
              <a:t>până </a:t>
            </a:r>
            <a:r>
              <a:rPr lang="en-US" altLang="en-US" sz="1100" dirty="0"/>
              <a:t>la </a:t>
            </a:r>
            <a:r>
              <a:rPr lang="ro-RO" altLang="en-US" sz="1100" dirty="0"/>
              <a:t>15 </a:t>
            </a:r>
            <a:r>
              <a:rPr lang="en-US" altLang="en-US" sz="1100" dirty="0"/>
              <a:t>% </a:t>
            </a:r>
            <a:r>
              <a:rPr lang="en-US" altLang="en-US" sz="1100" dirty="0" err="1"/>
              <a:t>în</a:t>
            </a:r>
            <a:r>
              <a:rPr lang="en-US" altLang="en-US" sz="1100" dirty="0"/>
              <a:t> </a:t>
            </a:r>
            <a:r>
              <a:rPr lang="en-US" altLang="en-US" sz="1100" dirty="0" err="1"/>
              <a:t>timpul</a:t>
            </a:r>
            <a:r>
              <a:rPr lang="en-US" altLang="en-US" sz="1100" dirty="0"/>
              <a:t> </a:t>
            </a:r>
            <a:r>
              <a:rPr lang="en-US" altLang="en-US" sz="1100" dirty="0" err="1"/>
              <a:t>verii</a:t>
            </a:r>
            <a:r>
              <a:rPr lang="ro-RO" altLang="en-US" sz="1100" dirty="0"/>
              <a:t>, </a:t>
            </a:r>
            <a:r>
              <a:rPr lang="en-US" altLang="en-US" sz="1100" dirty="0" err="1"/>
              <a:t>în</a:t>
            </a:r>
            <a:r>
              <a:rPr lang="en-US" altLang="en-US" sz="1100" dirty="0"/>
              <a:t> cel </a:t>
            </a:r>
            <a:r>
              <a:rPr lang="ro-RO" altLang="en-US" sz="1100" dirty="0"/>
              <a:t>mai pesimist</a:t>
            </a:r>
            <a:r>
              <a:rPr lang="en-US" altLang="en-US" sz="1100" dirty="0"/>
              <a:t> </a:t>
            </a:r>
            <a:r>
              <a:rPr lang="en-US" altLang="en-US" sz="1100" dirty="0" err="1"/>
              <a:t>scenariu</a:t>
            </a:r>
            <a:r>
              <a:rPr lang="en-US" altLang="en-US" sz="1100" dirty="0"/>
              <a:t> (</a:t>
            </a:r>
            <a:r>
              <a:rPr lang="ro-RO" altLang="en-US" sz="1100" dirty="0"/>
              <a:t>SSP2 RCP 4.5) (</a:t>
            </a:r>
            <a:r>
              <a:rPr lang="en-US" altLang="en-US" sz="1100" dirty="0" err="1"/>
              <a:t>Bojariu</a:t>
            </a:r>
            <a:r>
              <a:rPr lang="en-US" altLang="en-US" sz="1100" dirty="0"/>
              <a:t> et al, 20</a:t>
            </a:r>
            <a:r>
              <a:rPr lang="ro-RO" altLang="en-US" sz="1100" dirty="0"/>
              <a:t>20</a:t>
            </a:r>
            <a:r>
              <a:rPr lang="en-US" altLang="en-US" sz="1100" dirty="0"/>
              <a:t>).</a:t>
            </a:r>
            <a:r>
              <a:rPr lang="ro-RO" altLang="en-US" sz="1100" dirty="0"/>
              <a:t> </a:t>
            </a:r>
            <a:endParaRPr lang="en-US" altLang="en-US" sz="1100" dirty="0"/>
          </a:p>
          <a:p>
            <a:pPr algn="just"/>
            <a:r>
              <a:rPr lang="en-US" altLang="en-US" sz="1100" dirty="0" err="1"/>
              <a:t>Diferențele</a:t>
            </a:r>
            <a:r>
              <a:rPr lang="en-US" altLang="en-US" sz="1100" dirty="0"/>
              <a:t> legate de </a:t>
            </a:r>
            <a:r>
              <a:rPr lang="en-US" altLang="en-US" sz="1100" dirty="0" err="1"/>
              <a:t>scenariu</a:t>
            </a:r>
            <a:r>
              <a:rPr lang="en-US" altLang="en-US" sz="1100" dirty="0"/>
              <a:t> sunt </a:t>
            </a:r>
            <a:r>
              <a:rPr lang="en-US" altLang="en-US" sz="1100" dirty="0" err="1"/>
              <a:t>relativ</a:t>
            </a:r>
            <a:r>
              <a:rPr lang="en-US" altLang="en-US" sz="1100" dirty="0"/>
              <a:t> </a:t>
            </a:r>
            <a:r>
              <a:rPr lang="en-US" altLang="en-US" sz="1100" dirty="0" err="1"/>
              <a:t>mici</a:t>
            </a:r>
            <a:r>
              <a:rPr lang="en-US" altLang="en-US" sz="1100" dirty="0"/>
              <a:t> </a:t>
            </a:r>
            <a:r>
              <a:rPr lang="en-US" altLang="en-US" sz="1100" dirty="0" err="1"/>
              <a:t>în</a:t>
            </a:r>
            <a:r>
              <a:rPr lang="en-US" altLang="en-US" sz="1100" dirty="0"/>
              <a:t> </a:t>
            </a:r>
            <a:r>
              <a:rPr lang="en-US" altLang="en-US" sz="1100" dirty="0" err="1"/>
              <a:t>primele</a:t>
            </a:r>
            <a:r>
              <a:rPr lang="en-US" altLang="en-US" sz="1100" dirty="0"/>
              <a:t> </a:t>
            </a:r>
            <a:r>
              <a:rPr lang="en-US" altLang="en-US" sz="1100" dirty="0" err="1"/>
              <a:t>decenii</a:t>
            </a:r>
            <a:r>
              <a:rPr lang="en-US" altLang="en-US" sz="1100" dirty="0"/>
              <a:t> ale </a:t>
            </a:r>
            <a:r>
              <a:rPr lang="en-US" altLang="en-US" sz="1100" dirty="0" err="1"/>
              <a:t>secolului</a:t>
            </a:r>
            <a:r>
              <a:rPr lang="en-US" altLang="en-US" sz="1100" dirty="0"/>
              <a:t> XXI. </a:t>
            </a:r>
            <a:r>
              <a:rPr lang="en-US" altLang="en-US" sz="1100" dirty="0" err="1"/>
              <a:t>Diferențele</a:t>
            </a:r>
            <a:r>
              <a:rPr lang="en-US" altLang="en-US" sz="1100" dirty="0"/>
              <a:t> </a:t>
            </a:r>
            <a:r>
              <a:rPr lang="en-US" altLang="en-US" sz="1100" dirty="0" err="1"/>
              <a:t>mai</a:t>
            </a:r>
            <a:r>
              <a:rPr lang="en-US" altLang="en-US" sz="1100" dirty="0"/>
              <a:t> </a:t>
            </a:r>
            <a:r>
              <a:rPr lang="en-US" altLang="en-US" sz="1100" dirty="0" err="1"/>
              <a:t>mari</a:t>
            </a:r>
            <a:r>
              <a:rPr lang="en-US" altLang="en-US" sz="1100" dirty="0"/>
              <a:t> </a:t>
            </a:r>
            <a:r>
              <a:rPr lang="en-US" altLang="en-US" sz="1100" dirty="0" err="1"/>
              <a:t>în</a:t>
            </a:r>
            <a:r>
              <a:rPr lang="en-US" altLang="en-US" sz="1100" dirty="0"/>
              <a:t> </a:t>
            </a:r>
            <a:r>
              <a:rPr lang="en-US" altLang="en-US" sz="1100" dirty="0" err="1"/>
              <a:t>ceea</a:t>
            </a:r>
            <a:r>
              <a:rPr lang="en-US" altLang="en-US" sz="1100" dirty="0"/>
              <a:t> </a:t>
            </a:r>
            <a:r>
              <a:rPr lang="en-US" altLang="en-US" sz="1100" dirty="0" err="1"/>
              <a:t>ce</a:t>
            </a:r>
            <a:r>
              <a:rPr lang="en-US" altLang="en-US" sz="1100" dirty="0"/>
              <a:t> </a:t>
            </a:r>
            <a:r>
              <a:rPr lang="en-US" altLang="en-US" sz="1100" dirty="0" err="1"/>
              <a:t>privește</a:t>
            </a:r>
            <a:r>
              <a:rPr lang="en-US" altLang="en-US" sz="1100" dirty="0"/>
              <a:t> </a:t>
            </a:r>
            <a:r>
              <a:rPr lang="ro-RO" altLang="en-US" sz="1100" dirty="0"/>
              <a:t>schimbarea </a:t>
            </a:r>
            <a:r>
              <a:rPr lang="en-US" altLang="en-US" sz="1100" dirty="0" err="1"/>
              <a:t>clima</a:t>
            </a:r>
            <a:r>
              <a:rPr lang="ro-RO" altLang="en-US" sz="1100" dirty="0" err="1"/>
              <a:t>tică</a:t>
            </a:r>
            <a:r>
              <a:rPr lang="en-US" altLang="en-US" sz="1100" dirty="0"/>
              <a:t> sunt </a:t>
            </a:r>
            <a:r>
              <a:rPr lang="en-US" altLang="en-US" sz="1100" dirty="0" err="1"/>
              <a:t>așteptate</a:t>
            </a:r>
            <a:r>
              <a:rPr lang="en-US" altLang="en-US" sz="1100" dirty="0"/>
              <a:t> </a:t>
            </a:r>
            <a:r>
              <a:rPr lang="en-US" altLang="en-US" sz="1100" dirty="0" err="1"/>
              <a:t>spre</a:t>
            </a:r>
            <a:r>
              <a:rPr lang="en-US" altLang="en-US" sz="1100" dirty="0"/>
              <a:t> </a:t>
            </a:r>
            <a:r>
              <a:rPr lang="en-US" altLang="en-US" sz="1100" dirty="0" err="1"/>
              <a:t>sfârșitul</a:t>
            </a:r>
            <a:r>
              <a:rPr lang="en-US" altLang="en-US" sz="1100" dirty="0"/>
              <a:t> </a:t>
            </a:r>
            <a:r>
              <a:rPr lang="en-US" altLang="en-US" sz="1100" dirty="0" err="1"/>
              <a:t>secolului</a:t>
            </a:r>
            <a:r>
              <a:rPr lang="en-US" altLang="en-US" sz="1100" dirty="0"/>
              <a:t> XXI. </a:t>
            </a:r>
            <a:r>
              <a:rPr lang="en-US" altLang="en-US" sz="1100" dirty="0" err="1"/>
              <a:t>Pentru</a:t>
            </a:r>
            <a:r>
              <a:rPr lang="en-US" altLang="en-US" sz="1100" dirty="0"/>
              <a:t> </a:t>
            </a:r>
            <a:r>
              <a:rPr lang="en-US" altLang="en-US" sz="1100" dirty="0" err="1"/>
              <a:t>scenariul</a:t>
            </a:r>
            <a:r>
              <a:rPr lang="en-US" altLang="en-US" sz="1100" dirty="0"/>
              <a:t> </a:t>
            </a:r>
            <a:r>
              <a:rPr lang="ro-RO" altLang="en-US" sz="1100" dirty="0"/>
              <a:t>pesimist</a:t>
            </a:r>
            <a:r>
              <a:rPr lang="en-US" altLang="en-US" sz="1100" dirty="0"/>
              <a:t> (</a:t>
            </a:r>
            <a:r>
              <a:rPr lang="ro-RO" altLang="en-US" sz="1100" dirty="0"/>
              <a:t>SSP5 </a:t>
            </a:r>
            <a:r>
              <a:rPr lang="en-US" altLang="en-US" sz="1100" dirty="0"/>
              <a:t>RCP 8.5), </a:t>
            </a:r>
            <a:r>
              <a:rPr lang="en-US" altLang="en-US" sz="1100" dirty="0" err="1"/>
              <a:t>creșterea</a:t>
            </a:r>
            <a:r>
              <a:rPr lang="en-US" altLang="en-US" sz="1100" dirty="0"/>
              <a:t> </a:t>
            </a:r>
            <a:r>
              <a:rPr lang="en-US" altLang="en-US" sz="1100" dirty="0" err="1"/>
              <a:t>medie</a:t>
            </a:r>
            <a:r>
              <a:rPr lang="en-US" altLang="en-US" sz="1100" dirty="0"/>
              <a:t> a </a:t>
            </a:r>
            <a:r>
              <a:rPr lang="en-US" altLang="en-US" sz="1100" dirty="0" err="1"/>
              <a:t>temperaturii</a:t>
            </a:r>
            <a:r>
              <a:rPr lang="en-US" altLang="en-US" sz="1100" dirty="0"/>
              <a:t> </a:t>
            </a:r>
            <a:r>
              <a:rPr lang="en-US" altLang="en-US" sz="1100" dirty="0" err="1"/>
              <a:t>pentru</a:t>
            </a:r>
            <a:r>
              <a:rPr lang="en-US" altLang="en-US" sz="1100" dirty="0"/>
              <a:t> </a:t>
            </a:r>
            <a:r>
              <a:rPr lang="en-US" altLang="en-US" sz="1100" dirty="0" err="1"/>
              <a:t>România</a:t>
            </a:r>
            <a:r>
              <a:rPr lang="en-US" altLang="en-US" sz="1100" dirty="0"/>
              <a:t> </a:t>
            </a:r>
            <a:r>
              <a:rPr lang="ro-RO" altLang="en-US" sz="1100" dirty="0"/>
              <a:t>poate</a:t>
            </a:r>
            <a:r>
              <a:rPr lang="en-US" altLang="en-US" sz="1100" dirty="0"/>
              <a:t> </a:t>
            </a:r>
            <a:r>
              <a:rPr lang="ro-RO" altLang="en-US" sz="1100" dirty="0"/>
              <a:t>depăși</a:t>
            </a:r>
            <a:r>
              <a:rPr lang="en-US" altLang="en-US" sz="1100" dirty="0"/>
              <a:t> </a:t>
            </a:r>
            <a:r>
              <a:rPr lang="ro-RO" altLang="en-US" sz="1100" dirty="0"/>
              <a:t>9</a:t>
            </a:r>
            <a:r>
              <a:rPr lang="en-US" altLang="en-US" sz="1100" dirty="0"/>
              <a:t> ° C</a:t>
            </a:r>
            <a:r>
              <a:rPr lang="ro-RO" altLang="en-US" sz="1100" dirty="0"/>
              <a:t> în lunile de </a:t>
            </a:r>
            <a:r>
              <a:rPr lang="en-US" altLang="en-US" sz="1100" dirty="0"/>
              <a:t> var</a:t>
            </a:r>
            <a:r>
              <a:rPr lang="ro-RO" altLang="en-US" sz="1100" dirty="0"/>
              <a:t>ă (august), iar  reducerea medie a cantității lunare de precipitații ajunge vara până la 35 % </a:t>
            </a:r>
            <a:r>
              <a:rPr lang="en-US" altLang="en-US" sz="1100" dirty="0"/>
              <a:t>(</a:t>
            </a:r>
            <a:r>
              <a:rPr lang="en-US" altLang="en-US" sz="1100" dirty="0" err="1"/>
              <a:t>Bojariu</a:t>
            </a:r>
            <a:r>
              <a:rPr lang="en-US" altLang="en-US" sz="1100" dirty="0"/>
              <a:t> et al, 201</a:t>
            </a:r>
            <a:r>
              <a:rPr lang="ro-RO" altLang="en-US" sz="1100" dirty="0"/>
              <a:t>9</a:t>
            </a:r>
            <a:r>
              <a:rPr lang="en-US" altLang="en-US" sz="1100" dirty="0"/>
              <a:t>)</a:t>
            </a:r>
            <a:r>
              <a:rPr lang="ro-RO" altLang="en-US" sz="1100" dirty="0"/>
              <a:t>, </a:t>
            </a:r>
            <a:r>
              <a:rPr lang="it-IT" altLang="en-US" sz="1100" dirty="0"/>
              <a:t>în intervalul 2061-2090, comparativ cu intervalul 1961-1990</a:t>
            </a:r>
            <a:r>
              <a:rPr lang="en-US" altLang="en-US" sz="1100" dirty="0"/>
              <a:t>. </a:t>
            </a:r>
            <a:endParaRPr lang="ro-RO" altLang="en-US" sz="1100" dirty="0"/>
          </a:p>
          <a:p>
            <a:pPr algn="just"/>
            <a:r>
              <a:rPr lang="en-US" altLang="en-US" sz="1100" dirty="0" err="1"/>
              <a:t>În</a:t>
            </a:r>
            <a:r>
              <a:rPr lang="en-US" altLang="en-US" sz="1100" dirty="0"/>
              <a:t> </a:t>
            </a:r>
            <a:r>
              <a:rPr lang="en-US" altLang="en-US" sz="1100" dirty="0" err="1"/>
              <a:t>contextul</a:t>
            </a:r>
            <a:r>
              <a:rPr lang="en-US" altLang="en-US" sz="1100" dirty="0"/>
              <a:t> </a:t>
            </a:r>
            <a:r>
              <a:rPr lang="en-US" altLang="en-US" sz="1100" dirty="0" err="1"/>
              <a:t>încălzirii</a:t>
            </a:r>
            <a:r>
              <a:rPr lang="en-US" altLang="en-US" sz="1100" dirty="0"/>
              <a:t> </a:t>
            </a:r>
            <a:r>
              <a:rPr lang="en-US" altLang="en-US" sz="1100" dirty="0" err="1"/>
              <a:t>globale</a:t>
            </a:r>
            <a:r>
              <a:rPr lang="en-US" altLang="en-US" sz="1100" dirty="0"/>
              <a:t>, </a:t>
            </a:r>
            <a:r>
              <a:rPr lang="en-US" altLang="en-US" sz="1100" dirty="0" err="1"/>
              <a:t>schimbările</a:t>
            </a:r>
            <a:r>
              <a:rPr lang="en-US" altLang="en-US" sz="1100" dirty="0"/>
              <a:t> </a:t>
            </a:r>
            <a:r>
              <a:rPr lang="en-US" altLang="en-US" sz="1100" dirty="0" err="1"/>
              <a:t>climatice</a:t>
            </a:r>
            <a:r>
              <a:rPr lang="en-US" altLang="en-US" sz="1100" dirty="0"/>
              <a:t> </a:t>
            </a:r>
            <a:r>
              <a:rPr lang="ro-RO" altLang="en-US" sz="1100" dirty="0"/>
              <a:t>în</a:t>
            </a:r>
            <a:r>
              <a:rPr lang="en-US" altLang="en-US" sz="1100" dirty="0"/>
              <a:t> </a:t>
            </a:r>
            <a:r>
              <a:rPr lang="en-US" altLang="en-US" sz="1100" dirty="0" err="1"/>
              <a:t>Români</a:t>
            </a:r>
            <a:r>
              <a:rPr lang="ro-RO" altLang="en-US" sz="1100" dirty="0"/>
              <a:t>a</a:t>
            </a:r>
            <a:r>
              <a:rPr lang="en-US" altLang="en-US" sz="1100" dirty="0"/>
              <a:t> sunt modulate de </a:t>
            </a:r>
            <a:r>
              <a:rPr lang="ro-RO" altLang="en-US" sz="1100" dirty="0"/>
              <a:t>factorii</a:t>
            </a:r>
            <a:r>
              <a:rPr lang="en-US" altLang="en-US" sz="1100" dirty="0"/>
              <a:t> regional</a:t>
            </a:r>
            <a:r>
              <a:rPr lang="ro-RO" altLang="en-US" sz="1100" dirty="0"/>
              <a:t>i</a:t>
            </a:r>
            <a:r>
              <a:rPr lang="en-US" altLang="en-US" sz="1100" dirty="0"/>
              <a:t>. </a:t>
            </a:r>
            <a:r>
              <a:rPr lang="en-US" altLang="en-US" sz="1100" dirty="0" err="1"/>
              <a:t>Modelarea</a:t>
            </a:r>
            <a:r>
              <a:rPr lang="en-US" altLang="en-US" sz="1100" dirty="0"/>
              <a:t> </a:t>
            </a:r>
            <a:r>
              <a:rPr lang="en-US" altLang="en-US" sz="1100" dirty="0" err="1"/>
              <a:t>regională</a:t>
            </a:r>
            <a:r>
              <a:rPr lang="en-US" altLang="en-US" sz="1100" dirty="0"/>
              <a:t> </a:t>
            </a:r>
            <a:r>
              <a:rPr lang="en-US" altLang="en-US" sz="1100" dirty="0" err="1"/>
              <a:t>și</a:t>
            </a:r>
            <a:r>
              <a:rPr lang="en-US" altLang="en-US" sz="1100" dirty="0"/>
              <a:t> downscaling-ul </a:t>
            </a:r>
            <a:r>
              <a:rPr lang="en-US" altLang="en-US" sz="1100" dirty="0" err="1"/>
              <a:t>dinamic</a:t>
            </a:r>
            <a:r>
              <a:rPr lang="en-US" altLang="en-US" sz="1100" dirty="0"/>
              <a:t> </a:t>
            </a:r>
            <a:r>
              <a:rPr lang="en-US" altLang="en-US" sz="1100" dirty="0" err="1"/>
              <a:t>oferă</a:t>
            </a:r>
            <a:r>
              <a:rPr lang="en-US" altLang="en-US" sz="1100" dirty="0"/>
              <a:t> </a:t>
            </a:r>
            <a:r>
              <a:rPr lang="en-US" altLang="en-US" sz="1100" dirty="0" err="1"/>
              <a:t>informații</a:t>
            </a:r>
            <a:r>
              <a:rPr lang="en-US" altLang="en-US" sz="1100" dirty="0"/>
              <a:t> </a:t>
            </a:r>
            <a:r>
              <a:rPr lang="en-US" altLang="en-US" sz="1100" dirty="0" err="1"/>
              <a:t>suplimentare</a:t>
            </a:r>
            <a:r>
              <a:rPr lang="ro-RO" altLang="en-US" sz="1100" dirty="0"/>
              <a:t>,</a:t>
            </a:r>
            <a:r>
              <a:rPr lang="en-US" altLang="en-US" sz="1100" dirty="0"/>
              <a:t> </a:t>
            </a:r>
            <a:r>
              <a:rPr lang="en-US" altLang="en-US" sz="1100" dirty="0" err="1"/>
              <a:t>relevante</a:t>
            </a:r>
            <a:r>
              <a:rPr lang="en-US" altLang="en-US" sz="1100" dirty="0"/>
              <a:t> p</a:t>
            </a:r>
            <a:r>
              <a:rPr lang="ro-RO" altLang="en-US" sz="1100" dirty="0" err="1"/>
              <a:t>entru</a:t>
            </a:r>
            <a:r>
              <a:rPr lang="ro-RO" altLang="en-US" sz="1100" dirty="0"/>
              <a:t> elaborarea de politici </a:t>
            </a:r>
            <a:r>
              <a:rPr lang="ro-RO" altLang="en-US" sz="1100" dirty="0" err="1"/>
              <a:t>socio</a:t>
            </a:r>
            <a:r>
              <a:rPr lang="ro-RO" altLang="en-US" sz="1100" dirty="0"/>
              <a:t>-economice, bazate pe </a:t>
            </a:r>
            <a:r>
              <a:rPr lang="ro-RO" altLang="en-US" sz="1100" dirty="0" err="1"/>
              <a:t>carcteristicile</a:t>
            </a:r>
            <a:r>
              <a:rPr lang="ro-RO" altLang="en-US" sz="1100" dirty="0"/>
              <a:t> regionale</a:t>
            </a:r>
            <a:r>
              <a:rPr lang="en-US" altLang="en-US" sz="1100" dirty="0"/>
              <a:t> ale </a:t>
            </a:r>
            <a:r>
              <a:rPr lang="en-US" altLang="en-US" sz="1100" dirty="0" err="1"/>
              <a:t>schimbărilor</a:t>
            </a:r>
            <a:r>
              <a:rPr lang="en-US" altLang="en-US" sz="1100" dirty="0"/>
              <a:t> </a:t>
            </a:r>
            <a:r>
              <a:rPr lang="en-US" altLang="en-US" sz="1100" dirty="0" err="1"/>
              <a:t>climatice</a:t>
            </a:r>
            <a:r>
              <a:rPr lang="en-US" altLang="en-US" sz="1100" dirty="0"/>
              <a:t> (</a:t>
            </a:r>
            <a:r>
              <a:rPr lang="en-US" altLang="en-US" sz="1100" dirty="0" err="1"/>
              <a:t>Bojariu</a:t>
            </a:r>
            <a:r>
              <a:rPr lang="en-US" altLang="en-US" sz="1100" dirty="0"/>
              <a:t> et al., 2014</a:t>
            </a:r>
            <a:r>
              <a:rPr lang="ro-RO" altLang="en-US" sz="1100" dirty="0"/>
              <a:t>; Bojariu et al., 2015</a:t>
            </a:r>
            <a:r>
              <a:rPr lang="en-US" altLang="en-US" sz="1100" dirty="0"/>
              <a:t>).</a:t>
            </a:r>
            <a:r>
              <a:rPr lang="ro-RO" altLang="en-US" sz="1100" dirty="0"/>
              <a:t> </a:t>
            </a:r>
            <a:endParaRPr lang="en-US" altLang="en-US" sz="1100" dirty="0"/>
          </a:p>
        </p:txBody>
      </p:sp>
      <p:sp>
        <p:nvSpPr>
          <p:cNvPr id="3" name="TextBox 16">
            <a:extLst>
              <a:ext uri="{FF2B5EF4-FFF2-40B4-BE49-F238E27FC236}">
                <a16:creationId xmlns:a16="http://schemas.microsoft.com/office/drawing/2014/main" id="{681841AE-C461-A8CB-F63A-1316126B8403}"/>
              </a:ext>
            </a:extLst>
          </p:cNvPr>
          <p:cNvSpPr txBox="1"/>
          <p:nvPr/>
        </p:nvSpPr>
        <p:spPr>
          <a:xfrm>
            <a:off x="515937" y="5688449"/>
            <a:ext cx="8200113" cy="1169551"/>
          </a:xfrm>
          <a:prstGeom prst="rect">
            <a:avLst/>
          </a:prstGeom>
          <a:noFill/>
        </p:spPr>
        <p:txBody>
          <a:bodyPr wrap="square" rtlCol="0">
            <a:spAutoFit/>
          </a:bodyPr>
          <a:lstStyle/>
          <a:p>
            <a:pPr algn="just"/>
            <a:r>
              <a:rPr lang="ro-RO" sz="1400" dirty="0"/>
              <a:t>Schimbarea în valorile medii lunare ale temperaturii aerului (figura de sus, în grd. C) și sumele lunare de precipitații (figura de jos, în %) în condițiile scenariilor de emisie și concentrație pentru 2021-2050 vs. 1961-1990 și 2061-2090 vs. 1961-1990. Aufost golosite date ale modelelor globale din programele CMIP3, CMIP5 și CMIP 6 (Bojariu și colab., 2020). Mulțumiri lui Sorin Ionuț-Dascălu și Mădălinei Gothard pentru extragerea și prelucrarea datelor experimentelor numerice. </a:t>
            </a:r>
            <a:endParaRPr lang="en-US" sz="1400" dirty="0"/>
          </a:p>
        </p:txBody>
      </p:sp>
      <p:pic>
        <p:nvPicPr>
          <p:cNvPr id="4" name="Picture 8">
            <a:extLst>
              <a:ext uri="{FF2B5EF4-FFF2-40B4-BE49-F238E27FC236}">
                <a16:creationId xmlns:a16="http://schemas.microsoft.com/office/drawing/2014/main" id="{D4BC3C1E-1686-ADAC-5C3B-29686CA71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831" y="811960"/>
            <a:ext cx="8317219" cy="4689544"/>
          </a:xfrm>
          <a:prstGeom prst="rect">
            <a:avLst/>
          </a:prstGeom>
        </p:spPr>
      </p:pic>
    </p:spTree>
    <p:extLst>
      <p:ext uri="{BB962C8B-B14F-4D97-AF65-F5344CB8AC3E}">
        <p14:creationId xmlns:p14="http://schemas.microsoft.com/office/powerpoint/2010/main" val="1636337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0D7A8-2F4A-E481-B0ED-E53EAF94D61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D4C23D5-9F05-ABC1-17AD-44D47BAF0F5B}"/>
              </a:ext>
            </a:extLst>
          </p:cNvPr>
          <p:cNvPicPr>
            <a:picLocks noChangeAspect="1"/>
          </p:cNvPicPr>
          <p:nvPr/>
        </p:nvPicPr>
        <p:blipFill>
          <a:blip r:embed="rId2"/>
          <a:stretch>
            <a:fillRect/>
          </a:stretch>
        </p:blipFill>
        <p:spPr>
          <a:xfrm>
            <a:off x="10194208" y="6013853"/>
            <a:ext cx="1695450" cy="704850"/>
          </a:xfrm>
          <a:prstGeom prst="rect">
            <a:avLst/>
          </a:prstGeom>
        </p:spPr>
      </p:pic>
      <p:sp>
        <p:nvSpPr>
          <p:cNvPr id="10" name="Titlu 9">
            <a:extLst>
              <a:ext uri="{FF2B5EF4-FFF2-40B4-BE49-F238E27FC236}">
                <a16:creationId xmlns:a16="http://schemas.microsoft.com/office/drawing/2014/main" id="{E2EC237C-1615-1186-5A9A-BC07146437EE}"/>
              </a:ext>
            </a:extLst>
          </p:cNvPr>
          <p:cNvSpPr>
            <a:spLocks noGrp="1"/>
          </p:cNvSpPr>
          <p:nvPr>
            <p:ph type="title"/>
          </p:nvPr>
        </p:nvSpPr>
        <p:spPr>
          <a:xfrm>
            <a:off x="515937" y="0"/>
            <a:ext cx="11483023" cy="974843"/>
          </a:xfrm>
        </p:spPr>
        <p:txBody>
          <a:bodyPr>
            <a:normAutofit/>
          </a:bodyPr>
          <a:lstStyle/>
          <a:p>
            <a:r>
              <a:rPr lang="ro-RO" sz="2800" dirty="0"/>
              <a:t>Rezultate ale modelelor în condițiile scenariilor climatice</a:t>
            </a:r>
            <a:endParaRPr lang="en-US" sz="2800" dirty="0"/>
          </a:p>
        </p:txBody>
      </p:sp>
      <p:grpSp>
        <p:nvGrpSpPr>
          <p:cNvPr id="5" name="Grupare 4">
            <a:extLst>
              <a:ext uri="{FF2B5EF4-FFF2-40B4-BE49-F238E27FC236}">
                <a16:creationId xmlns:a16="http://schemas.microsoft.com/office/drawing/2014/main" id="{06FAE1BD-0959-9C90-4ADE-857CD00EBF5E}"/>
              </a:ext>
            </a:extLst>
          </p:cNvPr>
          <p:cNvGrpSpPr/>
          <p:nvPr/>
        </p:nvGrpSpPr>
        <p:grpSpPr>
          <a:xfrm>
            <a:off x="712454" y="818962"/>
            <a:ext cx="9925066" cy="5899741"/>
            <a:chOff x="996934" y="1062181"/>
            <a:chExt cx="9672464" cy="5433470"/>
          </a:xfrm>
        </p:grpSpPr>
        <p:sp>
          <p:nvSpPr>
            <p:cNvPr id="6" name="TextBox 16">
              <a:extLst>
                <a:ext uri="{FF2B5EF4-FFF2-40B4-BE49-F238E27FC236}">
                  <a16:creationId xmlns:a16="http://schemas.microsoft.com/office/drawing/2014/main" id="{008CAAB1-1462-7320-CD9D-315A9F5D1FC6}"/>
                </a:ext>
              </a:extLst>
            </p:cNvPr>
            <p:cNvSpPr txBox="1"/>
            <p:nvPr/>
          </p:nvSpPr>
          <p:spPr>
            <a:xfrm>
              <a:off x="1088183" y="5220116"/>
              <a:ext cx="4236440" cy="1077118"/>
            </a:xfrm>
            <a:prstGeom prst="rect">
              <a:avLst/>
            </a:prstGeom>
            <a:noFill/>
          </p:spPr>
          <p:txBody>
            <a:bodyPr wrap="square" rtlCol="0">
              <a:spAutoFit/>
            </a:bodyPr>
            <a:lstStyle/>
            <a:p>
              <a:pPr algn="just"/>
              <a:r>
                <a:rPr lang="ro-RO" sz="1400" dirty="0"/>
                <a:t>Schimbarea în valorile medii de vară ale cantității de precipitații (în %) în condițiile scenariilor de concentrație pentru 2021- 2050 vs. 1971-2000 (stânga) și 2071- 2100 vs. 1971-2000 (dreapta), RCP 4.5 (rândul de sus) și RCP 8.5  (rândul de jos) (Bojariu și colab., 2020). </a:t>
              </a:r>
              <a:endParaRPr lang="en-US" sz="1400" dirty="0"/>
            </a:p>
          </p:txBody>
        </p:sp>
        <p:sp>
          <p:nvSpPr>
            <p:cNvPr id="7" name="TextBox 17">
              <a:extLst>
                <a:ext uri="{FF2B5EF4-FFF2-40B4-BE49-F238E27FC236}">
                  <a16:creationId xmlns:a16="http://schemas.microsoft.com/office/drawing/2014/main" id="{9BF1080E-92F6-6DCB-24A6-2729C902596B}"/>
                </a:ext>
              </a:extLst>
            </p:cNvPr>
            <p:cNvSpPr txBox="1"/>
            <p:nvPr/>
          </p:nvSpPr>
          <p:spPr>
            <a:xfrm>
              <a:off x="6361198" y="5220116"/>
              <a:ext cx="4001257" cy="1275535"/>
            </a:xfrm>
            <a:prstGeom prst="rect">
              <a:avLst/>
            </a:prstGeom>
            <a:noFill/>
          </p:spPr>
          <p:txBody>
            <a:bodyPr wrap="square" rtlCol="0">
              <a:spAutoFit/>
            </a:bodyPr>
            <a:lstStyle/>
            <a:p>
              <a:pPr algn="just"/>
              <a:r>
                <a:rPr lang="ro-RO" sz="1400" dirty="0"/>
                <a:t>Schimbarea în valorile medii de iarnă ale cantității de precipitații (în %)  în condițiile scenariilor de emisie și concentrație pentru 2021- 2050 vs. 1971-2000 (rândul din stânga) și 2071- 2100 vs. 1971-2000 (rândul din dreapta), RCP 4.5 (sus) și RCP 8.5 (jos) (Bojariu și colab., 2020). </a:t>
              </a:r>
              <a:endParaRPr lang="en-US" sz="1400" dirty="0"/>
            </a:p>
          </p:txBody>
        </p:sp>
        <p:grpSp>
          <p:nvGrpSpPr>
            <p:cNvPr id="9" name="Grupare 8">
              <a:extLst>
                <a:ext uri="{FF2B5EF4-FFF2-40B4-BE49-F238E27FC236}">
                  <a16:creationId xmlns:a16="http://schemas.microsoft.com/office/drawing/2014/main" id="{BA526CEC-69A3-BE19-7D90-20F8B10A7422}"/>
                </a:ext>
              </a:extLst>
            </p:cNvPr>
            <p:cNvGrpSpPr/>
            <p:nvPr/>
          </p:nvGrpSpPr>
          <p:grpSpPr>
            <a:xfrm>
              <a:off x="996934" y="1062181"/>
              <a:ext cx="9672464" cy="4055103"/>
              <a:chOff x="996934" y="1062181"/>
              <a:chExt cx="9672464" cy="4055103"/>
            </a:xfrm>
          </p:grpSpPr>
          <p:pic>
            <p:nvPicPr>
              <p:cNvPr id="11" name="Picture 4">
                <a:extLst>
                  <a:ext uri="{FF2B5EF4-FFF2-40B4-BE49-F238E27FC236}">
                    <a16:creationId xmlns:a16="http://schemas.microsoft.com/office/drawing/2014/main" id="{399DB111-BBEA-39E9-57E9-2754F36BEB6B}"/>
                  </a:ext>
                </a:extLst>
              </p:cNvPr>
              <p:cNvPicPr>
                <a:picLocks noChangeAspect="1"/>
              </p:cNvPicPr>
              <p:nvPr/>
            </p:nvPicPr>
            <p:blipFill>
              <a:blip r:embed="rId3"/>
              <a:stretch>
                <a:fillRect/>
              </a:stretch>
            </p:blipFill>
            <p:spPr>
              <a:xfrm>
                <a:off x="996934" y="1062181"/>
                <a:ext cx="4790072" cy="4055103"/>
              </a:xfrm>
              <a:prstGeom prst="rect">
                <a:avLst/>
              </a:prstGeom>
            </p:spPr>
          </p:pic>
          <p:pic>
            <p:nvPicPr>
              <p:cNvPr id="12" name="Picture 5">
                <a:extLst>
                  <a:ext uri="{FF2B5EF4-FFF2-40B4-BE49-F238E27FC236}">
                    <a16:creationId xmlns:a16="http://schemas.microsoft.com/office/drawing/2014/main" id="{EAAB5153-A6D3-8E05-CC3A-197CDFB0780D}"/>
                  </a:ext>
                </a:extLst>
              </p:cNvPr>
              <p:cNvPicPr>
                <a:picLocks noChangeAspect="1"/>
              </p:cNvPicPr>
              <p:nvPr/>
            </p:nvPicPr>
            <p:blipFill>
              <a:blip r:embed="rId4"/>
              <a:stretch>
                <a:fillRect/>
              </a:stretch>
            </p:blipFill>
            <p:spPr>
              <a:xfrm>
                <a:off x="6020498" y="1062181"/>
                <a:ext cx="4648900" cy="4055103"/>
              </a:xfrm>
              <a:prstGeom prst="rect">
                <a:avLst/>
              </a:prstGeom>
            </p:spPr>
          </p:pic>
        </p:grpSp>
      </p:grpSp>
    </p:spTree>
    <p:extLst>
      <p:ext uri="{BB962C8B-B14F-4D97-AF65-F5344CB8AC3E}">
        <p14:creationId xmlns:p14="http://schemas.microsoft.com/office/powerpoint/2010/main" val="2469470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2838-D071-874E-5B72-E100F9A5238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2CD437B-DE6A-D5FC-474D-5C2AF13B7A87}"/>
              </a:ext>
            </a:extLst>
          </p:cNvPr>
          <p:cNvPicPr>
            <a:picLocks noChangeAspect="1"/>
          </p:cNvPicPr>
          <p:nvPr/>
        </p:nvPicPr>
        <p:blipFill>
          <a:blip r:embed="rId2"/>
          <a:stretch>
            <a:fillRect/>
          </a:stretch>
        </p:blipFill>
        <p:spPr>
          <a:xfrm>
            <a:off x="10194208" y="6013853"/>
            <a:ext cx="1695450" cy="704850"/>
          </a:xfrm>
          <a:prstGeom prst="rect">
            <a:avLst/>
          </a:prstGeom>
        </p:spPr>
      </p:pic>
      <p:sp>
        <p:nvSpPr>
          <p:cNvPr id="10" name="Titlu 9">
            <a:extLst>
              <a:ext uri="{FF2B5EF4-FFF2-40B4-BE49-F238E27FC236}">
                <a16:creationId xmlns:a16="http://schemas.microsoft.com/office/drawing/2014/main" id="{2D68C8EE-F5E9-9AC0-A1BB-6316F944EDA5}"/>
              </a:ext>
            </a:extLst>
          </p:cNvPr>
          <p:cNvSpPr>
            <a:spLocks noGrp="1"/>
          </p:cNvSpPr>
          <p:nvPr>
            <p:ph type="title"/>
          </p:nvPr>
        </p:nvSpPr>
        <p:spPr>
          <a:xfrm>
            <a:off x="515937" y="0"/>
            <a:ext cx="11483023" cy="974843"/>
          </a:xfrm>
        </p:spPr>
        <p:txBody>
          <a:bodyPr>
            <a:normAutofit/>
          </a:bodyPr>
          <a:lstStyle/>
          <a:p>
            <a:r>
              <a:rPr lang="ro-RO" sz="2800" dirty="0"/>
              <a:t>Rezultate ale modelelor în condițiile scenariilor climatice</a:t>
            </a:r>
            <a:endParaRPr lang="en-US" sz="2800" dirty="0"/>
          </a:p>
        </p:txBody>
      </p:sp>
      <p:grpSp>
        <p:nvGrpSpPr>
          <p:cNvPr id="2" name="Grupare 1">
            <a:extLst>
              <a:ext uri="{FF2B5EF4-FFF2-40B4-BE49-F238E27FC236}">
                <a16:creationId xmlns:a16="http://schemas.microsoft.com/office/drawing/2014/main" id="{28524BBB-84C4-E075-768F-9490E63B0A3C}"/>
              </a:ext>
            </a:extLst>
          </p:cNvPr>
          <p:cNvGrpSpPr/>
          <p:nvPr/>
        </p:nvGrpSpPr>
        <p:grpSpPr>
          <a:xfrm>
            <a:off x="123287" y="886295"/>
            <a:ext cx="11825879" cy="5556197"/>
            <a:chOff x="123287" y="886295"/>
            <a:chExt cx="11825879" cy="5556197"/>
          </a:xfrm>
        </p:grpSpPr>
        <p:sp>
          <p:nvSpPr>
            <p:cNvPr id="3" name="TextBox 27">
              <a:extLst>
                <a:ext uri="{FF2B5EF4-FFF2-40B4-BE49-F238E27FC236}">
                  <a16:creationId xmlns:a16="http://schemas.microsoft.com/office/drawing/2014/main" id="{F78FB0E6-3104-F616-0129-77EE09A9D048}"/>
                </a:ext>
              </a:extLst>
            </p:cNvPr>
            <p:cNvSpPr txBox="1">
              <a:spLocks noChangeArrowheads="1"/>
            </p:cNvSpPr>
            <p:nvPr/>
          </p:nvSpPr>
          <p:spPr bwMode="auto">
            <a:xfrm>
              <a:off x="4429387" y="4603149"/>
              <a:ext cx="201755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eaLnBrk="0" fontAlgn="base" hangingPunct="0">
                <a:spcBef>
                  <a:spcPct val="0"/>
                </a:spcBef>
                <a:spcAft>
                  <a:spcPct val="0"/>
                </a:spcAft>
                <a:defRPr>
                  <a:solidFill>
                    <a:schemeClr val="tx1"/>
                  </a:solidFill>
                  <a:latin typeface="Corbel" panose="020B0503020204020204" pitchFamily="34" charset="0"/>
                </a:defRPr>
              </a:lvl6pPr>
              <a:lvl7pPr marL="2971800" indent="-228600" eaLnBrk="0" fontAlgn="base" hangingPunct="0">
                <a:spcBef>
                  <a:spcPct val="0"/>
                </a:spcBef>
                <a:spcAft>
                  <a:spcPct val="0"/>
                </a:spcAft>
                <a:defRPr>
                  <a:solidFill>
                    <a:schemeClr val="tx1"/>
                  </a:solidFill>
                  <a:latin typeface="Corbel" panose="020B0503020204020204" pitchFamily="34" charset="0"/>
                </a:defRPr>
              </a:lvl7pPr>
              <a:lvl8pPr marL="3429000" indent="-228600" eaLnBrk="0" fontAlgn="base" hangingPunct="0">
                <a:spcBef>
                  <a:spcPct val="0"/>
                </a:spcBef>
                <a:spcAft>
                  <a:spcPct val="0"/>
                </a:spcAft>
                <a:defRPr>
                  <a:solidFill>
                    <a:schemeClr val="tx1"/>
                  </a:solidFill>
                  <a:latin typeface="Corbel" panose="020B0503020204020204" pitchFamily="34" charset="0"/>
                </a:defRPr>
              </a:lvl8pPr>
              <a:lvl9pPr marL="3886200" indent="-228600" eaLnBrk="0" fontAlgn="base" hangingPunct="0">
                <a:spcBef>
                  <a:spcPct val="0"/>
                </a:spcBef>
                <a:spcAft>
                  <a:spcPct val="0"/>
                </a:spcAft>
                <a:defRPr>
                  <a:solidFill>
                    <a:schemeClr val="tx1"/>
                  </a:solidFill>
                  <a:latin typeface="Corbel" panose="020B0503020204020204" pitchFamily="34" charset="0"/>
                </a:defRPr>
              </a:lvl9pPr>
            </a:lstStyle>
            <a:p>
              <a:pPr algn="just"/>
              <a:endParaRPr lang="ro-RO" altLang="en-US" sz="1000" dirty="0"/>
            </a:p>
            <a:p>
              <a:pPr algn="just"/>
              <a:r>
                <a:rPr lang="en-US" altLang="en-US" sz="1000" dirty="0" err="1"/>
                <a:t>Evoluția</a:t>
              </a:r>
              <a:r>
                <a:rPr lang="en-US" altLang="en-US" sz="1000" dirty="0"/>
                <a:t> indicelui Palmer de </a:t>
              </a:r>
              <a:r>
                <a:rPr lang="en-US" altLang="en-US" sz="1000" dirty="0" err="1"/>
                <a:t>severitate</a:t>
              </a:r>
              <a:r>
                <a:rPr lang="en-US" altLang="en-US" sz="1000" dirty="0"/>
                <a:t> a </a:t>
              </a:r>
              <a:r>
                <a:rPr lang="en-US" altLang="en-US" sz="1000" dirty="0" err="1"/>
                <a:t>secetei</a:t>
              </a:r>
              <a:r>
                <a:rPr lang="en-US" altLang="en-US" sz="1000" dirty="0"/>
                <a:t> (PDSI/IPSS) </a:t>
              </a:r>
              <a:r>
                <a:rPr lang="en-US" altLang="en-US" sz="1000" dirty="0" err="1"/>
                <a:t>pentru</a:t>
              </a:r>
              <a:r>
                <a:rPr lang="en-US" altLang="en-US" sz="1000" dirty="0"/>
                <a:t> </a:t>
              </a:r>
              <a:r>
                <a:rPr lang="en-US" altLang="en-US" sz="1000" dirty="0" err="1"/>
                <a:t>lunile</a:t>
              </a:r>
              <a:r>
                <a:rPr lang="en-US" altLang="en-US" sz="1000" dirty="0"/>
                <a:t> de </a:t>
              </a:r>
              <a:r>
                <a:rPr lang="en-US" altLang="en-US" sz="1000" dirty="0" err="1"/>
                <a:t>vară</a:t>
              </a:r>
              <a:r>
                <a:rPr lang="en-US" altLang="en-US" sz="1000" dirty="0"/>
                <a:t> (</a:t>
              </a:r>
              <a:r>
                <a:rPr lang="en-US" altLang="en-US" sz="1000" dirty="0" err="1"/>
                <a:t>iunie</a:t>
              </a:r>
              <a:r>
                <a:rPr lang="en-US" altLang="en-US" sz="1000" dirty="0"/>
                <a:t>-august), </a:t>
              </a:r>
              <a:r>
                <a:rPr lang="en-US" altLang="en-US" sz="1000" dirty="0" err="1"/>
                <a:t>mediat</a:t>
              </a:r>
              <a:r>
                <a:rPr lang="en-US" altLang="en-US" sz="1000" dirty="0"/>
                <a:t> </a:t>
              </a:r>
              <a:r>
                <a:rPr lang="en-US" altLang="en-US" sz="1000" dirty="0" err="1"/>
                <a:t>pe</a:t>
              </a:r>
              <a:r>
                <a:rPr lang="en-US" altLang="en-US" sz="1000" dirty="0"/>
                <a:t> </a:t>
              </a:r>
              <a:r>
                <a:rPr lang="en-US" altLang="en-US" sz="1000" dirty="0" err="1"/>
                <a:t>bazinul</a:t>
              </a:r>
              <a:r>
                <a:rPr lang="en-US" altLang="en-US" sz="1000" dirty="0"/>
                <a:t> </a:t>
              </a:r>
              <a:r>
                <a:rPr lang="en-US" altLang="en-US" sz="1000" dirty="0" err="1"/>
                <a:t>Dunării</a:t>
              </a:r>
              <a:r>
                <a:rPr lang="en-US" altLang="en-US" sz="1000" dirty="0"/>
                <a:t> </a:t>
              </a:r>
              <a:r>
                <a:rPr lang="en-US" altLang="en-US" sz="1000" dirty="0" err="1"/>
                <a:t>folosind</a:t>
              </a:r>
              <a:r>
                <a:rPr lang="en-US" altLang="en-US" sz="1000" dirty="0"/>
                <a:t> </a:t>
              </a:r>
              <a:r>
                <a:rPr lang="en-US" altLang="en-US" sz="1000" dirty="0" err="1"/>
                <a:t>rezultatele</a:t>
              </a:r>
              <a:r>
                <a:rPr lang="en-US" altLang="en-US" sz="1000" dirty="0"/>
                <a:t> </a:t>
              </a:r>
              <a:r>
                <a:rPr lang="en-US" altLang="en-US" sz="1000" dirty="0" err="1"/>
                <a:t>ansamblului</a:t>
              </a:r>
              <a:r>
                <a:rPr lang="en-US" altLang="en-US" sz="1000" dirty="0"/>
                <a:t> format din 5 </a:t>
              </a:r>
              <a:r>
                <a:rPr lang="en-US" altLang="en-US" sz="1000" dirty="0" err="1"/>
                <a:t>modele</a:t>
              </a:r>
              <a:r>
                <a:rPr lang="en-US" altLang="en-US" sz="1000" dirty="0"/>
                <a:t> </a:t>
              </a:r>
              <a:r>
                <a:rPr lang="en-US" altLang="en-US" sz="1000" dirty="0" err="1"/>
                <a:t>climatice</a:t>
              </a:r>
              <a:r>
                <a:rPr lang="en-US" altLang="en-US" sz="1000" dirty="0"/>
                <a:t> </a:t>
              </a:r>
              <a:r>
                <a:rPr lang="ro-RO" altLang="en-US" sz="1000" dirty="0"/>
                <a:t>regionale </a:t>
              </a:r>
              <a:r>
                <a:rPr lang="en-US" altLang="en-US" sz="1000" dirty="0"/>
                <a:t>(Bojariu et al., 2018).  Se </a:t>
              </a:r>
              <a:r>
                <a:rPr lang="en-US" altLang="en-US" sz="1000" dirty="0" err="1"/>
                <a:t>observă</a:t>
              </a:r>
              <a:r>
                <a:rPr lang="en-US" altLang="en-US" sz="1000" dirty="0"/>
                <a:t> </a:t>
              </a:r>
              <a:r>
                <a:rPr lang="en-US" altLang="en-US" sz="1000" dirty="0" err="1"/>
                <a:t>tendința</a:t>
              </a:r>
              <a:r>
                <a:rPr lang="en-US" altLang="en-US" sz="1000" dirty="0"/>
                <a:t> </a:t>
              </a:r>
              <a:r>
                <a:rPr lang="en-US" altLang="en-US" sz="1000" dirty="0" err="1"/>
                <a:t>descrescătoare</a:t>
              </a:r>
              <a:r>
                <a:rPr lang="ro-RO" altLang="en-US" sz="1000" dirty="0"/>
                <a:t>.</a:t>
              </a:r>
              <a:endParaRPr lang="en-US" altLang="en-US" sz="1000" dirty="0"/>
            </a:p>
          </p:txBody>
        </p:sp>
        <p:pic>
          <p:nvPicPr>
            <p:cNvPr id="4" name="Picture 2">
              <a:extLst>
                <a:ext uri="{FF2B5EF4-FFF2-40B4-BE49-F238E27FC236}">
                  <a16:creationId xmlns:a16="http://schemas.microsoft.com/office/drawing/2014/main" id="{0FFB71AB-BBA5-DBB0-AEE7-10A3714688A8}"/>
                </a:ext>
              </a:extLst>
            </p:cNvPr>
            <p:cNvPicPr>
              <a:picLocks noChangeAspect="1"/>
            </p:cNvPicPr>
            <p:nvPr/>
          </p:nvPicPr>
          <p:blipFill>
            <a:blip r:embed="rId3"/>
            <a:stretch>
              <a:fillRect/>
            </a:stretch>
          </p:blipFill>
          <p:spPr>
            <a:xfrm>
              <a:off x="6986592" y="886295"/>
              <a:ext cx="4962574" cy="3968840"/>
            </a:xfrm>
            <a:prstGeom prst="rect">
              <a:avLst/>
            </a:prstGeom>
          </p:spPr>
        </p:pic>
        <p:sp>
          <p:nvSpPr>
            <p:cNvPr id="13" name="Rectangle 5">
              <a:extLst>
                <a:ext uri="{FF2B5EF4-FFF2-40B4-BE49-F238E27FC236}">
                  <a16:creationId xmlns:a16="http://schemas.microsoft.com/office/drawing/2014/main" id="{18CC17D0-3983-A0C3-479C-6928D0366FAA}"/>
                </a:ext>
              </a:extLst>
            </p:cNvPr>
            <p:cNvSpPr/>
            <p:nvPr/>
          </p:nvSpPr>
          <p:spPr>
            <a:xfrm>
              <a:off x="7206326" y="4603149"/>
              <a:ext cx="4523105" cy="1384995"/>
            </a:xfrm>
            <a:prstGeom prst="rect">
              <a:avLst/>
            </a:prstGeom>
          </p:spPr>
          <p:txBody>
            <a:bodyPr wrap="square">
              <a:spAutoFit/>
            </a:bodyPr>
            <a:lstStyle/>
            <a:p>
              <a:pPr algn="just"/>
              <a:r>
                <a:rPr lang="en-US" sz="1200" dirty="0" err="1">
                  <a:solidFill>
                    <a:srgbClr val="000000"/>
                  </a:solidFill>
                  <a:latin typeface="Calibri" panose="020F0502020204030204" pitchFamily="34" charset="0"/>
                  <a:ea typeface="Calibri" panose="020F0502020204030204" pitchFamily="34" charset="0"/>
                </a:rPr>
                <a:t>Schimbarea</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în</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valorile</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medii</a:t>
              </a:r>
              <a:r>
                <a:rPr lang="en-US" sz="1200" dirty="0">
                  <a:solidFill>
                    <a:srgbClr val="000000"/>
                  </a:solidFill>
                  <a:latin typeface="Calibri" panose="020F0502020204030204" pitchFamily="34" charset="0"/>
                  <a:ea typeface="Calibri" panose="020F0502020204030204" pitchFamily="34" charset="0"/>
                </a:rPr>
                <a:t> </a:t>
              </a:r>
              <a:r>
                <a:rPr lang="ro-RO" sz="1200" dirty="0">
                  <a:solidFill>
                    <a:srgbClr val="000000"/>
                  </a:solidFill>
                  <a:latin typeface="Calibri" panose="020F0502020204030204" pitchFamily="34" charset="0"/>
                  <a:ea typeface="Calibri" panose="020F0502020204030204" pitchFamily="34" charset="0"/>
                </a:rPr>
                <a:t>indicelui Palmer de severitate a secetei, pentru bazinul Dunării,</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în</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orizonturile</a:t>
              </a:r>
              <a:r>
                <a:rPr lang="en-US" sz="1200" dirty="0">
                  <a:solidFill>
                    <a:srgbClr val="000000"/>
                  </a:solidFill>
                  <a:latin typeface="Calibri" panose="020F0502020204030204" pitchFamily="34" charset="0"/>
                  <a:ea typeface="Calibri" panose="020F0502020204030204" pitchFamily="34" charset="0"/>
                </a:rPr>
                <a:t> de </a:t>
              </a:r>
              <a:r>
                <a:rPr lang="en-US" sz="1200" dirty="0" err="1">
                  <a:solidFill>
                    <a:srgbClr val="000000"/>
                  </a:solidFill>
                  <a:latin typeface="Calibri" panose="020F0502020204030204" pitchFamily="34" charset="0"/>
                  <a:ea typeface="Calibri" panose="020F0502020204030204" pitchFamily="34" charset="0"/>
                </a:rPr>
                <a:t>timp</a:t>
              </a:r>
              <a:r>
                <a:rPr lang="en-US" sz="1200" dirty="0">
                  <a:solidFill>
                    <a:srgbClr val="000000"/>
                  </a:solidFill>
                  <a:latin typeface="Calibri" panose="020F0502020204030204" pitchFamily="34" charset="0"/>
                  <a:ea typeface="Calibri" panose="020F0502020204030204" pitchFamily="34" charset="0"/>
                </a:rPr>
                <a:t> 2021-2050 vs. 1971-2000 (</a:t>
              </a:r>
              <a:r>
                <a:rPr lang="en-US" sz="1200" dirty="0" err="1">
                  <a:solidFill>
                    <a:srgbClr val="000000"/>
                  </a:solidFill>
                  <a:latin typeface="Calibri" panose="020F0502020204030204" pitchFamily="34" charset="0"/>
                  <a:ea typeface="Calibri" panose="020F0502020204030204" pitchFamily="34" charset="0"/>
                </a:rPr>
                <a:t>dreapta</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și</a:t>
              </a:r>
              <a:r>
                <a:rPr lang="en-US" sz="1200" dirty="0">
                  <a:solidFill>
                    <a:srgbClr val="000000"/>
                  </a:solidFill>
                  <a:latin typeface="Calibri" panose="020F0502020204030204" pitchFamily="34" charset="0"/>
                  <a:ea typeface="Calibri" panose="020F0502020204030204" pitchFamily="34" charset="0"/>
                </a:rPr>
                <a:t> 20171-2100 vs. 1971-2000 (</a:t>
              </a:r>
              <a:r>
                <a:rPr lang="en-US" sz="1200" dirty="0" err="1">
                  <a:solidFill>
                    <a:srgbClr val="000000"/>
                  </a:solidFill>
                  <a:latin typeface="Calibri" panose="020F0502020204030204" pitchFamily="34" charset="0"/>
                  <a:ea typeface="Calibri" panose="020F0502020204030204" pitchFamily="34" charset="0"/>
                </a:rPr>
                <a:t>stânga</a:t>
              </a:r>
              <a:r>
                <a:rPr lang="en-US" sz="1200" dirty="0">
                  <a:solidFill>
                    <a:srgbClr val="000000"/>
                  </a:solidFill>
                  <a:latin typeface="Calibri" panose="020F0502020204030204" pitchFamily="34" charset="0"/>
                  <a:ea typeface="Calibri" panose="020F0502020204030204" pitchFamily="34" charset="0"/>
                </a:rPr>
                <a:t>)</a:t>
              </a:r>
              <a:r>
                <a:rPr lang="ro-RO" sz="1200" dirty="0">
                  <a:solidFill>
                    <a:srgbClr val="000000"/>
                  </a:solidFill>
                  <a:latin typeface="Calibri" panose="020F0502020204030204" pitchFamily="34" charset="0"/>
                  <a:ea typeface="Calibri" panose="020F0502020204030204" pitchFamily="34" charset="0"/>
                </a:rPr>
                <a:t>,</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în</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condițiile</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scenariilor</a:t>
              </a:r>
              <a:r>
                <a:rPr lang="en-US" sz="1200" dirty="0">
                  <a:solidFill>
                    <a:srgbClr val="000000"/>
                  </a:solidFill>
                  <a:latin typeface="Calibri" panose="020F0502020204030204" pitchFamily="34" charset="0"/>
                  <a:ea typeface="Calibri" panose="020F0502020204030204" pitchFamily="34" charset="0"/>
                </a:rPr>
                <a:t> RCP 4.5 (</a:t>
              </a:r>
              <a:r>
                <a:rPr lang="en-US" sz="1200" dirty="0" err="1">
                  <a:solidFill>
                    <a:srgbClr val="000000"/>
                  </a:solidFill>
                  <a:latin typeface="Calibri" panose="020F0502020204030204" pitchFamily="34" charset="0"/>
                  <a:ea typeface="Calibri" panose="020F0502020204030204" pitchFamily="34" charset="0"/>
                </a:rPr>
                <a:t>sus</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și</a:t>
              </a:r>
              <a:r>
                <a:rPr lang="en-US" sz="1200" dirty="0">
                  <a:solidFill>
                    <a:srgbClr val="000000"/>
                  </a:solidFill>
                  <a:latin typeface="Calibri" panose="020F0502020204030204" pitchFamily="34" charset="0"/>
                  <a:ea typeface="Calibri" panose="020F0502020204030204" pitchFamily="34" charset="0"/>
                </a:rPr>
                <a:t> RCP 8.5 (</a:t>
              </a:r>
              <a:r>
                <a:rPr lang="en-US" sz="1200" dirty="0" err="1">
                  <a:solidFill>
                    <a:srgbClr val="000000"/>
                  </a:solidFill>
                  <a:latin typeface="Calibri" panose="020F0502020204030204" pitchFamily="34" charset="0"/>
                  <a:ea typeface="Calibri" panose="020F0502020204030204" pitchFamily="34" charset="0"/>
                </a:rPr>
                <a:t>jos</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pentru</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bazinul</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Dunării</a:t>
              </a:r>
              <a:r>
                <a:rPr lang="en-US" sz="1200" dirty="0">
                  <a:solidFill>
                    <a:srgbClr val="000000"/>
                  </a:solidFill>
                  <a:latin typeface="Calibri" panose="020F0502020204030204" pitchFamily="34" charset="0"/>
                  <a:ea typeface="Calibri" panose="020F0502020204030204" pitchFamily="34" charset="0"/>
                </a:rPr>
                <a:t>, calculate </a:t>
              </a:r>
              <a:r>
                <a:rPr lang="en-US" sz="1200" dirty="0" err="1">
                  <a:solidFill>
                    <a:srgbClr val="000000"/>
                  </a:solidFill>
                  <a:latin typeface="Calibri" panose="020F0502020204030204" pitchFamily="34" charset="0"/>
                  <a:ea typeface="Calibri" panose="020F0502020204030204" pitchFamily="34" charset="0"/>
                </a:rPr>
                <a:t>folosind</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rezultatele</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anasmablului</a:t>
              </a:r>
              <a:r>
                <a:rPr lang="en-US" sz="1200" dirty="0">
                  <a:solidFill>
                    <a:srgbClr val="000000"/>
                  </a:solidFill>
                  <a:latin typeface="Calibri" panose="020F0502020204030204" pitchFamily="34" charset="0"/>
                  <a:ea typeface="Calibri" panose="020F0502020204030204" pitchFamily="34" charset="0"/>
                </a:rPr>
                <a:t> de </a:t>
              </a:r>
              <a:r>
                <a:rPr lang="en-US" sz="1200" dirty="0" err="1">
                  <a:solidFill>
                    <a:srgbClr val="000000"/>
                  </a:solidFill>
                  <a:latin typeface="Calibri" panose="020F0502020204030204" pitchFamily="34" charset="0"/>
                  <a:ea typeface="Calibri" panose="020F0502020204030204" pitchFamily="34" charset="0"/>
                </a:rPr>
                <a:t>experimente</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numerice</a:t>
              </a:r>
              <a:r>
                <a:rPr lang="en-US" sz="1200" dirty="0">
                  <a:solidFill>
                    <a:srgbClr val="000000"/>
                  </a:solidFill>
                  <a:latin typeface="Calibri" panose="020F0502020204030204" pitchFamily="34" charset="0"/>
                  <a:ea typeface="Calibri" panose="020F0502020204030204" pitchFamily="34" charset="0"/>
                </a:rPr>
                <a:t> cu 5 </a:t>
              </a:r>
              <a:r>
                <a:rPr lang="en-US" sz="1200" dirty="0" err="1">
                  <a:solidFill>
                    <a:srgbClr val="000000"/>
                  </a:solidFill>
                  <a:latin typeface="Calibri" panose="020F0502020204030204" pitchFamily="34" charset="0"/>
                  <a:ea typeface="Calibri" panose="020F0502020204030204" pitchFamily="34" charset="0"/>
                </a:rPr>
                <a:t>modele</a:t>
              </a:r>
              <a:r>
                <a:rPr lang="en-US" sz="1200" dirty="0">
                  <a:solidFill>
                    <a:srgbClr val="000000"/>
                  </a:solidFill>
                  <a:latin typeface="Calibri" panose="020F0502020204030204" pitchFamily="34" charset="0"/>
                  <a:ea typeface="Calibri" panose="020F0502020204030204" pitchFamily="34" charset="0"/>
                </a:rPr>
                <a:t> </a:t>
              </a:r>
              <a:r>
                <a:rPr lang="en-US" sz="1200" dirty="0" err="1">
                  <a:solidFill>
                    <a:srgbClr val="000000"/>
                  </a:solidFill>
                  <a:latin typeface="Calibri" panose="020F0502020204030204" pitchFamily="34" charset="0"/>
                  <a:ea typeface="Calibri" panose="020F0502020204030204" pitchFamily="34" charset="0"/>
                </a:rPr>
                <a:t>regionale</a:t>
              </a:r>
              <a:r>
                <a:rPr lang="ro-RO" sz="1200" dirty="0">
                  <a:solidFill>
                    <a:srgbClr val="000000"/>
                  </a:solidFill>
                  <a:latin typeface="Calibri" panose="020F0502020204030204" pitchFamily="34" charset="0"/>
                  <a:ea typeface="Calibri" panose="020F0502020204030204" pitchFamily="34" charset="0"/>
                </a:rPr>
                <a:t> din programul EURO-CORDEX (Bojariu și colab., 2020). </a:t>
              </a:r>
              <a:endParaRPr lang="en-US" sz="1200" dirty="0"/>
            </a:p>
          </p:txBody>
        </p:sp>
        <p:pic>
          <p:nvPicPr>
            <p:cNvPr id="14" name="Picture 1">
              <a:extLst>
                <a:ext uri="{FF2B5EF4-FFF2-40B4-BE49-F238E27FC236}">
                  <a16:creationId xmlns:a16="http://schemas.microsoft.com/office/drawing/2014/main" id="{EC83EC90-6284-E155-9D97-AF1480F7E678}"/>
                </a:ext>
              </a:extLst>
            </p:cNvPr>
            <p:cNvPicPr>
              <a:picLocks noChangeAspect="1"/>
            </p:cNvPicPr>
            <p:nvPr/>
          </p:nvPicPr>
          <p:blipFill>
            <a:blip r:embed="rId4"/>
            <a:stretch>
              <a:fillRect/>
            </a:stretch>
          </p:blipFill>
          <p:spPr>
            <a:xfrm>
              <a:off x="247912" y="4542564"/>
              <a:ext cx="4250868" cy="1899928"/>
            </a:xfrm>
            <a:prstGeom prst="rect">
              <a:avLst/>
            </a:prstGeom>
          </p:spPr>
        </p:pic>
        <p:pic>
          <p:nvPicPr>
            <p:cNvPr id="15" name="Picture 3">
              <a:extLst>
                <a:ext uri="{FF2B5EF4-FFF2-40B4-BE49-F238E27FC236}">
                  <a16:creationId xmlns:a16="http://schemas.microsoft.com/office/drawing/2014/main" id="{A6B6E85E-0CD7-B225-9447-534DBECC96F4}"/>
                </a:ext>
              </a:extLst>
            </p:cNvPr>
            <p:cNvPicPr>
              <a:picLocks noChangeAspect="1"/>
            </p:cNvPicPr>
            <p:nvPr/>
          </p:nvPicPr>
          <p:blipFill>
            <a:blip r:embed="rId5"/>
            <a:stretch>
              <a:fillRect/>
            </a:stretch>
          </p:blipFill>
          <p:spPr>
            <a:xfrm>
              <a:off x="123287" y="1008435"/>
              <a:ext cx="4501327" cy="3534129"/>
            </a:xfrm>
            <a:prstGeom prst="rect">
              <a:avLst/>
            </a:prstGeom>
          </p:spPr>
        </p:pic>
        <p:sp>
          <p:nvSpPr>
            <p:cNvPr id="16" name="TextBox 4">
              <a:extLst>
                <a:ext uri="{FF2B5EF4-FFF2-40B4-BE49-F238E27FC236}">
                  <a16:creationId xmlns:a16="http://schemas.microsoft.com/office/drawing/2014/main" id="{6046E67A-A329-7D31-91B6-4A6C190E0B52}"/>
                </a:ext>
              </a:extLst>
            </p:cNvPr>
            <p:cNvSpPr txBox="1"/>
            <p:nvPr/>
          </p:nvSpPr>
          <p:spPr>
            <a:xfrm>
              <a:off x="4364556" y="3164886"/>
              <a:ext cx="2017552" cy="1169551"/>
            </a:xfrm>
            <a:prstGeom prst="rect">
              <a:avLst/>
            </a:prstGeom>
            <a:noFill/>
          </p:spPr>
          <p:txBody>
            <a:bodyPr wrap="square" rtlCol="0">
              <a:spAutoFit/>
            </a:bodyPr>
            <a:lstStyle/>
            <a:p>
              <a:pPr algn="just"/>
              <a:r>
                <a:rPr lang="ro-RO" sz="1000" dirty="0"/>
                <a:t>Primul mod EOF al indicelui Palmer de severitate a secetei (PDSI/IPSS), lunile de vară, calculat pentru perioada 1901-2015, folosind datele CRU (rezoluție spațială 0.5 grd. x 0.5 grd) (Bojariu și colab., 2020). </a:t>
              </a:r>
              <a:endParaRPr lang="en-US" sz="1000" dirty="0"/>
            </a:p>
          </p:txBody>
        </p:sp>
      </p:grpSp>
    </p:spTree>
    <p:extLst>
      <p:ext uri="{BB962C8B-B14F-4D97-AF65-F5344CB8AC3E}">
        <p14:creationId xmlns:p14="http://schemas.microsoft.com/office/powerpoint/2010/main" val="23842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6CC51-E031-2F8C-3DEA-4D6415F3C82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E6FE821-B273-A1E1-E646-DFC8C0E034F8}"/>
              </a:ext>
            </a:extLst>
          </p:cNvPr>
          <p:cNvPicPr>
            <a:picLocks noChangeAspect="1"/>
          </p:cNvPicPr>
          <p:nvPr/>
        </p:nvPicPr>
        <p:blipFill>
          <a:blip r:embed="rId2"/>
          <a:stretch>
            <a:fillRect/>
          </a:stretch>
        </p:blipFill>
        <p:spPr>
          <a:xfrm>
            <a:off x="10194208" y="6013853"/>
            <a:ext cx="1695450" cy="704850"/>
          </a:xfrm>
          <a:prstGeom prst="rect">
            <a:avLst/>
          </a:prstGeom>
        </p:spPr>
      </p:pic>
      <p:sp>
        <p:nvSpPr>
          <p:cNvPr id="10" name="Titlu 9">
            <a:extLst>
              <a:ext uri="{FF2B5EF4-FFF2-40B4-BE49-F238E27FC236}">
                <a16:creationId xmlns:a16="http://schemas.microsoft.com/office/drawing/2014/main" id="{5F62AE90-1BAF-6A19-44D0-1EC46107010B}"/>
              </a:ext>
            </a:extLst>
          </p:cNvPr>
          <p:cNvSpPr>
            <a:spLocks noGrp="1"/>
          </p:cNvSpPr>
          <p:nvPr>
            <p:ph type="title"/>
          </p:nvPr>
        </p:nvSpPr>
        <p:spPr>
          <a:xfrm>
            <a:off x="515937" y="0"/>
            <a:ext cx="11483023" cy="974843"/>
          </a:xfrm>
        </p:spPr>
        <p:txBody>
          <a:bodyPr>
            <a:normAutofit/>
          </a:bodyPr>
          <a:lstStyle/>
          <a:p>
            <a:r>
              <a:rPr lang="ro-RO" sz="2800" dirty="0"/>
              <a:t>Rezultate ale modelelor în condițiile scenariilor climatice</a:t>
            </a:r>
            <a:endParaRPr lang="en-US" sz="2800" dirty="0"/>
          </a:p>
        </p:txBody>
      </p:sp>
      <p:sp>
        <p:nvSpPr>
          <p:cNvPr id="2" name="Content Placeholder 10">
            <a:extLst>
              <a:ext uri="{FF2B5EF4-FFF2-40B4-BE49-F238E27FC236}">
                <a16:creationId xmlns:a16="http://schemas.microsoft.com/office/drawing/2014/main" id="{AD5AE285-70F2-80B6-28D6-24E21EE3893D}"/>
              </a:ext>
            </a:extLst>
          </p:cNvPr>
          <p:cNvSpPr txBox="1">
            <a:spLocks/>
          </p:cNvSpPr>
          <p:nvPr/>
        </p:nvSpPr>
        <p:spPr>
          <a:xfrm>
            <a:off x="6627813" y="1131888"/>
            <a:ext cx="5292725" cy="2297112"/>
          </a:xfrm>
          <a:prstGeom prst="rect">
            <a:avLst/>
          </a:prstGeom>
        </p:spPr>
        <p:txBody>
          <a:bodyPr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rgbClr val="3B3B3A"/>
                </a:solidFill>
                <a:latin typeface="Arial" panose="020B0604020202020204" pitchFamily="34" charset="0"/>
                <a:ea typeface="Open Sans"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3B3B3A"/>
                </a:solidFill>
                <a:latin typeface="Arial" panose="020B0604020202020204" pitchFamily="34" charset="0"/>
                <a:ea typeface="Open Sans"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3B3B3A"/>
                </a:solidFill>
                <a:latin typeface="Arial" panose="020B0604020202020204" pitchFamily="34" charset="0"/>
                <a:ea typeface="Open Sans"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0312" indent="-210312" algn="just">
              <a:defRPr/>
            </a:pPr>
            <a:r>
              <a:rPr lang="en-US" sz="1200"/>
              <a:t>Cantitățile </a:t>
            </a:r>
            <a:r>
              <a:rPr lang="ro-RO" sz="1200"/>
              <a:t>medii sezoniere </a:t>
            </a:r>
            <a:r>
              <a:rPr lang="en-US" sz="1200"/>
              <a:t>de zăpadă vor scădea puternic pe întreg teritoriul României. Scăderea </a:t>
            </a:r>
            <a:r>
              <a:rPr lang="ro-RO" sz="1200"/>
              <a:t>grosimii stratului de </a:t>
            </a:r>
            <a:r>
              <a:rPr lang="en-US" sz="1200"/>
              <a:t>zăp</a:t>
            </a:r>
            <a:r>
              <a:rPr lang="ro-RO" sz="1200"/>
              <a:t>adă</a:t>
            </a:r>
            <a:r>
              <a:rPr lang="en-US" sz="1200"/>
              <a:t> ar putea fi mai mare de 80% (comparativ cu perioada de referință octombrie-aprilie 1971-2001) în zonele din vestul, centrul și sudul României (Bojariu et al., 2017). </a:t>
            </a:r>
            <a:endParaRPr lang="ro-RO" sz="1200"/>
          </a:p>
          <a:p>
            <a:pPr marL="210312" indent="-210312" algn="just">
              <a:defRPr/>
            </a:pPr>
            <a:r>
              <a:rPr lang="en-US" sz="1200"/>
              <a:t>În munți, reducerea este ușor mai mică, variind de la 60% la 80% la sfârșitul secolului XXI, în </a:t>
            </a:r>
            <a:r>
              <a:rPr lang="ro-RO" sz="1200"/>
              <a:t>condițiile scenariului pesimist</a:t>
            </a:r>
            <a:r>
              <a:rPr lang="en-US" sz="1200"/>
              <a:t> (Bojariu et al., 2017).</a:t>
            </a:r>
            <a:r>
              <a:rPr lang="ro-RO" sz="1200"/>
              <a:t> </a:t>
            </a:r>
            <a:r>
              <a:rPr lang="en-US" sz="1200"/>
              <a:t>The reduction in snow amounts have impact on many socio-economic activities. </a:t>
            </a:r>
            <a:endParaRPr lang="ro-RO" sz="1200"/>
          </a:p>
          <a:p>
            <a:pPr marL="210312" indent="-210312" algn="just">
              <a:defRPr/>
            </a:pPr>
            <a:r>
              <a:rPr lang="en-US" sz="1200"/>
              <a:t>Analiza </a:t>
            </a:r>
            <a:r>
              <a:rPr lang="ro-RO" sz="1200"/>
              <a:t>mediei</a:t>
            </a:r>
            <a:r>
              <a:rPr lang="en-US" sz="1200"/>
              <a:t> ansamblului a 5 </a:t>
            </a:r>
            <a:r>
              <a:rPr lang="ro-RO" sz="1200"/>
              <a:t>modele regionale </a:t>
            </a:r>
            <a:r>
              <a:rPr lang="en-US" sz="1200"/>
              <a:t>arată </a:t>
            </a:r>
            <a:r>
              <a:rPr lang="ro-RO" sz="1200"/>
              <a:t>o creștere a cantității de</a:t>
            </a:r>
            <a:r>
              <a:rPr lang="en-US" sz="1200"/>
              <a:t> zăp</a:t>
            </a:r>
            <a:r>
              <a:rPr lang="ro-RO" sz="1200"/>
              <a:t>adă ce se topește, </a:t>
            </a:r>
            <a:r>
              <a:rPr lang="en-US" sz="1200"/>
              <a:t>în regiunea montană a României, în contextul schimbărilor climatice. Această creștere conduce la un risc crescut de inundații </a:t>
            </a:r>
            <a:r>
              <a:rPr lang="ro-RO" sz="1200"/>
              <a:t>rapide </a:t>
            </a:r>
            <a:r>
              <a:rPr lang="en-US" sz="1200"/>
              <a:t>în </a:t>
            </a:r>
            <a:r>
              <a:rPr lang="ro-RO" sz="1200"/>
              <a:t>re</a:t>
            </a:r>
            <a:r>
              <a:rPr lang="en-US" sz="1200"/>
              <a:t>giun</a:t>
            </a:r>
            <a:r>
              <a:rPr lang="ro-RO" sz="1200"/>
              <a:t>ile muntoase</a:t>
            </a:r>
            <a:r>
              <a:rPr lang="en-US" sz="1200"/>
              <a:t>, în sezonul rece (octombrie-aprilie) (Bojariu et al., 2017).</a:t>
            </a:r>
            <a:endParaRPr lang="en-US" sz="1100" dirty="0"/>
          </a:p>
        </p:txBody>
      </p:sp>
      <p:pic>
        <p:nvPicPr>
          <p:cNvPr id="3" name="Picture 11">
            <a:extLst>
              <a:ext uri="{FF2B5EF4-FFF2-40B4-BE49-F238E27FC236}">
                <a16:creationId xmlns:a16="http://schemas.microsoft.com/office/drawing/2014/main" id="{3FC53B8D-3CAC-3B9A-968A-8F3133544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504" y="920750"/>
            <a:ext cx="6413500" cy="434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2">
            <a:extLst>
              <a:ext uri="{FF2B5EF4-FFF2-40B4-BE49-F238E27FC236}">
                <a16:creationId xmlns:a16="http://schemas.microsoft.com/office/drawing/2014/main" id="{80C1613F-1052-A320-8770-C779E65C7A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1195" y="3227469"/>
            <a:ext cx="4308105" cy="249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Dreptunghi 3">
            <a:extLst>
              <a:ext uri="{FF2B5EF4-FFF2-40B4-BE49-F238E27FC236}">
                <a16:creationId xmlns:a16="http://schemas.microsoft.com/office/drawing/2014/main" id="{A64A13EE-FDE1-3A35-2D18-6A419805C841}"/>
              </a:ext>
            </a:extLst>
          </p:cNvPr>
          <p:cNvSpPr>
            <a:spLocks noChangeArrowheads="1"/>
          </p:cNvSpPr>
          <p:nvPr/>
        </p:nvSpPr>
        <p:spPr bwMode="auto">
          <a:xfrm>
            <a:off x="527050" y="5402946"/>
            <a:ext cx="6096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eaLnBrk="0" fontAlgn="base" hangingPunct="0">
              <a:spcBef>
                <a:spcPct val="0"/>
              </a:spcBef>
              <a:spcAft>
                <a:spcPct val="0"/>
              </a:spcAft>
              <a:defRPr>
                <a:solidFill>
                  <a:schemeClr val="tx1"/>
                </a:solidFill>
                <a:latin typeface="Corbel" panose="020B0503020204020204" pitchFamily="34" charset="0"/>
              </a:defRPr>
            </a:lvl6pPr>
            <a:lvl7pPr marL="2971800" indent="-228600" eaLnBrk="0" fontAlgn="base" hangingPunct="0">
              <a:spcBef>
                <a:spcPct val="0"/>
              </a:spcBef>
              <a:spcAft>
                <a:spcPct val="0"/>
              </a:spcAft>
              <a:defRPr>
                <a:solidFill>
                  <a:schemeClr val="tx1"/>
                </a:solidFill>
                <a:latin typeface="Corbel" panose="020B0503020204020204" pitchFamily="34" charset="0"/>
              </a:defRPr>
            </a:lvl7pPr>
            <a:lvl8pPr marL="3429000" indent="-228600" eaLnBrk="0" fontAlgn="base" hangingPunct="0">
              <a:spcBef>
                <a:spcPct val="0"/>
              </a:spcBef>
              <a:spcAft>
                <a:spcPct val="0"/>
              </a:spcAft>
              <a:defRPr>
                <a:solidFill>
                  <a:schemeClr val="tx1"/>
                </a:solidFill>
                <a:latin typeface="Corbel" panose="020B0503020204020204" pitchFamily="34" charset="0"/>
              </a:defRPr>
            </a:lvl8pPr>
            <a:lvl9pPr marL="3886200" indent="-228600" eaLnBrk="0" fontAlgn="base" hangingPunct="0">
              <a:spcBef>
                <a:spcPct val="0"/>
              </a:spcBef>
              <a:spcAft>
                <a:spcPct val="0"/>
              </a:spcAft>
              <a:defRPr>
                <a:solidFill>
                  <a:schemeClr val="tx1"/>
                </a:solidFill>
                <a:latin typeface="Corbel" panose="020B0503020204020204" pitchFamily="34" charset="0"/>
              </a:defRPr>
            </a:lvl9pPr>
          </a:lstStyle>
          <a:p>
            <a:pPr algn="ctr" eaLnBrk="1" hangingPunct="1"/>
            <a:r>
              <a:rPr lang="ro-RO" altLang="en-US" sz="1200" dirty="0"/>
              <a:t>Reducerea grosimii stratului de zăpadă (în %) pentru diferite orizonturi de timp, în condițiile scenariului moderat (RCP 4.5) și pesimist (RCP 8.5) </a:t>
            </a:r>
            <a:r>
              <a:rPr lang="en-US" altLang="en-US" sz="1200" dirty="0"/>
              <a:t>(</a:t>
            </a:r>
            <a:r>
              <a:rPr lang="en-US" altLang="en-US" sz="1200" dirty="0">
                <a:hlinkClick r:id="rId5"/>
              </a:rPr>
              <a:t>http://snowball.meteoromania.ro/about/about-snowball</a:t>
            </a:r>
            <a:r>
              <a:rPr lang="en-US" altLang="en-US" sz="1200" dirty="0"/>
              <a:t>)</a:t>
            </a:r>
          </a:p>
        </p:txBody>
      </p:sp>
      <p:sp>
        <p:nvSpPr>
          <p:cNvPr id="14" name="TextBox 3">
            <a:extLst>
              <a:ext uri="{FF2B5EF4-FFF2-40B4-BE49-F238E27FC236}">
                <a16:creationId xmlns:a16="http://schemas.microsoft.com/office/drawing/2014/main" id="{95B26DFC-FE77-A248-8647-EEB51D326459}"/>
              </a:ext>
            </a:extLst>
          </p:cNvPr>
          <p:cNvSpPr txBox="1"/>
          <p:nvPr/>
        </p:nvSpPr>
        <p:spPr>
          <a:xfrm>
            <a:off x="7024643" y="5930780"/>
            <a:ext cx="4811757" cy="553998"/>
          </a:xfrm>
          <a:prstGeom prst="rect">
            <a:avLst/>
          </a:prstGeom>
          <a:noFill/>
        </p:spPr>
        <p:txBody>
          <a:bodyPr wrap="square" rtlCol="0">
            <a:spAutoFit/>
          </a:bodyPr>
          <a:lstStyle/>
          <a:p>
            <a:r>
              <a:rPr lang="ro-RO" sz="1200" dirty="0"/>
              <a:t>Grosimea medie a stratului de zapada la nivelul României simulat și observat pentru perioada istorică 1971-2000</a:t>
            </a:r>
            <a:r>
              <a:rPr lang="ro-RO" dirty="0"/>
              <a:t>.</a:t>
            </a:r>
            <a:endParaRPr lang="en-US" dirty="0"/>
          </a:p>
        </p:txBody>
      </p:sp>
    </p:spTree>
    <p:extLst>
      <p:ext uri="{BB962C8B-B14F-4D97-AF65-F5344CB8AC3E}">
        <p14:creationId xmlns:p14="http://schemas.microsoft.com/office/powerpoint/2010/main" val="818730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1A302-B8D0-DEAA-C5A9-9FCAFE6EA7D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C396777-298C-C5B3-9B24-4B2F565C7785}"/>
              </a:ext>
            </a:extLst>
          </p:cNvPr>
          <p:cNvPicPr>
            <a:picLocks noChangeAspect="1"/>
          </p:cNvPicPr>
          <p:nvPr/>
        </p:nvPicPr>
        <p:blipFill>
          <a:blip r:embed="rId2"/>
          <a:stretch>
            <a:fillRect/>
          </a:stretch>
        </p:blipFill>
        <p:spPr>
          <a:xfrm>
            <a:off x="10194208" y="6013853"/>
            <a:ext cx="1695450" cy="704850"/>
          </a:xfrm>
          <a:prstGeom prst="rect">
            <a:avLst/>
          </a:prstGeom>
        </p:spPr>
      </p:pic>
      <p:sp>
        <p:nvSpPr>
          <p:cNvPr id="10" name="Titlu 9">
            <a:extLst>
              <a:ext uri="{FF2B5EF4-FFF2-40B4-BE49-F238E27FC236}">
                <a16:creationId xmlns:a16="http://schemas.microsoft.com/office/drawing/2014/main" id="{8D04A9B9-B124-2DB0-BA13-983E707C4ABB}"/>
              </a:ext>
            </a:extLst>
          </p:cNvPr>
          <p:cNvSpPr>
            <a:spLocks noGrp="1"/>
          </p:cNvSpPr>
          <p:nvPr>
            <p:ph type="title"/>
          </p:nvPr>
        </p:nvSpPr>
        <p:spPr>
          <a:xfrm>
            <a:off x="302577" y="279083"/>
            <a:ext cx="11160125" cy="974843"/>
          </a:xfrm>
        </p:spPr>
        <p:txBody>
          <a:bodyPr/>
          <a:lstStyle/>
          <a:p>
            <a:r>
              <a:rPr lang="ro-RO" dirty="0"/>
              <a:t>Insula de căldură urbană – prezent și viitor</a:t>
            </a:r>
            <a:endParaRPr lang="en-US" dirty="0"/>
          </a:p>
        </p:txBody>
      </p:sp>
      <p:grpSp>
        <p:nvGrpSpPr>
          <p:cNvPr id="2" name="Grupare 1">
            <a:extLst>
              <a:ext uri="{FF2B5EF4-FFF2-40B4-BE49-F238E27FC236}">
                <a16:creationId xmlns:a16="http://schemas.microsoft.com/office/drawing/2014/main" id="{B9BAEB1F-447E-531D-5070-908DFCBEC1ED}"/>
              </a:ext>
            </a:extLst>
          </p:cNvPr>
          <p:cNvGrpSpPr/>
          <p:nvPr/>
        </p:nvGrpSpPr>
        <p:grpSpPr>
          <a:xfrm>
            <a:off x="121920" y="1537103"/>
            <a:ext cx="5189536" cy="5285062"/>
            <a:chOff x="53054" y="1023844"/>
            <a:chExt cx="5189536" cy="5285062"/>
          </a:xfrm>
        </p:grpSpPr>
        <p:pic>
          <p:nvPicPr>
            <p:cNvPr id="3" name="Picture 4">
              <a:extLst>
                <a:ext uri="{FF2B5EF4-FFF2-40B4-BE49-F238E27FC236}">
                  <a16:creationId xmlns:a16="http://schemas.microsoft.com/office/drawing/2014/main" id="{FC5B3252-4AE8-5343-865B-275A2C690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54" y="3666375"/>
              <a:ext cx="5189536" cy="2642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9">
              <a:extLst>
                <a:ext uri="{FF2B5EF4-FFF2-40B4-BE49-F238E27FC236}">
                  <a16:creationId xmlns:a16="http://schemas.microsoft.com/office/drawing/2014/main" id="{34FFC587-7397-E025-9098-ED756914D7D4}"/>
                </a:ext>
              </a:extLst>
            </p:cNvPr>
            <p:cNvPicPr>
              <a:picLocks noChangeAspect="1"/>
            </p:cNvPicPr>
            <p:nvPr/>
          </p:nvPicPr>
          <p:blipFill>
            <a:blip r:embed="rId4"/>
            <a:stretch>
              <a:fillRect/>
            </a:stretch>
          </p:blipFill>
          <p:spPr>
            <a:xfrm>
              <a:off x="233711" y="1023844"/>
              <a:ext cx="4876799" cy="2642531"/>
            </a:xfrm>
            <a:prstGeom prst="rect">
              <a:avLst/>
            </a:prstGeom>
          </p:spPr>
        </p:pic>
      </p:grpSp>
      <p:pic>
        <p:nvPicPr>
          <p:cNvPr id="9" name="Imagine 8">
            <a:extLst>
              <a:ext uri="{FF2B5EF4-FFF2-40B4-BE49-F238E27FC236}">
                <a16:creationId xmlns:a16="http://schemas.microsoft.com/office/drawing/2014/main" id="{25D85033-E2C3-AF7E-366D-9FD4260C8441}"/>
              </a:ext>
            </a:extLst>
          </p:cNvPr>
          <p:cNvPicPr>
            <a:picLocks noChangeAspect="1"/>
          </p:cNvPicPr>
          <p:nvPr/>
        </p:nvPicPr>
        <p:blipFill>
          <a:blip r:embed="rId5"/>
          <a:stretch>
            <a:fillRect/>
          </a:stretch>
        </p:blipFill>
        <p:spPr>
          <a:xfrm>
            <a:off x="5179376" y="981188"/>
            <a:ext cx="7012623" cy="4884790"/>
          </a:xfrm>
          <a:prstGeom prst="rect">
            <a:avLst/>
          </a:prstGeom>
        </p:spPr>
      </p:pic>
      <p:sp>
        <p:nvSpPr>
          <p:cNvPr id="12" name="CasetăText 11">
            <a:extLst>
              <a:ext uri="{FF2B5EF4-FFF2-40B4-BE49-F238E27FC236}">
                <a16:creationId xmlns:a16="http://schemas.microsoft.com/office/drawing/2014/main" id="{32A5ED5A-B1DE-61B5-F3D4-F7C4EEF1663E}"/>
              </a:ext>
            </a:extLst>
          </p:cNvPr>
          <p:cNvSpPr txBox="1"/>
          <p:nvPr/>
        </p:nvSpPr>
        <p:spPr>
          <a:xfrm>
            <a:off x="5311455" y="5959351"/>
            <a:ext cx="4876799" cy="830997"/>
          </a:xfrm>
          <a:prstGeom prst="rect">
            <a:avLst/>
          </a:prstGeom>
          <a:noFill/>
        </p:spPr>
        <p:txBody>
          <a:bodyPr wrap="square">
            <a:spAutoFit/>
          </a:bodyPr>
          <a:lstStyle/>
          <a:p>
            <a:pPr algn="just"/>
            <a:r>
              <a:rPr lang="en-US" sz="1200" dirty="0" err="1"/>
              <a:t>Proiecții</a:t>
            </a:r>
            <a:r>
              <a:rPr lang="en-US" sz="1200" dirty="0"/>
              <a:t> </a:t>
            </a:r>
            <a:r>
              <a:rPr lang="en-US" sz="1200" dirty="0" err="1"/>
              <a:t>viitoare</a:t>
            </a:r>
            <a:r>
              <a:rPr lang="en-US" sz="1200" dirty="0"/>
              <a:t> ale </a:t>
            </a:r>
            <a:r>
              <a:rPr lang="en-US" sz="1200" dirty="0" err="1"/>
              <a:t>temperaturii</a:t>
            </a:r>
            <a:r>
              <a:rPr lang="en-US" sz="1200" dirty="0"/>
              <a:t> </a:t>
            </a:r>
            <a:r>
              <a:rPr lang="en-US" sz="1200" dirty="0" err="1"/>
              <a:t>zilnice</a:t>
            </a:r>
            <a:r>
              <a:rPr lang="en-US" sz="1200" dirty="0"/>
              <a:t> ale </a:t>
            </a:r>
            <a:r>
              <a:rPr lang="en-US" sz="1200" dirty="0" err="1"/>
              <a:t>suprafeței</a:t>
            </a:r>
            <a:r>
              <a:rPr lang="en-US" sz="1200" dirty="0"/>
              <a:t> </a:t>
            </a:r>
            <a:r>
              <a:rPr lang="en-US" sz="1200" dirty="0" err="1"/>
              <a:t>terestre</a:t>
            </a:r>
            <a:r>
              <a:rPr lang="en-US" sz="1200" dirty="0"/>
              <a:t> </a:t>
            </a:r>
            <a:r>
              <a:rPr lang="en-US" sz="1200" dirty="0" err="1"/>
              <a:t>folosind</a:t>
            </a:r>
            <a:r>
              <a:rPr lang="en-US" sz="1200" dirty="0"/>
              <a:t> </a:t>
            </a:r>
            <a:r>
              <a:rPr lang="en-US" sz="1200" dirty="0" err="1"/>
              <a:t>rezultatele</a:t>
            </a:r>
            <a:r>
              <a:rPr lang="en-US" sz="1200" dirty="0"/>
              <a:t> WRF RCM </a:t>
            </a:r>
            <a:r>
              <a:rPr lang="en-US" sz="1200" dirty="0" err="1"/>
              <a:t>în</a:t>
            </a:r>
            <a:r>
              <a:rPr lang="en-US" sz="1200" dirty="0"/>
              <a:t> </a:t>
            </a:r>
            <a:r>
              <a:rPr lang="en-US" sz="1200" dirty="0" err="1"/>
              <a:t>scenarii</a:t>
            </a:r>
            <a:r>
              <a:rPr lang="en-US" sz="1200" dirty="0"/>
              <a:t> </a:t>
            </a:r>
            <a:r>
              <a:rPr lang="en-US" sz="1200" dirty="0" err="1"/>
              <a:t>climatice</a:t>
            </a:r>
            <a:r>
              <a:rPr lang="en-US" sz="1200" dirty="0"/>
              <a:t> </a:t>
            </a:r>
            <a:r>
              <a:rPr lang="en-US" sz="1200" dirty="0" err="1"/>
              <a:t>și</a:t>
            </a:r>
            <a:r>
              <a:rPr lang="en-US" sz="1200" dirty="0"/>
              <a:t> </a:t>
            </a:r>
            <a:r>
              <a:rPr lang="en-US" sz="1200" dirty="0" err="1"/>
              <a:t>diferențe</a:t>
            </a:r>
            <a:r>
              <a:rPr lang="en-US" sz="1200" dirty="0"/>
              <a:t> </a:t>
            </a:r>
            <a:r>
              <a:rPr lang="en-US" sz="1200" dirty="0" err="1"/>
              <a:t>față</a:t>
            </a:r>
            <a:r>
              <a:rPr lang="en-US" sz="1200" dirty="0"/>
              <a:t> de </a:t>
            </a:r>
            <a:r>
              <a:rPr lang="en-US" sz="1200" dirty="0" err="1"/>
              <a:t>perioada</a:t>
            </a:r>
            <a:r>
              <a:rPr lang="en-US" sz="1200" dirty="0"/>
              <a:t> </a:t>
            </a:r>
            <a:r>
              <a:rPr lang="en-US" sz="1200" dirty="0" err="1"/>
              <a:t>istorică</a:t>
            </a:r>
            <a:r>
              <a:rPr lang="en-US" sz="1200" dirty="0"/>
              <a:t> (</a:t>
            </a:r>
            <a:r>
              <a:rPr lang="en-US" sz="1200" dirty="0" err="1"/>
              <a:t>exemple</a:t>
            </a:r>
            <a:r>
              <a:rPr lang="en-US" sz="1200" dirty="0"/>
              <a:t> din </a:t>
            </a:r>
            <a:r>
              <a:rPr lang="en-US" sz="1200" dirty="0" err="1"/>
              <a:t>proiectul</a:t>
            </a:r>
            <a:r>
              <a:rPr lang="ro-RO" sz="1200" dirty="0"/>
              <a:t> </a:t>
            </a:r>
            <a:r>
              <a:rPr lang="en-US" sz="1200" dirty="0"/>
              <a:t>EXHAUSTION) </a:t>
            </a:r>
            <a:r>
              <a:rPr lang="ro-RO" sz="1200" dirty="0"/>
              <a:t> </a:t>
            </a:r>
            <a:r>
              <a:rPr lang="en-US" sz="1200" dirty="0"/>
              <a:t>(</a:t>
            </a:r>
            <a:r>
              <a:rPr lang="en-US" sz="1200" dirty="0" err="1"/>
              <a:t>pentru</a:t>
            </a:r>
            <a:r>
              <a:rPr lang="en-US" sz="1200" dirty="0"/>
              <a:t> </a:t>
            </a:r>
            <a:r>
              <a:rPr lang="en-US" sz="1200" dirty="0" err="1"/>
              <a:t>componenta</a:t>
            </a:r>
            <a:r>
              <a:rPr lang="en-US" sz="1200" dirty="0"/>
              <a:t> de hazard a </a:t>
            </a:r>
            <a:r>
              <a:rPr lang="en-US" sz="1200" dirty="0" err="1"/>
              <a:t>riscului</a:t>
            </a:r>
            <a:r>
              <a:rPr lang="en-US" sz="1200" dirty="0"/>
              <a:t>)</a:t>
            </a:r>
          </a:p>
        </p:txBody>
      </p:sp>
    </p:spTree>
    <p:extLst>
      <p:ext uri="{BB962C8B-B14F-4D97-AF65-F5344CB8AC3E}">
        <p14:creationId xmlns:p14="http://schemas.microsoft.com/office/powerpoint/2010/main" val="2077791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F33DC-6951-AC71-4BB4-1E5B70304E4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ED38321-092A-1C1E-6D98-4BB97F249AC9}"/>
              </a:ext>
            </a:extLst>
          </p:cNvPr>
          <p:cNvPicPr>
            <a:picLocks noChangeAspect="1"/>
          </p:cNvPicPr>
          <p:nvPr/>
        </p:nvPicPr>
        <p:blipFill>
          <a:blip r:embed="rId3"/>
          <a:stretch>
            <a:fillRect/>
          </a:stretch>
        </p:blipFill>
        <p:spPr>
          <a:xfrm>
            <a:off x="10194208" y="6013853"/>
            <a:ext cx="1695450" cy="704850"/>
          </a:xfrm>
          <a:prstGeom prst="rect">
            <a:avLst/>
          </a:prstGeom>
        </p:spPr>
      </p:pic>
      <p:sp>
        <p:nvSpPr>
          <p:cNvPr id="10" name="Titlu 9">
            <a:extLst>
              <a:ext uri="{FF2B5EF4-FFF2-40B4-BE49-F238E27FC236}">
                <a16:creationId xmlns:a16="http://schemas.microsoft.com/office/drawing/2014/main" id="{122F4E9A-C6C8-3F9E-F58B-6347B72D19B6}"/>
              </a:ext>
            </a:extLst>
          </p:cNvPr>
          <p:cNvSpPr>
            <a:spLocks noGrp="1"/>
          </p:cNvSpPr>
          <p:nvPr>
            <p:ph type="title"/>
          </p:nvPr>
        </p:nvSpPr>
        <p:spPr>
          <a:xfrm>
            <a:off x="302577" y="279083"/>
            <a:ext cx="11160125" cy="974843"/>
          </a:xfrm>
        </p:spPr>
        <p:txBody>
          <a:bodyPr/>
          <a:lstStyle/>
          <a:p>
            <a:r>
              <a:rPr lang="ro-RO" dirty="0"/>
              <a:t>Insula de căldură urbană – prezent și viitor</a:t>
            </a:r>
            <a:endParaRPr lang="en-US" dirty="0"/>
          </a:p>
        </p:txBody>
      </p:sp>
      <p:pic>
        <p:nvPicPr>
          <p:cNvPr id="7" name="Picture 29">
            <a:extLst>
              <a:ext uri="{FF2B5EF4-FFF2-40B4-BE49-F238E27FC236}">
                <a16:creationId xmlns:a16="http://schemas.microsoft.com/office/drawing/2014/main" id="{E1F7A3EE-399E-EA4F-B590-83CBDE6CD304}"/>
              </a:ext>
            </a:extLst>
          </p:cNvPr>
          <p:cNvPicPr>
            <a:picLocks noChangeAspect="1"/>
          </p:cNvPicPr>
          <p:nvPr/>
        </p:nvPicPr>
        <p:blipFill>
          <a:blip r:embed="rId4"/>
          <a:stretch>
            <a:fillRect/>
          </a:stretch>
        </p:blipFill>
        <p:spPr>
          <a:xfrm>
            <a:off x="302577" y="1253927"/>
            <a:ext cx="6029765" cy="3267274"/>
          </a:xfrm>
          <a:prstGeom prst="rect">
            <a:avLst/>
          </a:prstGeom>
        </p:spPr>
      </p:pic>
      <p:pic>
        <p:nvPicPr>
          <p:cNvPr id="6" name="Imagine 5">
            <a:extLst>
              <a:ext uri="{FF2B5EF4-FFF2-40B4-BE49-F238E27FC236}">
                <a16:creationId xmlns:a16="http://schemas.microsoft.com/office/drawing/2014/main" id="{89A57CDC-7401-402C-47D9-1D89B18677BC}"/>
              </a:ext>
            </a:extLst>
          </p:cNvPr>
          <p:cNvPicPr>
            <a:picLocks noChangeAspect="1"/>
          </p:cNvPicPr>
          <p:nvPr/>
        </p:nvPicPr>
        <p:blipFill>
          <a:blip r:embed="rId5"/>
          <a:stretch>
            <a:fillRect/>
          </a:stretch>
        </p:blipFill>
        <p:spPr>
          <a:xfrm>
            <a:off x="6433713" y="2414905"/>
            <a:ext cx="5758287" cy="3711575"/>
          </a:xfrm>
          <a:prstGeom prst="rect">
            <a:avLst/>
          </a:prstGeom>
        </p:spPr>
      </p:pic>
    </p:spTree>
    <p:extLst>
      <p:ext uri="{BB962C8B-B14F-4D97-AF65-F5344CB8AC3E}">
        <p14:creationId xmlns:p14="http://schemas.microsoft.com/office/powerpoint/2010/main" val="251024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692FA-AA12-81C9-7D9F-3D4D5741C86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DA323E2-13C2-A4F6-4AAD-731089111658}"/>
              </a:ext>
            </a:extLst>
          </p:cNvPr>
          <p:cNvPicPr>
            <a:picLocks noChangeAspect="1"/>
          </p:cNvPicPr>
          <p:nvPr/>
        </p:nvPicPr>
        <p:blipFill>
          <a:blip r:embed="rId2"/>
          <a:stretch>
            <a:fillRect/>
          </a:stretch>
        </p:blipFill>
        <p:spPr>
          <a:xfrm>
            <a:off x="10311888" y="5900542"/>
            <a:ext cx="1695450" cy="704850"/>
          </a:xfrm>
          <a:prstGeom prst="rect">
            <a:avLst/>
          </a:prstGeom>
        </p:spPr>
      </p:pic>
      <p:sp>
        <p:nvSpPr>
          <p:cNvPr id="4" name="Titlu 1">
            <a:extLst>
              <a:ext uri="{FF2B5EF4-FFF2-40B4-BE49-F238E27FC236}">
                <a16:creationId xmlns:a16="http://schemas.microsoft.com/office/drawing/2014/main" id="{593ABD35-2255-D1E1-6A34-9C584E53BF86}"/>
              </a:ext>
            </a:extLst>
          </p:cNvPr>
          <p:cNvSpPr txBox="1">
            <a:spLocks/>
          </p:cNvSpPr>
          <p:nvPr/>
        </p:nvSpPr>
        <p:spPr>
          <a:xfrm>
            <a:off x="6451950" y="2514697"/>
            <a:ext cx="4799012" cy="159496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200" b="1" i="0" kern="1200">
                <a:solidFill>
                  <a:srgbClr val="003399"/>
                </a:solidFill>
                <a:latin typeface="Arial Black" panose="020B0604020202020204" pitchFamily="34" charset="0"/>
                <a:ea typeface="Open Sans" pitchFamily="2" charset="0"/>
                <a:cs typeface="Arial Black" panose="020B0604020202020204" pitchFamily="34" charset="0"/>
              </a:defRPr>
            </a:lvl1pPr>
          </a:lstStyle>
          <a:p>
            <a:pPr algn="ctr"/>
            <a:br>
              <a:rPr lang="ro-RO" sz="2800"/>
            </a:br>
            <a:r>
              <a:rPr lang="ro-RO" sz="2800"/>
              <a:t>Acțiuni climatic inteligente („smart climate”) </a:t>
            </a:r>
            <a:endParaRPr lang="en-US" sz="2800" dirty="0"/>
          </a:p>
        </p:txBody>
      </p:sp>
      <p:sp>
        <p:nvSpPr>
          <p:cNvPr id="8" name="CasetăText 3">
            <a:extLst>
              <a:ext uri="{FF2B5EF4-FFF2-40B4-BE49-F238E27FC236}">
                <a16:creationId xmlns:a16="http://schemas.microsoft.com/office/drawing/2014/main" id="{A093ED8C-8301-2130-7578-105B29C3068A}"/>
              </a:ext>
            </a:extLst>
          </p:cNvPr>
          <p:cNvSpPr txBox="1"/>
          <p:nvPr/>
        </p:nvSpPr>
        <p:spPr>
          <a:xfrm>
            <a:off x="6664319" y="4026543"/>
            <a:ext cx="4586643" cy="1292662"/>
          </a:xfrm>
          <a:prstGeom prst="rect">
            <a:avLst/>
          </a:prstGeom>
          <a:noFill/>
        </p:spPr>
        <p:txBody>
          <a:bodyPr wrap="square">
            <a:spAutoFit/>
          </a:bodyPr>
          <a:lstStyle/>
          <a:p>
            <a:pPr algn="just"/>
            <a:endParaRPr lang="ro-RO" sz="1400" dirty="0"/>
          </a:p>
          <a:p>
            <a:pPr algn="just"/>
            <a:r>
              <a:rPr lang="ro-RO" sz="1600" b="1" dirty="0"/>
              <a:t>Proiectele inteligente climatic sunt cele ce aduc simultan </a:t>
            </a:r>
            <a:r>
              <a:rPr lang="en-US" sz="1600" b="1" dirty="0" err="1">
                <a:solidFill>
                  <a:srgbClr val="00B050"/>
                </a:solidFill>
              </a:rPr>
              <a:t>beneficii</a:t>
            </a:r>
            <a:r>
              <a:rPr lang="en-US" sz="1600" b="1" dirty="0">
                <a:solidFill>
                  <a:srgbClr val="00B050"/>
                </a:solidFill>
              </a:rPr>
              <a:t> </a:t>
            </a:r>
            <a:r>
              <a:rPr lang="en-US" sz="1600" b="1" dirty="0" err="1">
                <a:solidFill>
                  <a:srgbClr val="00B050"/>
                </a:solidFill>
              </a:rPr>
              <a:t>pentru</a:t>
            </a:r>
            <a:r>
              <a:rPr lang="en-US" sz="1600" b="1" dirty="0">
                <a:solidFill>
                  <a:srgbClr val="00B050"/>
                </a:solidFill>
              </a:rPr>
              <a:t> </a:t>
            </a:r>
            <a:r>
              <a:rPr lang="en-US" sz="1600" b="1" dirty="0" err="1">
                <a:solidFill>
                  <a:srgbClr val="00B050"/>
                </a:solidFill>
              </a:rPr>
              <a:t>adaptare</a:t>
            </a:r>
            <a:r>
              <a:rPr lang="en-US" sz="1600" b="1" dirty="0">
                <a:solidFill>
                  <a:srgbClr val="00B050"/>
                </a:solidFill>
              </a:rPr>
              <a:t>, </a:t>
            </a:r>
            <a:r>
              <a:rPr lang="en-US" sz="1600" b="1" dirty="0" err="1">
                <a:solidFill>
                  <a:srgbClr val="00B050"/>
                </a:solidFill>
              </a:rPr>
              <a:t>atenuare</a:t>
            </a:r>
            <a:r>
              <a:rPr lang="en-US" sz="1600" b="1" dirty="0">
                <a:solidFill>
                  <a:srgbClr val="00B050"/>
                </a:solidFill>
              </a:rPr>
              <a:t>, </a:t>
            </a:r>
            <a:r>
              <a:rPr lang="en-US" sz="1600" b="1" dirty="0" err="1">
                <a:solidFill>
                  <a:srgbClr val="00B050"/>
                </a:solidFill>
              </a:rPr>
              <a:t>mediu</a:t>
            </a:r>
            <a:r>
              <a:rPr lang="en-US" sz="1600" b="1" dirty="0">
                <a:solidFill>
                  <a:srgbClr val="00B050"/>
                </a:solidFill>
              </a:rPr>
              <a:t> </a:t>
            </a:r>
            <a:r>
              <a:rPr lang="en-US" sz="1600" b="1" dirty="0" err="1">
                <a:solidFill>
                  <a:srgbClr val="00B050"/>
                </a:solidFill>
              </a:rPr>
              <a:t>și</a:t>
            </a:r>
            <a:r>
              <a:rPr lang="en-US" sz="1600" b="1" dirty="0">
                <a:solidFill>
                  <a:srgbClr val="00B050"/>
                </a:solidFill>
              </a:rPr>
              <a:t> </a:t>
            </a:r>
            <a:r>
              <a:rPr lang="en-US" sz="1600" b="1" dirty="0" err="1">
                <a:solidFill>
                  <a:srgbClr val="00B050"/>
                </a:solidFill>
              </a:rPr>
              <a:t>economie</a:t>
            </a:r>
            <a:r>
              <a:rPr lang="ro-RO" sz="1600" dirty="0">
                <a:solidFill>
                  <a:srgbClr val="00B050"/>
                </a:solidFill>
              </a:rPr>
              <a:t>.</a:t>
            </a:r>
            <a:r>
              <a:rPr lang="en-US" sz="1600" dirty="0">
                <a:solidFill>
                  <a:srgbClr val="00B050"/>
                </a:solidFill>
              </a:rPr>
              <a:t> </a:t>
            </a:r>
            <a:endParaRPr lang="ro-RO" sz="1600" dirty="0">
              <a:solidFill>
                <a:srgbClr val="00B050"/>
              </a:solidFill>
            </a:endParaRPr>
          </a:p>
          <a:p>
            <a:pPr algn="just"/>
            <a:endParaRPr lang="ro-RO" sz="1600" dirty="0">
              <a:solidFill>
                <a:srgbClr val="C00000"/>
              </a:solidFill>
            </a:endParaRPr>
          </a:p>
        </p:txBody>
      </p:sp>
      <p:sp>
        <p:nvSpPr>
          <p:cNvPr id="9" name="CasetăText 8">
            <a:extLst>
              <a:ext uri="{FF2B5EF4-FFF2-40B4-BE49-F238E27FC236}">
                <a16:creationId xmlns:a16="http://schemas.microsoft.com/office/drawing/2014/main" id="{296F28BA-C31B-EE85-926C-59CC5A6E02E5}"/>
              </a:ext>
            </a:extLst>
          </p:cNvPr>
          <p:cNvSpPr txBox="1"/>
          <p:nvPr/>
        </p:nvSpPr>
        <p:spPr>
          <a:xfrm>
            <a:off x="5198896" y="945037"/>
            <a:ext cx="6355173" cy="1569660"/>
          </a:xfrm>
          <a:prstGeom prst="rect">
            <a:avLst/>
          </a:prstGeom>
          <a:noFill/>
        </p:spPr>
        <p:txBody>
          <a:bodyPr wrap="square" rtlCol="0">
            <a:spAutoFit/>
          </a:bodyPr>
          <a:lstStyle/>
          <a:p>
            <a:pPr algn="just"/>
            <a:r>
              <a:rPr lang="ro-RO" sz="2400" dirty="0">
                <a:solidFill>
                  <a:srgbClr val="00B050"/>
                </a:solidFill>
              </a:rPr>
              <a:t>Dar... există soluții și oportunități pentru o dezvoltare </a:t>
            </a:r>
            <a:r>
              <a:rPr lang="ro-RO" sz="2400" dirty="0" err="1">
                <a:solidFill>
                  <a:srgbClr val="00B050"/>
                </a:solidFill>
              </a:rPr>
              <a:t>socio</a:t>
            </a:r>
            <a:r>
              <a:rPr lang="ro-RO" sz="2400" dirty="0">
                <a:solidFill>
                  <a:srgbClr val="00B050"/>
                </a:solidFill>
              </a:rPr>
              <a:t>-economică durabilă, cu o creștere a calității vieții, chiar în condițiile schimbării climatice.</a:t>
            </a:r>
            <a:endParaRPr lang="en-US" sz="2400" dirty="0">
              <a:solidFill>
                <a:srgbClr val="00B050"/>
              </a:solidFill>
            </a:endParaRPr>
          </a:p>
        </p:txBody>
      </p:sp>
      <p:grpSp>
        <p:nvGrpSpPr>
          <p:cNvPr id="18" name="Grupare 17">
            <a:extLst>
              <a:ext uri="{FF2B5EF4-FFF2-40B4-BE49-F238E27FC236}">
                <a16:creationId xmlns:a16="http://schemas.microsoft.com/office/drawing/2014/main" id="{74AF5AEA-34A6-4C51-03CB-3F798FA1983E}"/>
              </a:ext>
            </a:extLst>
          </p:cNvPr>
          <p:cNvGrpSpPr/>
          <p:nvPr/>
        </p:nvGrpSpPr>
        <p:grpSpPr>
          <a:xfrm>
            <a:off x="325375" y="258579"/>
            <a:ext cx="6586886" cy="6340842"/>
            <a:chOff x="325375" y="258579"/>
            <a:chExt cx="6586886" cy="6340842"/>
          </a:xfrm>
        </p:grpSpPr>
        <p:grpSp>
          <p:nvGrpSpPr>
            <p:cNvPr id="5" name="Grupare 4">
              <a:extLst>
                <a:ext uri="{FF2B5EF4-FFF2-40B4-BE49-F238E27FC236}">
                  <a16:creationId xmlns:a16="http://schemas.microsoft.com/office/drawing/2014/main" id="{3011AB06-00E4-0004-469B-40323B0D3AB1}"/>
                </a:ext>
              </a:extLst>
            </p:cNvPr>
            <p:cNvGrpSpPr/>
            <p:nvPr/>
          </p:nvGrpSpPr>
          <p:grpSpPr>
            <a:xfrm>
              <a:off x="325375" y="258579"/>
              <a:ext cx="6586886" cy="6340842"/>
              <a:chOff x="137700" y="-36561"/>
              <a:chExt cx="6871112" cy="6665962"/>
            </a:xfrm>
          </p:grpSpPr>
          <p:graphicFrame>
            <p:nvGraphicFramePr>
              <p:cNvPr id="6" name="Diagram 2">
                <a:extLst>
                  <a:ext uri="{FF2B5EF4-FFF2-40B4-BE49-F238E27FC236}">
                    <a16:creationId xmlns:a16="http://schemas.microsoft.com/office/drawing/2014/main" id="{60D0F319-09AD-F925-74A5-4BEE69F2BCB6}"/>
                  </a:ext>
                </a:extLst>
              </p:cNvPr>
              <p:cNvGraphicFramePr/>
              <p:nvPr>
                <p:extLst>
                  <p:ext uri="{D42A27DB-BD31-4B8C-83A1-F6EECF244321}">
                    <p14:modId xmlns:p14="http://schemas.microsoft.com/office/powerpoint/2010/main" val="603491978"/>
                  </p:ext>
                </p:extLst>
              </p:nvPr>
            </p:nvGraphicFramePr>
            <p:xfrm>
              <a:off x="379412" y="1208529"/>
              <a:ext cx="6629400" cy="5420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a:extLst>
                  <a:ext uri="{FF2B5EF4-FFF2-40B4-BE49-F238E27FC236}">
                    <a16:creationId xmlns:a16="http://schemas.microsoft.com/office/drawing/2014/main" id="{03B36E4B-B4D0-7E99-08C8-4C193DBCE46A}"/>
                  </a:ext>
                </a:extLst>
              </p:cNvPr>
              <p:cNvPicPr>
                <a:picLocks noChangeAspect="1"/>
              </p:cNvPicPr>
              <p:nvPr/>
            </p:nvPicPr>
            <p:blipFill>
              <a:blip r:embed="rId8"/>
              <a:stretch>
                <a:fillRect/>
              </a:stretch>
            </p:blipFill>
            <p:spPr>
              <a:xfrm>
                <a:off x="137700" y="-36561"/>
                <a:ext cx="3442985" cy="3457476"/>
              </a:xfrm>
              <a:prstGeom prst="rect">
                <a:avLst/>
              </a:prstGeom>
            </p:spPr>
          </p:pic>
        </p:grpSp>
        <p:sp>
          <p:nvSpPr>
            <p:cNvPr id="14" name="Dreptunghi 13">
              <a:extLst>
                <a:ext uri="{FF2B5EF4-FFF2-40B4-BE49-F238E27FC236}">
                  <a16:creationId xmlns:a16="http://schemas.microsoft.com/office/drawing/2014/main" id="{C24F3C86-7176-90B3-1D42-1E965C295D94}"/>
                </a:ext>
              </a:extLst>
            </p:cNvPr>
            <p:cNvSpPr/>
            <p:nvPr/>
          </p:nvSpPr>
          <p:spPr>
            <a:xfrm>
              <a:off x="1568336" y="3312179"/>
              <a:ext cx="1936183" cy="584775"/>
            </a:xfrm>
            <a:prstGeom prst="rect">
              <a:avLst/>
            </a:prstGeom>
            <a:noFill/>
          </p:spPr>
          <p:txBody>
            <a:bodyPr wrap="square" lIns="91440" tIns="45720" rIns="91440" bIns="45720">
              <a:spAutoFit/>
            </a:bodyPr>
            <a:lstStyle/>
            <a:p>
              <a:pPr algn="ctr"/>
              <a:r>
                <a:rPr lang="ro-RO" sz="3200" b="0" cap="none" spc="0" dirty="0">
                  <a:ln w="0"/>
                  <a:gradFill>
                    <a:gsLst>
                      <a:gs pos="21000">
                        <a:srgbClr val="53575C"/>
                      </a:gs>
                      <a:gs pos="88000">
                        <a:srgbClr val="C5C7CA"/>
                      </a:gs>
                    </a:gsLst>
                    <a:lin ang="5400000"/>
                  </a:gradFill>
                  <a:effectLst/>
                </a:rPr>
                <a:t>Adaptare</a:t>
              </a:r>
            </a:p>
          </p:txBody>
        </p:sp>
        <p:sp>
          <p:nvSpPr>
            <p:cNvPr id="15" name="Dreptunghi 14">
              <a:extLst>
                <a:ext uri="{FF2B5EF4-FFF2-40B4-BE49-F238E27FC236}">
                  <a16:creationId xmlns:a16="http://schemas.microsoft.com/office/drawing/2014/main" id="{FC550758-995E-047A-AEC9-58EB24695764}"/>
                </a:ext>
              </a:extLst>
            </p:cNvPr>
            <p:cNvSpPr/>
            <p:nvPr/>
          </p:nvSpPr>
          <p:spPr>
            <a:xfrm>
              <a:off x="4357662" y="3136612"/>
              <a:ext cx="1936183" cy="584775"/>
            </a:xfrm>
            <a:prstGeom prst="rect">
              <a:avLst/>
            </a:prstGeom>
            <a:noFill/>
          </p:spPr>
          <p:txBody>
            <a:bodyPr wrap="square" lIns="91440" tIns="45720" rIns="91440" bIns="45720">
              <a:spAutoFit/>
            </a:bodyPr>
            <a:lstStyle/>
            <a:p>
              <a:pPr algn="ctr"/>
              <a:r>
                <a:rPr lang="ro-RO" sz="3200" b="0" cap="none" spc="0" dirty="0">
                  <a:ln w="0"/>
                  <a:gradFill>
                    <a:gsLst>
                      <a:gs pos="21000">
                        <a:srgbClr val="53575C"/>
                      </a:gs>
                      <a:gs pos="88000">
                        <a:srgbClr val="C5C7CA"/>
                      </a:gs>
                    </a:gsLst>
                    <a:lin ang="5400000"/>
                  </a:gradFill>
                  <a:effectLst/>
                </a:rPr>
                <a:t>Atenuare</a:t>
              </a:r>
            </a:p>
          </p:txBody>
        </p:sp>
        <p:sp>
          <p:nvSpPr>
            <p:cNvPr id="16" name="Dreptunghi 15">
              <a:extLst>
                <a:ext uri="{FF2B5EF4-FFF2-40B4-BE49-F238E27FC236}">
                  <a16:creationId xmlns:a16="http://schemas.microsoft.com/office/drawing/2014/main" id="{CF99C0FE-1EFD-994B-2373-B31E52E1357D}"/>
                </a:ext>
              </a:extLst>
            </p:cNvPr>
            <p:cNvSpPr/>
            <p:nvPr/>
          </p:nvSpPr>
          <p:spPr>
            <a:xfrm>
              <a:off x="2712682" y="5227582"/>
              <a:ext cx="2251824" cy="1077218"/>
            </a:xfrm>
            <a:prstGeom prst="rect">
              <a:avLst/>
            </a:prstGeom>
            <a:noFill/>
          </p:spPr>
          <p:txBody>
            <a:bodyPr wrap="square" lIns="91440" tIns="45720" rIns="91440" bIns="45720">
              <a:spAutoFit/>
            </a:bodyPr>
            <a:lstStyle/>
            <a:p>
              <a:pPr algn="ctr"/>
              <a:r>
                <a:rPr lang="ro-RO" sz="3200" dirty="0">
                  <a:ln w="0"/>
                  <a:gradFill>
                    <a:gsLst>
                      <a:gs pos="21000">
                        <a:srgbClr val="53575C"/>
                      </a:gs>
                      <a:gs pos="88000">
                        <a:srgbClr val="C5C7CA"/>
                      </a:gs>
                    </a:gsLst>
                    <a:lin ang="5400000"/>
                  </a:gradFill>
                </a:rPr>
                <a:t>Dezvoltare durabilă</a:t>
              </a:r>
              <a:endParaRPr lang="ro-RO" sz="3200" b="0" cap="none" spc="0" dirty="0">
                <a:ln w="0"/>
                <a:gradFill>
                  <a:gsLst>
                    <a:gs pos="21000">
                      <a:srgbClr val="53575C"/>
                    </a:gs>
                    <a:gs pos="88000">
                      <a:srgbClr val="C5C7CA"/>
                    </a:gs>
                  </a:gsLst>
                  <a:lin ang="5400000"/>
                </a:gradFill>
                <a:effectLst/>
              </a:endParaRPr>
            </a:p>
          </p:txBody>
        </p:sp>
        <p:sp>
          <p:nvSpPr>
            <p:cNvPr id="17" name="CasetăText 16">
              <a:extLst>
                <a:ext uri="{FF2B5EF4-FFF2-40B4-BE49-F238E27FC236}">
                  <a16:creationId xmlns:a16="http://schemas.microsoft.com/office/drawing/2014/main" id="{9440D2C3-822B-E60C-BDCC-690BD9491C61}"/>
                </a:ext>
              </a:extLst>
            </p:cNvPr>
            <p:cNvSpPr txBox="1"/>
            <p:nvPr/>
          </p:nvSpPr>
          <p:spPr>
            <a:xfrm>
              <a:off x="3504519" y="3896954"/>
              <a:ext cx="923843" cy="646331"/>
            </a:xfrm>
            <a:prstGeom prst="rect">
              <a:avLst/>
            </a:prstGeom>
            <a:noFill/>
          </p:spPr>
          <p:txBody>
            <a:bodyPr wrap="none" rtlCol="0">
              <a:spAutoFit/>
            </a:bodyPr>
            <a:lstStyle/>
            <a:p>
              <a:r>
                <a:rPr lang="ro-RO" dirty="0" err="1">
                  <a:solidFill>
                    <a:schemeClr val="bg1"/>
                  </a:solidFill>
                </a:rPr>
                <a:t>Smart</a:t>
              </a:r>
              <a:r>
                <a:rPr lang="ro-RO" dirty="0">
                  <a:solidFill>
                    <a:schemeClr val="bg1"/>
                  </a:solidFill>
                </a:rPr>
                <a:t> </a:t>
              </a:r>
            </a:p>
            <a:p>
              <a:r>
                <a:rPr lang="ro-RO" dirty="0">
                  <a:solidFill>
                    <a:schemeClr val="bg1"/>
                  </a:solidFill>
                </a:rPr>
                <a:t>climate </a:t>
              </a:r>
              <a:endParaRPr lang="en-US" dirty="0">
                <a:solidFill>
                  <a:schemeClr val="bg1"/>
                </a:solidFill>
              </a:endParaRPr>
            </a:p>
          </p:txBody>
        </p:sp>
      </p:grpSp>
    </p:spTree>
    <p:extLst>
      <p:ext uri="{BB962C8B-B14F-4D97-AF65-F5344CB8AC3E}">
        <p14:creationId xmlns:p14="http://schemas.microsoft.com/office/powerpoint/2010/main" val="2634993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C4267415-85C7-0CCE-4027-7A2E5BB34EFE}"/>
              </a:ext>
            </a:extLst>
          </p:cNvPr>
          <p:cNvPicPr>
            <a:picLocks noChangeAspect="1"/>
          </p:cNvPicPr>
          <p:nvPr/>
        </p:nvPicPr>
        <p:blipFill>
          <a:blip r:embed="rId2"/>
          <a:stretch>
            <a:fillRect/>
          </a:stretch>
        </p:blipFill>
        <p:spPr>
          <a:xfrm>
            <a:off x="10947381" y="6264011"/>
            <a:ext cx="1230381" cy="526656"/>
          </a:xfrm>
          <a:prstGeom prst="rect">
            <a:avLst/>
          </a:prstGeom>
        </p:spPr>
      </p:pic>
      <p:grpSp>
        <p:nvGrpSpPr>
          <p:cNvPr id="49" name="Group 48">
            <a:extLst>
              <a:ext uri="{FF2B5EF4-FFF2-40B4-BE49-F238E27FC236}">
                <a16:creationId xmlns:a16="http://schemas.microsoft.com/office/drawing/2014/main" id="{A8B32084-2574-0076-712D-4EC1CF84AF1B}"/>
              </a:ext>
            </a:extLst>
          </p:cNvPr>
          <p:cNvGrpSpPr/>
          <p:nvPr/>
        </p:nvGrpSpPr>
        <p:grpSpPr>
          <a:xfrm>
            <a:off x="14239" y="64935"/>
            <a:ext cx="11072719" cy="6864221"/>
            <a:chOff x="14239" y="64935"/>
            <a:chExt cx="11072719" cy="6864221"/>
          </a:xfrm>
        </p:grpSpPr>
        <p:grpSp>
          <p:nvGrpSpPr>
            <p:cNvPr id="3" name="Group 2">
              <a:extLst>
                <a:ext uri="{FF2B5EF4-FFF2-40B4-BE49-F238E27FC236}">
                  <a16:creationId xmlns:a16="http://schemas.microsoft.com/office/drawing/2014/main" id="{8A0C31EB-BEB4-0E9E-269F-F97EC7815FF9}"/>
                </a:ext>
              </a:extLst>
            </p:cNvPr>
            <p:cNvGrpSpPr/>
            <p:nvPr/>
          </p:nvGrpSpPr>
          <p:grpSpPr>
            <a:xfrm>
              <a:off x="239804" y="64935"/>
              <a:ext cx="10847154" cy="6830217"/>
              <a:chOff x="343829" y="75390"/>
              <a:chExt cx="10847154" cy="6830217"/>
            </a:xfrm>
          </p:grpSpPr>
          <p:grpSp>
            <p:nvGrpSpPr>
              <p:cNvPr id="4" name="Group 3">
                <a:extLst>
                  <a:ext uri="{FF2B5EF4-FFF2-40B4-BE49-F238E27FC236}">
                    <a16:creationId xmlns:a16="http://schemas.microsoft.com/office/drawing/2014/main" id="{F5BCC2BB-B24E-95B9-0B53-9FF558130E77}"/>
                  </a:ext>
                </a:extLst>
              </p:cNvPr>
              <p:cNvGrpSpPr/>
              <p:nvPr/>
            </p:nvGrpSpPr>
            <p:grpSpPr>
              <a:xfrm>
                <a:off x="4306138" y="75390"/>
                <a:ext cx="6884845" cy="6830217"/>
                <a:chOff x="2238993" y="-1852"/>
                <a:chExt cx="7756983" cy="7301588"/>
              </a:xfrm>
            </p:grpSpPr>
            <p:grpSp>
              <p:nvGrpSpPr>
                <p:cNvPr id="12" name="Group 21">
                  <a:extLst>
                    <a:ext uri="{FF2B5EF4-FFF2-40B4-BE49-F238E27FC236}">
                      <a16:creationId xmlns:a16="http://schemas.microsoft.com/office/drawing/2014/main" id="{9013DD95-521B-116A-2A29-FE2C4300EEB5}"/>
                    </a:ext>
                  </a:extLst>
                </p:cNvPr>
                <p:cNvGrpSpPr>
                  <a:grpSpLocks/>
                </p:cNvGrpSpPr>
                <p:nvPr/>
              </p:nvGrpSpPr>
              <p:grpSpPr bwMode="auto">
                <a:xfrm>
                  <a:off x="2238993" y="-1852"/>
                  <a:ext cx="7564434" cy="7170103"/>
                  <a:chOff x="970580" y="1517611"/>
                  <a:chExt cx="7565050" cy="6296187"/>
                </a:xfrm>
              </p:grpSpPr>
              <p:sp>
                <p:nvSpPr>
                  <p:cNvPr id="23" name="Rectangle 13">
                    <a:extLst>
                      <a:ext uri="{FF2B5EF4-FFF2-40B4-BE49-F238E27FC236}">
                        <a16:creationId xmlns:a16="http://schemas.microsoft.com/office/drawing/2014/main" id="{66064DAB-F902-01A3-E1F7-163D537A2319}"/>
                      </a:ext>
                    </a:extLst>
                  </p:cNvPr>
                  <p:cNvSpPr>
                    <a:spLocks noChangeArrowheads="1"/>
                  </p:cNvSpPr>
                  <p:nvPr/>
                </p:nvSpPr>
                <p:spPr bwMode="auto">
                  <a:xfrm>
                    <a:off x="7154392" y="1524000"/>
                    <a:ext cx="1381238" cy="6272145"/>
                  </a:xfrm>
                  <a:prstGeom prst="rect">
                    <a:avLst/>
                  </a:prstGeom>
                  <a:gradFill rotWithShape="1">
                    <a:gsLst>
                      <a:gs pos="0">
                        <a:schemeClr val="hlink">
                          <a:gamma/>
                          <a:tint val="66667"/>
                          <a:invGamma/>
                        </a:schemeClr>
                      </a:gs>
                      <a:gs pos="50000">
                        <a:schemeClr val="hlink"/>
                      </a:gs>
                      <a:gs pos="100000">
                        <a:schemeClr val="hlink">
                          <a:gamma/>
                          <a:tint val="66667"/>
                          <a:invGamma/>
                        </a:schemeClr>
                      </a:gs>
                    </a:gsLst>
                    <a:lin ang="5400000" scaled="1"/>
                  </a:gradFill>
                  <a:ln w="28575">
                    <a:solidFill>
                      <a:srgbClr val="969696"/>
                    </a:solidFill>
                    <a:miter lim="800000"/>
                    <a:headEnd/>
                    <a:tailEnd/>
                  </a:ln>
                  <a:effectLst>
                    <a:outerShdw dist="107763" dir="13500000" algn="ctr" rotWithShape="0">
                      <a:srgbClr val="000000"/>
                    </a:outerShdw>
                  </a:effectLst>
                </p:spPr>
                <p:txBody>
                  <a:bodyPr wrap="none" anchor="ct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cs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cs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cs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cs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9pPr>
                  </a:lstStyle>
                  <a:p>
                    <a:pPr algn="ctr">
                      <a:spcBef>
                        <a:spcPct val="0"/>
                      </a:spcBef>
                      <a:buClrTx/>
                      <a:buSzTx/>
                      <a:buFontTx/>
                      <a:buNone/>
                      <a:defRPr/>
                    </a:pPr>
                    <a:endParaRPr lang="fr-CA" altLang="en-US" sz="2399">
                      <a:latin typeface="Times New Roman" pitchFamily="16" charset="0"/>
                    </a:endParaRPr>
                  </a:p>
                </p:txBody>
              </p:sp>
              <p:sp>
                <p:nvSpPr>
                  <p:cNvPr id="24" name="WordArt 21">
                    <a:extLst>
                      <a:ext uri="{FF2B5EF4-FFF2-40B4-BE49-F238E27FC236}">
                        <a16:creationId xmlns:a16="http://schemas.microsoft.com/office/drawing/2014/main" id="{AD2BBB1C-CB72-A658-164F-25D65CA61B9F}"/>
                      </a:ext>
                    </a:extLst>
                  </p:cNvPr>
                  <p:cNvSpPr>
                    <a:spLocks noChangeArrowheads="1" noChangeShapeType="1" noTextEdit="1"/>
                  </p:cNvSpPr>
                  <p:nvPr/>
                </p:nvSpPr>
                <p:spPr bwMode="auto">
                  <a:xfrm>
                    <a:off x="7420012" y="2363724"/>
                    <a:ext cx="810347" cy="351191"/>
                  </a:xfrm>
                  <a:prstGeom prst="rect">
                    <a:avLst/>
                  </a:prstGeom>
                </p:spPr>
                <p:txBody>
                  <a:bodyPr wrap="none" fromWordArt="1">
                    <a:prstTxWarp prst="textPlain">
                      <a:avLst>
                        <a:gd name="adj" fmla="val 50000"/>
                      </a:avLst>
                    </a:prstTxWarp>
                  </a:bodyPr>
                  <a:lstStyle/>
                  <a:p>
                    <a:pPr algn="ctr"/>
                    <a:r>
                      <a:rPr lang="en-US" sz="3599" kern="10" dirty="0">
                        <a:ln w="9525">
                          <a:solidFill>
                            <a:srgbClr val="000000"/>
                          </a:solidFill>
                          <a:round/>
                          <a:headEnd/>
                          <a:tailEnd/>
                        </a:ln>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latin typeface="Arial Black" panose="020B0A04020102020204" pitchFamily="34" charset="0"/>
                      </a:rPr>
                      <a:t>RIO</a:t>
                    </a:r>
                  </a:p>
                </p:txBody>
              </p:sp>
              <p:sp>
                <p:nvSpPr>
                  <p:cNvPr id="25" name="WordArt 22">
                    <a:extLst>
                      <a:ext uri="{FF2B5EF4-FFF2-40B4-BE49-F238E27FC236}">
                        <a16:creationId xmlns:a16="http://schemas.microsoft.com/office/drawing/2014/main" id="{55949B2A-5F21-E6EA-09D7-B8463BABC3F0}"/>
                      </a:ext>
                    </a:extLst>
                  </p:cNvPr>
                  <p:cNvSpPr>
                    <a:spLocks noChangeArrowheads="1" noChangeShapeType="1" noTextEdit="1"/>
                  </p:cNvSpPr>
                  <p:nvPr/>
                </p:nvSpPr>
                <p:spPr bwMode="auto">
                  <a:xfrm>
                    <a:off x="7439441" y="3258820"/>
                    <a:ext cx="749681" cy="260106"/>
                  </a:xfrm>
                  <a:prstGeom prst="rect">
                    <a:avLst/>
                  </a:prstGeom>
                </p:spPr>
                <p:txBody>
                  <a:bodyPr wrap="none" fromWordArt="1">
                    <a:prstTxWarp prst="textPlain">
                      <a:avLst>
                        <a:gd name="adj" fmla="val 50000"/>
                      </a:avLst>
                    </a:prstTxWarp>
                  </a:bodyPr>
                  <a:lstStyle/>
                  <a:p>
                    <a:pPr algn="ctr"/>
                    <a:r>
                      <a:rPr lang="en-US" sz="3599" kern="10" dirty="0">
                        <a:ln w="9525">
                          <a:solidFill>
                            <a:srgbClr val="000000"/>
                          </a:solidFill>
                          <a:round/>
                          <a:headEnd/>
                          <a:tailEnd/>
                        </a:ln>
                        <a:solidFill>
                          <a:srgbClr val="FF0000"/>
                        </a:solidFill>
                        <a:latin typeface="Arial Black" panose="020B0A04020102020204" pitchFamily="34" charset="0"/>
                      </a:rPr>
                      <a:t>Kyoto</a:t>
                    </a:r>
                  </a:p>
                </p:txBody>
              </p:sp>
              <p:sp>
                <p:nvSpPr>
                  <p:cNvPr id="26" name="WordArt 29">
                    <a:extLst>
                      <a:ext uri="{FF2B5EF4-FFF2-40B4-BE49-F238E27FC236}">
                        <a16:creationId xmlns:a16="http://schemas.microsoft.com/office/drawing/2014/main" id="{CF5DA828-0BF8-1D68-75E1-DD21C61C71FC}"/>
                      </a:ext>
                    </a:extLst>
                  </p:cNvPr>
                  <p:cNvSpPr>
                    <a:spLocks noChangeArrowheads="1" noChangeShapeType="1" noTextEdit="1"/>
                  </p:cNvSpPr>
                  <p:nvPr/>
                </p:nvSpPr>
                <p:spPr bwMode="auto">
                  <a:xfrm>
                    <a:off x="7273128" y="5147516"/>
                    <a:ext cx="1155676" cy="558063"/>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contourClr>
                        <a:srgbClr val="FFFFCC"/>
                      </a:contourClr>
                    </a:sp3d>
                  </a:bodyPr>
                  <a:lstStyle/>
                  <a:p>
                    <a:pPr algn="ctr"/>
                    <a:r>
                      <a:rPr lang="en-US" sz="3599" kern="10" dirty="0">
                        <a:ln w="9525">
                          <a:round/>
                          <a:headEnd/>
                          <a:tailEnd/>
                        </a:ln>
                        <a:gradFill rotWithShape="1">
                          <a:gsLst>
                            <a:gs pos="0">
                              <a:srgbClr val="FFFFCC"/>
                            </a:gs>
                            <a:gs pos="100000">
                              <a:srgbClr val="FF9999"/>
                            </a:gs>
                          </a:gsLst>
                          <a:lin ang="5400000" scaled="1"/>
                        </a:gradFill>
                        <a:latin typeface="Arial Black" panose="020B0A04020102020204" pitchFamily="34" charset="0"/>
                        <a:cs typeface="Times New Roman" panose="02020603050405020304" pitchFamily="18" charset="0"/>
                      </a:rPr>
                      <a:t>PARIS </a:t>
                    </a:r>
                  </a:p>
                  <a:p>
                    <a:pPr algn="ctr"/>
                    <a:r>
                      <a:rPr lang="en-US" sz="3599" kern="10" dirty="0">
                        <a:ln w="9525">
                          <a:round/>
                          <a:headEnd/>
                          <a:tailEnd/>
                        </a:ln>
                        <a:gradFill rotWithShape="1">
                          <a:gsLst>
                            <a:gs pos="0">
                              <a:srgbClr val="FFFFCC"/>
                            </a:gs>
                            <a:gs pos="100000">
                              <a:srgbClr val="FF9999"/>
                            </a:gs>
                          </a:gsLst>
                          <a:lin ang="5400000" scaled="1"/>
                        </a:gradFill>
                        <a:latin typeface="Arial Black" panose="020B0A04020102020204" pitchFamily="34" charset="0"/>
                        <a:cs typeface="Times New Roman" panose="02020603050405020304" pitchFamily="18" charset="0"/>
                      </a:rPr>
                      <a:t>COP21</a:t>
                    </a:r>
                  </a:p>
                </p:txBody>
              </p:sp>
              <p:grpSp>
                <p:nvGrpSpPr>
                  <p:cNvPr id="27" name="Group 26">
                    <a:extLst>
                      <a:ext uri="{FF2B5EF4-FFF2-40B4-BE49-F238E27FC236}">
                        <a16:creationId xmlns:a16="http://schemas.microsoft.com/office/drawing/2014/main" id="{5E85ABC5-1D58-EE3D-0AC4-9D1D3349E40F}"/>
                      </a:ext>
                    </a:extLst>
                  </p:cNvPr>
                  <p:cNvGrpSpPr>
                    <a:grpSpLocks/>
                  </p:cNvGrpSpPr>
                  <p:nvPr/>
                </p:nvGrpSpPr>
                <p:grpSpPr bwMode="auto">
                  <a:xfrm>
                    <a:off x="970580" y="1517611"/>
                    <a:ext cx="7174055" cy="6296187"/>
                    <a:chOff x="970580" y="1517611"/>
                    <a:chExt cx="7174055" cy="6296187"/>
                  </a:xfrm>
                </p:grpSpPr>
                <p:sp>
                  <p:nvSpPr>
                    <p:cNvPr id="28" name="Line 6">
                      <a:extLst>
                        <a:ext uri="{FF2B5EF4-FFF2-40B4-BE49-F238E27FC236}">
                          <a16:creationId xmlns:a16="http://schemas.microsoft.com/office/drawing/2014/main" id="{8A4D0CC7-86CC-098F-8A5F-8B521332130F}"/>
                        </a:ext>
                      </a:extLst>
                    </p:cNvPr>
                    <p:cNvSpPr>
                      <a:spLocks noChangeShapeType="1"/>
                    </p:cNvSpPr>
                    <p:nvPr/>
                  </p:nvSpPr>
                  <p:spPr bwMode="auto">
                    <a:xfrm rot="442622">
                      <a:off x="6496050" y="5192713"/>
                      <a:ext cx="1371600" cy="32385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76200">
                          <a:solidFill>
                            <a:srgbClr val="FF0000"/>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sp>
                  <p:nvSpPr>
                    <p:cNvPr id="29" name="Text Box 9">
                      <a:extLst>
                        <a:ext uri="{FF2B5EF4-FFF2-40B4-BE49-F238E27FC236}">
                          <a16:creationId xmlns:a16="http://schemas.microsoft.com/office/drawing/2014/main" id="{399418F8-79C8-3C9A-30DA-452C418AB66D}"/>
                        </a:ext>
                      </a:extLst>
                    </p:cNvPr>
                    <p:cNvSpPr txBox="1">
                      <a:spLocks noChangeArrowheads="1"/>
                    </p:cNvSpPr>
                    <p:nvPr/>
                  </p:nvSpPr>
                  <p:spPr bwMode="auto">
                    <a:xfrm>
                      <a:off x="1005861" y="1566873"/>
                      <a:ext cx="1806472" cy="664265"/>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lin ang="5400000" scaled="1"/>
                      <a:tileRect/>
                    </a:gra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cs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cs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cs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cs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cs typeface="Arial" charset="0"/>
                        </a:defRPr>
                      </a:lvl9pPr>
                    </a:lstStyle>
                    <a:p>
                      <a:pPr>
                        <a:spcBef>
                          <a:spcPct val="0"/>
                        </a:spcBef>
                        <a:buClrTx/>
                        <a:buSzTx/>
                        <a:buFontTx/>
                        <a:buNone/>
                        <a:defRPr/>
                      </a:pPr>
                      <a:endParaRPr lang="fr-CA" altLang="en-US" sz="1999" dirty="0">
                        <a:latin typeface="Times New Roman" pitchFamily="16" charset="0"/>
                      </a:endParaRPr>
                    </a:p>
                    <a:p>
                      <a:pPr>
                        <a:spcBef>
                          <a:spcPct val="0"/>
                        </a:spcBef>
                        <a:buClrTx/>
                        <a:buSzTx/>
                        <a:buFontTx/>
                        <a:buNone/>
                        <a:defRPr/>
                      </a:pPr>
                      <a:r>
                        <a:rPr lang="ro-RO" altLang="en-US" sz="1999" dirty="0">
                          <a:latin typeface="Times New Roman" pitchFamily="16" charset="0"/>
                        </a:rPr>
                        <a:t>Incertitudini</a:t>
                      </a:r>
                      <a:endParaRPr lang="en-US" altLang="en-US" sz="1999" dirty="0">
                        <a:latin typeface="Times New Roman" pitchFamily="16" charset="0"/>
                      </a:endParaRPr>
                    </a:p>
                  </p:txBody>
                </p:sp>
                <p:grpSp>
                  <p:nvGrpSpPr>
                    <p:cNvPr id="30" name="Group 10">
                      <a:extLst>
                        <a:ext uri="{FF2B5EF4-FFF2-40B4-BE49-F238E27FC236}">
                          <a16:creationId xmlns:a16="http://schemas.microsoft.com/office/drawing/2014/main" id="{403CA5C0-9525-E01E-090C-BA01449B2A2D}"/>
                        </a:ext>
                      </a:extLst>
                    </p:cNvPr>
                    <p:cNvGrpSpPr>
                      <a:grpSpLocks/>
                    </p:cNvGrpSpPr>
                    <p:nvPr/>
                  </p:nvGrpSpPr>
                  <p:grpSpPr bwMode="auto">
                    <a:xfrm>
                      <a:off x="970580" y="2590801"/>
                      <a:ext cx="1731963" cy="5204633"/>
                      <a:chOff x="36" y="1824"/>
                      <a:chExt cx="1080" cy="2322"/>
                    </a:xfrm>
                  </p:grpSpPr>
                  <p:sp>
                    <p:nvSpPr>
                      <p:cNvPr id="44" name="AutoShape 11">
                        <a:extLst>
                          <a:ext uri="{FF2B5EF4-FFF2-40B4-BE49-F238E27FC236}">
                            <a16:creationId xmlns:a16="http://schemas.microsoft.com/office/drawing/2014/main" id="{97063A9C-8A28-9157-5032-C31E1D96ABB1}"/>
                          </a:ext>
                        </a:extLst>
                      </p:cNvPr>
                      <p:cNvSpPr>
                        <a:spLocks noChangeArrowheads="1"/>
                      </p:cNvSpPr>
                      <p:nvPr/>
                    </p:nvSpPr>
                    <p:spPr bwMode="auto">
                      <a:xfrm rot="5394760">
                        <a:off x="-412" y="2619"/>
                        <a:ext cx="1974" cy="384"/>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68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9525">
                        <a:solidFill>
                          <a:srgbClr val="FF0000"/>
                        </a:solidFill>
                        <a:miter lim="800000"/>
                        <a:headEnd/>
                        <a:tailEnd/>
                      </a:ln>
                      <a:effectLst>
                        <a:outerShdw dist="107763" dir="13500000" algn="ctr" rotWithShape="0">
                          <a:srgbClr val="000000"/>
                        </a:outerShdw>
                      </a:effectLst>
                    </p:spPr>
                    <p:txBody>
                      <a:bodyPr wrap="none" anchor="ctr"/>
                      <a:lstStyle/>
                      <a:p>
                        <a:endParaRPr lang="en-US" sz="1799"/>
                      </a:p>
                    </p:txBody>
                  </p:sp>
                  <p:sp>
                    <p:nvSpPr>
                      <p:cNvPr id="45" name="Text Box 12">
                        <a:extLst>
                          <a:ext uri="{FF2B5EF4-FFF2-40B4-BE49-F238E27FC236}">
                            <a16:creationId xmlns:a16="http://schemas.microsoft.com/office/drawing/2014/main" id="{8EE74901-F17B-990F-3FF9-A82213C4EB35}"/>
                          </a:ext>
                        </a:extLst>
                      </p:cNvPr>
                      <p:cNvSpPr txBox="1">
                        <a:spLocks noChangeArrowheads="1"/>
                      </p:cNvSpPr>
                      <p:nvPr/>
                    </p:nvSpPr>
                    <p:spPr bwMode="auto">
                      <a:xfrm>
                        <a:off x="36" y="3850"/>
                        <a:ext cx="1080" cy="296"/>
                      </a:xfrm>
                      <a:prstGeom prst="rect">
                        <a:avLst/>
                      </a:prstGeom>
                      <a:solidFill>
                        <a:srgbClr val="000066"/>
                      </a:solidFill>
                      <a:ln w="57150">
                        <a:solidFill>
                          <a:srgbClr val="FF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o-RO" altLang="en-US" sz="1999" b="1" dirty="0">
                            <a:solidFill>
                              <a:srgbClr val="FF3300"/>
                            </a:solidFill>
                            <a:latin typeface="Times New Roman" panose="02020603050405020304" pitchFamily="18" charset="0"/>
                          </a:rPr>
                          <a:t>Mai multă încredere</a:t>
                        </a:r>
                        <a:endParaRPr lang="fr-CA" altLang="en-US" sz="1999" b="1" dirty="0">
                          <a:latin typeface="Times New Roman" panose="02020603050405020304" pitchFamily="18" charset="0"/>
                        </a:endParaRPr>
                      </a:p>
                    </p:txBody>
                  </p:sp>
                </p:grpSp>
                <p:sp>
                  <p:nvSpPr>
                    <p:cNvPr id="31" name="Oval 14">
                      <a:extLst>
                        <a:ext uri="{FF2B5EF4-FFF2-40B4-BE49-F238E27FC236}">
                          <a16:creationId xmlns:a16="http://schemas.microsoft.com/office/drawing/2014/main" id="{0FD4AF50-2FC7-9BD1-1F2B-8C8BD6305E36}"/>
                        </a:ext>
                      </a:extLst>
                    </p:cNvPr>
                    <p:cNvSpPr>
                      <a:spLocks noChangeArrowheads="1"/>
                    </p:cNvSpPr>
                    <p:nvPr/>
                  </p:nvSpPr>
                  <p:spPr bwMode="auto">
                    <a:xfrm>
                      <a:off x="3911600" y="4276725"/>
                      <a:ext cx="3463925" cy="11303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FF33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799">
                        <a:latin typeface="Arial" panose="020B0604020202020204" pitchFamily="34" charset="0"/>
                      </a:endParaRPr>
                    </a:p>
                  </p:txBody>
                </p:sp>
                <p:sp>
                  <p:nvSpPr>
                    <p:cNvPr id="32" name="Text Box 15">
                      <a:extLst>
                        <a:ext uri="{FF2B5EF4-FFF2-40B4-BE49-F238E27FC236}">
                          <a16:creationId xmlns:a16="http://schemas.microsoft.com/office/drawing/2014/main" id="{B9CD381B-55E7-8AFA-AE96-2259DA7180B9}"/>
                        </a:ext>
                      </a:extLst>
                    </p:cNvPr>
                    <p:cNvSpPr txBox="1">
                      <a:spLocks noChangeArrowheads="1"/>
                    </p:cNvSpPr>
                    <p:nvPr/>
                  </p:nvSpPr>
                  <p:spPr bwMode="auto">
                    <a:xfrm>
                      <a:off x="2814179" y="1517611"/>
                      <a:ext cx="801688" cy="629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fr-CH" altLang="en-US" sz="1999" dirty="0">
                          <a:latin typeface="Times New Roman" panose="02020603050405020304" pitchFamily="18" charset="0"/>
                        </a:rPr>
                        <a:t>1988</a:t>
                      </a:r>
                    </a:p>
                    <a:p>
                      <a:pPr>
                        <a:lnSpc>
                          <a:spcPct val="100000"/>
                        </a:lnSpc>
                        <a:spcBef>
                          <a:spcPct val="0"/>
                        </a:spcBef>
                        <a:buFontTx/>
                        <a:buNone/>
                      </a:pPr>
                      <a:endParaRPr lang="fr-CH" altLang="en-US" sz="1000" dirty="0">
                        <a:latin typeface="Times New Roman" panose="02020603050405020304" pitchFamily="18" charset="0"/>
                      </a:endParaRPr>
                    </a:p>
                    <a:p>
                      <a:pPr>
                        <a:lnSpc>
                          <a:spcPct val="100000"/>
                        </a:lnSpc>
                        <a:spcBef>
                          <a:spcPct val="0"/>
                        </a:spcBef>
                        <a:buFontTx/>
                        <a:buNone/>
                      </a:pPr>
                      <a:r>
                        <a:rPr lang="fr-CH" altLang="en-US" sz="1999" dirty="0">
                          <a:latin typeface="Times New Roman" panose="02020603050405020304" pitchFamily="18" charset="0"/>
                        </a:rPr>
                        <a:t>1990</a:t>
                      </a:r>
                    </a:p>
                    <a:p>
                      <a:pPr>
                        <a:lnSpc>
                          <a:spcPct val="100000"/>
                        </a:lnSpc>
                        <a:spcBef>
                          <a:spcPct val="0"/>
                        </a:spcBef>
                        <a:buFontTx/>
                        <a:buNone/>
                      </a:pPr>
                      <a:endParaRPr lang="fr-CH" altLang="en-US" sz="1000" dirty="0">
                        <a:latin typeface="Times New Roman" panose="02020603050405020304" pitchFamily="18" charset="0"/>
                      </a:endParaRPr>
                    </a:p>
                    <a:p>
                      <a:pPr>
                        <a:lnSpc>
                          <a:spcPct val="100000"/>
                        </a:lnSpc>
                        <a:spcBef>
                          <a:spcPct val="0"/>
                        </a:spcBef>
                        <a:buFontTx/>
                        <a:buNone/>
                      </a:pPr>
                      <a:r>
                        <a:rPr lang="fr-CH" altLang="en-US" sz="1999" dirty="0">
                          <a:latin typeface="Times New Roman" panose="02020603050405020304" pitchFamily="18" charset="0"/>
                        </a:rPr>
                        <a:t>1992</a:t>
                      </a:r>
                    </a:p>
                    <a:p>
                      <a:pPr>
                        <a:lnSpc>
                          <a:spcPct val="100000"/>
                        </a:lnSpc>
                        <a:spcBef>
                          <a:spcPct val="0"/>
                        </a:spcBef>
                        <a:buFontTx/>
                        <a:buNone/>
                      </a:pPr>
                      <a:endParaRPr lang="fr-CH" altLang="en-US" sz="1000" dirty="0">
                        <a:latin typeface="Times New Roman" panose="02020603050405020304" pitchFamily="18" charset="0"/>
                      </a:endParaRPr>
                    </a:p>
                    <a:p>
                      <a:pPr>
                        <a:lnSpc>
                          <a:spcPct val="100000"/>
                        </a:lnSpc>
                        <a:spcBef>
                          <a:spcPct val="0"/>
                        </a:spcBef>
                        <a:buFontTx/>
                        <a:buNone/>
                      </a:pPr>
                      <a:r>
                        <a:rPr lang="fr-CH" altLang="en-US" sz="1999" dirty="0">
                          <a:latin typeface="Times New Roman" panose="02020603050405020304" pitchFamily="18" charset="0"/>
                        </a:rPr>
                        <a:t>1995</a:t>
                      </a:r>
                    </a:p>
                    <a:p>
                      <a:pPr>
                        <a:lnSpc>
                          <a:spcPct val="100000"/>
                        </a:lnSpc>
                        <a:spcBef>
                          <a:spcPct val="0"/>
                        </a:spcBef>
                        <a:buFontTx/>
                        <a:buNone/>
                      </a:pPr>
                      <a:endParaRPr lang="fr-CH" altLang="en-US" sz="1000" dirty="0">
                        <a:latin typeface="Times New Roman" panose="02020603050405020304" pitchFamily="18" charset="0"/>
                      </a:endParaRPr>
                    </a:p>
                    <a:p>
                      <a:pPr>
                        <a:lnSpc>
                          <a:spcPct val="100000"/>
                        </a:lnSpc>
                        <a:spcBef>
                          <a:spcPct val="0"/>
                        </a:spcBef>
                        <a:buFontTx/>
                        <a:buNone/>
                      </a:pPr>
                      <a:r>
                        <a:rPr lang="fr-CH" altLang="en-US" sz="1999" dirty="0">
                          <a:latin typeface="Times New Roman" panose="02020603050405020304" pitchFamily="18" charset="0"/>
                        </a:rPr>
                        <a:t>1997</a:t>
                      </a:r>
                    </a:p>
                    <a:p>
                      <a:pPr>
                        <a:lnSpc>
                          <a:spcPct val="100000"/>
                        </a:lnSpc>
                        <a:spcBef>
                          <a:spcPct val="0"/>
                        </a:spcBef>
                        <a:buFontTx/>
                        <a:buNone/>
                      </a:pPr>
                      <a:endParaRPr lang="fr-CH" altLang="en-US" sz="1000" dirty="0">
                        <a:latin typeface="Times New Roman" panose="02020603050405020304" pitchFamily="18" charset="0"/>
                      </a:endParaRPr>
                    </a:p>
                    <a:p>
                      <a:pPr>
                        <a:lnSpc>
                          <a:spcPct val="100000"/>
                        </a:lnSpc>
                        <a:spcBef>
                          <a:spcPct val="0"/>
                        </a:spcBef>
                        <a:buFontTx/>
                        <a:buNone/>
                      </a:pPr>
                      <a:r>
                        <a:rPr lang="fr-CH" altLang="en-US" sz="1999" dirty="0">
                          <a:latin typeface="Times New Roman" panose="02020603050405020304" pitchFamily="18" charset="0"/>
                        </a:rPr>
                        <a:t>2001</a:t>
                      </a:r>
                    </a:p>
                    <a:p>
                      <a:pPr>
                        <a:lnSpc>
                          <a:spcPct val="100000"/>
                        </a:lnSpc>
                        <a:spcBef>
                          <a:spcPct val="0"/>
                        </a:spcBef>
                        <a:buFontTx/>
                        <a:buNone/>
                      </a:pPr>
                      <a:endParaRPr lang="fr-CH" altLang="en-US" sz="1000" dirty="0">
                        <a:latin typeface="Times New Roman" panose="02020603050405020304" pitchFamily="18" charset="0"/>
                      </a:endParaRPr>
                    </a:p>
                    <a:p>
                      <a:pPr>
                        <a:lnSpc>
                          <a:spcPct val="100000"/>
                        </a:lnSpc>
                        <a:spcBef>
                          <a:spcPct val="0"/>
                        </a:spcBef>
                        <a:buFontTx/>
                        <a:buNone/>
                      </a:pPr>
                      <a:r>
                        <a:rPr lang="fr-CH" altLang="en-US" sz="1999" dirty="0">
                          <a:latin typeface="Times New Roman" panose="02020603050405020304" pitchFamily="18" charset="0"/>
                        </a:rPr>
                        <a:t>2005</a:t>
                      </a:r>
                    </a:p>
                    <a:p>
                      <a:pPr>
                        <a:lnSpc>
                          <a:spcPct val="100000"/>
                        </a:lnSpc>
                        <a:spcBef>
                          <a:spcPct val="0"/>
                        </a:spcBef>
                        <a:buFontTx/>
                        <a:buNone/>
                      </a:pPr>
                      <a:endParaRPr lang="fr-CH" altLang="en-US" sz="1000" dirty="0">
                        <a:latin typeface="Times New Roman" panose="02020603050405020304" pitchFamily="18" charset="0"/>
                      </a:endParaRPr>
                    </a:p>
                    <a:p>
                      <a:pPr>
                        <a:lnSpc>
                          <a:spcPct val="100000"/>
                        </a:lnSpc>
                        <a:spcBef>
                          <a:spcPct val="0"/>
                        </a:spcBef>
                        <a:buFontTx/>
                        <a:buNone/>
                      </a:pPr>
                      <a:r>
                        <a:rPr lang="fr-CH" altLang="en-US" sz="1999" dirty="0">
                          <a:latin typeface="Times New Roman" panose="02020603050405020304" pitchFamily="18" charset="0"/>
                        </a:rPr>
                        <a:t>2007</a:t>
                      </a:r>
                    </a:p>
                    <a:p>
                      <a:pPr>
                        <a:lnSpc>
                          <a:spcPct val="100000"/>
                        </a:lnSpc>
                        <a:spcBef>
                          <a:spcPct val="0"/>
                        </a:spcBef>
                        <a:buFontTx/>
                        <a:buNone/>
                      </a:pPr>
                      <a:endParaRPr lang="en-US" altLang="en-US" sz="1999" dirty="0">
                        <a:latin typeface="Times New Roman" panose="02020603050405020304" pitchFamily="18" charset="0"/>
                      </a:endParaRPr>
                    </a:p>
                    <a:p>
                      <a:pPr>
                        <a:lnSpc>
                          <a:spcPct val="100000"/>
                        </a:lnSpc>
                        <a:spcBef>
                          <a:spcPct val="0"/>
                        </a:spcBef>
                        <a:buFontTx/>
                        <a:buNone/>
                      </a:pPr>
                      <a:r>
                        <a:rPr lang="en-US" altLang="en-US" sz="1999" dirty="0">
                          <a:latin typeface="Times New Roman" panose="02020603050405020304" pitchFamily="18" charset="0"/>
                        </a:rPr>
                        <a:t>2013</a:t>
                      </a:r>
                    </a:p>
                    <a:p>
                      <a:pPr>
                        <a:lnSpc>
                          <a:spcPct val="100000"/>
                        </a:lnSpc>
                        <a:spcBef>
                          <a:spcPct val="0"/>
                        </a:spcBef>
                        <a:buFontTx/>
                        <a:buNone/>
                      </a:pPr>
                      <a:r>
                        <a:rPr lang="en-US" altLang="en-US" sz="1999" dirty="0">
                          <a:latin typeface="Times New Roman" panose="02020603050405020304" pitchFamily="18" charset="0"/>
                        </a:rPr>
                        <a:t>2015</a:t>
                      </a:r>
                      <a:endParaRPr lang="ro-RO" altLang="en-US" sz="1999" dirty="0">
                        <a:latin typeface="Times New Roman" panose="02020603050405020304" pitchFamily="18" charset="0"/>
                      </a:endParaRPr>
                    </a:p>
                    <a:p>
                      <a:pPr>
                        <a:lnSpc>
                          <a:spcPct val="100000"/>
                        </a:lnSpc>
                        <a:spcBef>
                          <a:spcPct val="0"/>
                        </a:spcBef>
                        <a:buFontTx/>
                        <a:buNone/>
                      </a:pPr>
                      <a:r>
                        <a:rPr lang="ro-RO" altLang="en-US" sz="1999" dirty="0">
                          <a:latin typeface="Times New Roman" panose="02020603050405020304" pitchFamily="18" charset="0"/>
                        </a:rPr>
                        <a:t>2016</a:t>
                      </a:r>
                    </a:p>
                    <a:p>
                      <a:pPr>
                        <a:lnSpc>
                          <a:spcPct val="100000"/>
                        </a:lnSpc>
                        <a:spcBef>
                          <a:spcPct val="0"/>
                        </a:spcBef>
                        <a:buFontTx/>
                        <a:buNone/>
                      </a:pPr>
                      <a:endParaRPr lang="ro-RO" altLang="en-US" sz="1999" dirty="0">
                        <a:latin typeface="Times New Roman" panose="02020603050405020304" pitchFamily="18" charset="0"/>
                      </a:endParaRPr>
                    </a:p>
                    <a:p>
                      <a:pPr>
                        <a:lnSpc>
                          <a:spcPct val="100000"/>
                        </a:lnSpc>
                        <a:spcBef>
                          <a:spcPct val="0"/>
                        </a:spcBef>
                        <a:buFontTx/>
                        <a:buNone/>
                      </a:pPr>
                      <a:r>
                        <a:rPr lang="ro-RO" altLang="en-US" sz="1999" dirty="0">
                          <a:latin typeface="Times New Roman" panose="02020603050405020304" pitchFamily="18" charset="0"/>
                        </a:rPr>
                        <a:t>2018</a:t>
                      </a:r>
                    </a:p>
                    <a:p>
                      <a:pPr>
                        <a:lnSpc>
                          <a:spcPct val="100000"/>
                        </a:lnSpc>
                        <a:spcBef>
                          <a:spcPct val="0"/>
                        </a:spcBef>
                        <a:buFontTx/>
                        <a:buNone/>
                      </a:pPr>
                      <a:endParaRPr lang="ro-RO" altLang="en-US" sz="1999" dirty="0">
                        <a:latin typeface="Times New Roman" panose="02020603050405020304" pitchFamily="18" charset="0"/>
                      </a:endParaRPr>
                    </a:p>
                    <a:p>
                      <a:pPr>
                        <a:lnSpc>
                          <a:spcPct val="100000"/>
                        </a:lnSpc>
                        <a:spcBef>
                          <a:spcPct val="0"/>
                        </a:spcBef>
                        <a:buFontTx/>
                        <a:buNone/>
                      </a:pPr>
                      <a:r>
                        <a:rPr lang="ro-RO" altLang="en-US" sz="1999" dirty="0">
                          <a:latin typeface="Times New Roman" panose="02020603050405020304" pitchFamily="18" charset="0"/>
                        </a:rPr>
                        <a:t>2019</a:t>
                      </a:r>
                    </a:p>
                    <a:p>
                      <a:pPr>
                        <a:lnSpc>
                          <a:spcPct val="100000"/>
                        </a:lnSpc>
                        <a:spcBef>
                          <a:spcPct val="0"/>
                        </a:spcBef>
                        <a:buFontTx/>
                        <a:buNone/>
                      </a:pPr>
                      <a:endParaRPr lang="ro-RO" altLang="en-US" sz="1999" dirty="0">
                        <a:latin typeface="Times New Roman" panose="02020603050405020304" pitchFamily="18" charset="0"/>
                      </a:endParaRPr>
                    </a:p>
                    <a:p>
                      <a:pPr>
                        <a:lnSpc>
                          <a:spcPct val="100000"/>
                        </a:lnSpc>
                        <a:spcBef>
                          <a:spcPct val="0"/>
                        </a:spcBef>
                        <a:buFontTx/>
                        <a:buNone/>
                      </a:pPr>
                      <a:r>
                        <a:rPr lang="ro-RO" altLang="en-US" sz="1999" dirty="0">
                          <a:latin typeface="Times New Roman" panose="02020603050405020304" pitchFamily="18" charset="0"/>
                        </a:rPr>
                        <a:t>2021</a:t>
                      </a:r>
                      <a:endParaRPr lang="fr-CH" altLang="en-US" sz="1999" dirty="0">
                        <a:latin typeface="Times New Roman" panose="02020603050405020304" pitchFamily="18" charset="0"/>
                      </a:endParaRPr>
                    </a:p>
                  </p:txBody>
                </p:sp>
                <p:sp>
                  <p:nvSpPr>
                    <p:cNvPr id="33" name="Text Box 16">
                      <a:extLst>
                        <a:ext uri="{FF2B5EF4-FFF2-40B4-BE49-F238E27FC236}">
                          <a16:creationId xmlns:a16="http://schemas.microsoft.com/office/drawing/2014/main" id="{3CEF0E6D-4468-281F-8C3C-AF4D6527FCCC}"/>
                        </a:ext>
                      </a:extLst>
                    </p:cNvPr>
                    <p:cNvSpPr txBox="1">
                      <a:spLocks noChangeArrowheads="1"/>
                    </p:cNvSpPr>
                    <p:nvPr/>
                  </p:nvSpPr>
                  <p:spPr bwMode="auto">
                    <a:xfrm>
                      <a:off x="3809614" y="1939865"/>
                      <a:ext cx="2899011" cy="54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ro-RO" altLang="en-US" sz="1600" dirty="0">
                          <a:effectLst>
                            <a:outerShdw blurRad="38100" dist="38100" dir="2700000" algn="tl">
                              <a:srgbClr val="FFFFFF"/>
                            </a:outerShdw>
                          </a:effectLst>
                          <a:latin typeface="Trebuchet MS" pitchFamily="34" charset="0"/>
                          <a:cs typeface="Arial" charset="0"/>
                        </a:rPr>
                        <a:t>The 1st </a:t>
                      </a:r>
                      <a:r>
                        <a:rPr lang="fr-CH" altLang="en-US" sz="1600" dirty="0">
                          <a:effectLst>
                            <a:outerShdw blurRad="38100" dist="38100" dir="2700000" algn="tl">
                              <a:srgbClr val="FFFFFF"/>
                            </a:outerShdw>
                          </a:effectLst>
                          <a:latin typeface="Trebuchet MS" pitchFamily="34" charset="0"/>
                          <a:cs typeface="Arial" charset="0"/>
                        </a:rPr>
                        <a:t>IPCC</a:t>
                      </a:r>
                      <a:r>
                        <a:rPr lang="ro-RO" altLang="en-US" sz="1600" dirty="0">
                          <a:effectLst>
                            <a:outerShdw blurRad="38100" dist="38100" dir="2700000" algn="tl">
                              <a:srgbClr val="FFFFFF"/>
                            </a:outerShdw>
                          </a:effectLst>
                          <a:latin typeface="Trebuchet MS" pitchFamily="34" charset="0"/>
                          <a:cs typeface="Arial" charset="0"/>
                        </a:rPr>
                        <a:t> Assessment Report</a:t>
                      </a:r>
                      <a:endParaRPr lang="fr-CH" altLang="en-US" sz="1600" dirty="0">
                        <a:effectLst>
                          <a:outerShdw blurRad="38100" dist="38100" dir="2700000" algn="tl">
                            <a:srgbClr val="FFFFFF"/>
                          </a:outerShdw>
                        </a:effectLst>
                        <a:latin typeface="Trebuchet MS" pitchFamily="34" charset="0"/>
                        <a:cs typeface="Arial" charset="0"/>
                      </a:endParaRPr>
                    </a:p>
                  </p:txBody>
                </p:sp>
                <p:sp>
                  <p:nvSpPr>
                    <p:cNvPr id="34" name="Text Box 17">
                      <a:extLst>
                        <a:ext uri="{FF2B5EF4-FFF2-40B4-BE49-F238E27FC236}">
                          <a16:creationId xmlns:a16="http://schemas.microsoft.com/office/drawing/2014/main" id="{27181E1D-3775-ED49-1779-099D50237411}"/>
                        </a:ext>
                      </a:extLst>
                    </p:cNvPr>
                    <p:cNvSpPr txBox="1">
                      <a:spLocks noChangeArrowheads="1"/>
                    </p:cNvSpPr>
                    <p:nvPr/>
                  </p:nvSpPr>
                  <p:spPr bwMode="auto">
                    <a:xfrm>
                      <a:off x="3764580" y="2784568"/>
                      <a:ext cx="2712191" cy="54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ro-RO" altLang="en-US" sz="1600" dirty="0">
                          <a:effectLst>
                            <a:outerShdw blurRad="38100" dist="38100" dir="2700000" algn="tl">
                              <a:srgbClr val="FFFFFF"/>
                            </a:outerShdw>
                          </a:effectLst>
                          <a:latin typeface="Trebuchet MS" pitchFamily="34" charset="0"/>
                          <a:cs typeface="Arial" charset="0"/>
                        </a:rPr>
                        <a:t>The 2nd IPCC Assessment Report</a:t>
                      </a:r>
                      <a:endParaRPr lang="fr-CH" altLang="en-US" sz="1600" dirty="0">
                        <a:effectLst>
                          <a:outerShdw blurRad="38100" dist="38100" dir="2700000" algn="tl">
                            <a:srgbClr val="FFFFFF"/>
                          </a:outerShdw>
                        </a:effectLst>
                        <a:latin typeface="Trebuchet MS" pitchFamily="34" charset="0"/>
                        <a:cs typeface="Arial" charset="0"/>
                      </a:endParaRPr>
                    </a:p>
                  </p:txBody>
                </p:sp>
                <p:sp>
                  <p:nvSpPr>
                    <p:cNvPr id="35" name="Text Box 18">
                      <a:extLst>
                        <a:ext uri="{FF2B5EF4-FFF2-40B4-BE49-F238E27FC236}">
                          <a16:creationId xmlns:a16="http://schemas.microsoft.com/office/drawing/2014/main" id="{0C5DDB9E-5E86-FAF2-0DA0-A685DBC76296}"/>
                        </a:ext>
                      </a:extLst>
                    </p:cNvPr>
                    <p:cNvSpPr txBox="1">
                      <a:spLocks noChangeArrowheads="1"/>
                    </p:cNvSpPr>
                    <p:nvPr/>
                  </p:nvSpPr>
                  <p:spPr bwMode="auto">
                    <a:xfrm>
                      <a:off x="3736993" y="3667945"/>
                      <a:ext cx="3314970" cy="317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ro-RO" altLang="en-US" sz="1600" dirty="0">
                          <a:effectLst>
                            <a:outerShdw blurRad="38100" dist="38100" dir="2700000" algn="tl">
                              <a:srgbClr val="FFFFFF"/>
                            </a:outerShdw>
                          </a:effectLst>
                          <a:latin typeface="Trebuchet MS" pitchFamily="34" charset="0"/>
                          <a:cs typeface="Arial" charset="0"/>
                        </a:rPr>
                        <a:t>The 3rd </a:t>
                      </a:r>
                      <a:r>
                        <a:rPr lang="fr-CH" altLang="en-US" sz="1600" dirty="0">
                          <a:effectLst>
                            <a:outerShdw blurRad="38100" dist="38100" dir="2700000" algn="tl">
                              <a:srgbClr val="FFFFFF"/>
                            </a:outerShdw>
                          </a:effectLst>
                          <a:latin typeface="Trebuchet MS" pitchFamily="34" charset="0"/>
                          <a:cs typeface="Arial" charset="0"/>
                        </a:rPr>
                        <a:t>IPCC</a:t>
                      </a:r>
                      <a:r>
                        <a:rPr lang="ro-RO" altLang="en-US" sz="1600" dirty="0">
                          <a:effectLst>
                            <a:outerShdw blurRad="38100" dist="38100" dir="2700000" algn="tl">
                              <a:srgbClr val="FFFFFF"/>
                            </a:outerShdw>
                          </a:effectLst>
                          <a:latin typeface="Trebuchet MS" pitchFamily="34" charset="0"/>
                          <a:cs typeface="Arial" charset="0"/>
                        </a:rPr>
                        <a:t> Report (AR3)</a:t>
                      </a:r>
                      <a:endParaRPr lang="fr-CH" altLang="en-US" sz="1600" dirty="0">
                        <a:effectLst>
                          <a:outerShdw blurRad="38100" dist="38100" dir="2700000" algn="tl">
                            <a:srgbClr val="FFFFFF"/>
                          </a:outerShdw>
                        </a:effectLst>
                        <a:latin typeface="Trebuchet MS" pitchFamily="34" charset="0"/>
                        <a:cs typeface="Arial" charset="0"/>
                      </a:endParaRPr>
                    </a:p>
                  </p:txBody>
                </p:sp>
                <p:sp>
                  <p:nvSpPr>
                    <p:cNvPr id="36" name="Line 19">
                      <a:extLst>
                        <a:ext uri="{FF2B5EF4-FFF2-40B4-BE49-F238E27FC236}">
                          <a16:creationId xmlns:a16="http://schemas.microsoft.com/office/drawing/2014/main" id="{D5132A4A-FC52-444F-15EC-39619E90B5A0}"/>
                        </a:ext>
                      </a:extLst>
                    </p:cNvPr>
                    <p:cNvSpPr>
                      <a:spLocks noChangeShapeType="1"/>
                    </p:cNvSpPr>
                    <p:nvPr/>
                  </p:nvSpPr>
                  <p:spPr bwMode="auto">
                    <a:xfrm>
                      <a:off x="3767266" y="2586314"/>
                      <a:ext cx="3233738"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sp>
                  <p:nvSpPr>
                    <p:cNvPr id="37" name="Line 20">
                      <a:extLst>
                        <a:ext uri="{FF2B5EF4-FFF2-40B4-BE49-F238E27FC236}">
                          <a16:creationId xmlns:a16="http://schemas.microsoft.com/office/drawing/2014/main" id="{73AF6395-3A32-5042-0224-DB7D836F0F48}"/>
                        </a:ext>
                      </a:extLst>
                    </p:cNvPr>
                    <p:cNvSpPr>
                      <a:spLocks noChangeShapeType="1"/>
                    </p:cNvSpPr>
                    <p:nvPr/>
                  </p:nvSpPr>
                  <p:spPr bwMode="auto">
                    <a:xfrm>
                      <a:off x="3717383" y="3411532"/>
                      <a:ext cx="3232150"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sp>
                  <p:nvSpPr>
                    <p:cNvPr id="38" name="Line 23">
                      <a:extLst>
                        <a:ext uri="{FF2B5EF4-FFF2-40B4-BE49-F238E27FC236}">
                          <a16:creationId xmlns:a16="http://schemas.microsoft.com/office/drawing/2014/main" id="{5F3EEC87-3ADA-5470-97AD-CC28CFD753BC}"/>
                        </a:ext>
                      </a:extLst>
                    </p:cNvPr>
                    <p:cNvSpPr>
                      <a:spLocks noChangeShapeType="1"/>
                    </p:cNvSpPr>
                    <p:nvPr/>
                  </p:nvSpPr>
                  <p:spPr bwMode="auto">
                    <a:xfrm>
                      <a:off x="3703969" y="4265337"/>
                      <a:ext cx="3273425" cy="0"/>
                    </a:xfrm>
                    <a:prstGeom prst="line">
                      <a:avLst/>
                    </a:prstGeom>
                    <a:noFill/>
                    <a:ln w="57150">
                      <a:solidFill>
                        <a:srgbClr val="FF66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799"/>
                    </a:p>
                  </p:txBody>
                </p:sp>
                <p:sp>
                  <p:nvSpPr>
                    <p:cNvPr id="39" name="Text Box 24">
                      <a:extLst>
                        <a:ext uri="{FF2B5EF4-FFF2-40B4-BE49-F238E27FC236}">
                          <a16:creationId xmlns:a16="http://schemas.microsoft.com/office/drawing/2014/main" id="{F2063509-A47C-DC9C-8F68-99F566503D7B}"/>
                        </a:ext>
                      </a:extLst>
                    </p:cNvPr>
                    <p:cNvSpPr txBox="1">
                      <a:spLocks noChangeArrowheads="1"/>
                    </p:cNvSpPr>
                    <p:nvPr/>
                  </p:nvSpPr>
                  <p:spPr bwMode="auto">
                    <a:xfrm>
                      <a:off x="3733801" y="4515639"/>
                      <a:ext cx="1867839" cy="317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o-RO" altLang="en-US" sz="1600" dirty="0">
                          <a:latin typeface="Trebuchet MS" panose="020B0603020202020204" pitchFamily="34" charset="0"/>
                        </a:rPr>
                        <a:t>The AR4 of </a:t>
                      </a:r>
                      <a:r>
                        <a:rPr lang="en-US" altLang="en-US" sz="1600" dirty="0">
                          <a:latin typeface="Trebuchet MS" panose="020B0603020202020204" pitchFamily="34" charset="0"/>
                        </a:rPr>
                        <a:t>IPCC</a:t>
                      </a:r>
                    </a:p>
                  </p:txBody>
                </p:sp>
                <p:sp>
                  <p:nvSpPr>
                    <p:cNvPr id="40" name="WordArt 25">
                      <a:extLst>
                        <a:ext uri="{FF2B5EF4-FFF2-40B4-BE49-F238E27FC236}">
                          <a16:creationId xmlns:a16="http://schemas.microsoft.com/office/drawing/2014/main" id="{C4936D7F-E070-BCE2-3A68-5E3D8B43B210}"/>
                        </a:ext>
                      </a:extLst>
                    </p:cNvPr>
                    <p:cNvSpPr>
                      <a:spLocks noChangeArrowheads="1" noChangeShapeType="1" noTextEdit="1"/>
                    </p:cNvSpPr>
                    <p:nvPr/>
                  </p:nvSpPr>
                  <p:spPr bwMode="auto">
                    <a:xfrm>
                      <a:off x="7375525" y="3823186"/>
                      <a:ext cx="769110" cy="610196"/>
                    </a:xfrm>
                    <a:prstGeom prst="rect">
                      <a:avLst/>
                    </a:prstGeom>
                  </p:spPr>
                  <p:txBody>
                    <a:bodyPr wrap="none" fromWordArt="1">
                      <a:prstTxWarp prst="textCascadeUp">
                        <a:avLst>
                          <a:gd name="adj" fmla="val 44444"/>
                        </a:avLst>
                      </a:prstTxWarp>
                      <a:scene3d>
                        <a:camera prst="legacyPerspectiveFront">
                          <a:rot lat="20519987" lon="1080000" rev="0"/>
                        </a:camera>
                        <a:lightRig rig="legacyHarsh2" dir="b"/>
                      </a:scene3d>
                      <a:sp3d extrusionH="430200" prstMaterial="legacyMatte">
                        <a:extrusionClr>
                          <a:srgbClr val="FF6600"/>
                        </a:extrusionClr>
                        <a:contourClr>
                          <a:srgbClr val="FFE701"/>
                        </a:contourClr>
                      </a:sp3d>
                    </a:bodyPr>
                    <a:lstStyle/>
                    <a:p>
                      <a:pPr algn="ctr"/>
                      <a:r>
                        <a:rPr lang="en-US" sz="3199" kern="10" dirty="0">
                          <a:ln w="9525">
                            <a:round/>
                            <a:headEnd/>
                            <a:tailEnd/>
                          </a:ln>
                          <a:gradFill rotWithShape="1">
                            <a:gsLst>
                              <a:gs pos="0">
                                <a:srgbClr val="FFE701"/>
                              </a:gs>
                              <a:gs pos="100000">
                                <a:srgbClr val="FE3E02"/>
                              </a:gs>
                            </a:gsLst>
                            <a:lin ang="5400000" scaled="1"/>
                          </a:gradFill>
                          <a:latin typeface="Arial Black" panose="020B0A04020102020204" pitchFamily="34" charset="0"/>
                        </a:rPr>
                        <a:t>Kyoto in</a:t>
                      </a:r>
                    </a:p>
                    <a:p>
                      <a:pPr algn="ctr"/>
                      <a:r>
                        <a:rPr lang="en-US" sz="3199" kern="10" dirty="0">
                          <a:ln w="9525">
                            <a:round/>
                            <a:headEnd/>
                            <a:tailEnd/>
                          </a:ln>
                          <a:gradFill rotWithShape="1">
                            <a:gsLst>
                              <a:gs pos="0">
                                <a:srgbClr val="FFE701"/>
                              </a:gs>
                              <a:gs pos="100000">
                                <a:srgbClr val="FE3E02"/>
                              </a:gs>
                            </a:gsLst>
                            <a:lin ang="5400000" scaled="1"/>
                          </a:gradFill>
                          <a:latin typeface="Arial Black" panose="020B0A04020102020204" pitchFamily="34" charset="0"/>
                        </a:rPr>
                        <a:t>act</a:t>
                      </a:r>
                      <a:r>
                        <a:rPr lang="ro-RO" sz="3199" kern="10" dirty="0">
                          <a:ln w="9525">
                            <a:round/>
                            <a:headEnd/>
                            <a:tailEnd/>
                          </a:ln>
                          <a:gradFill rotWithShape="1">
                            <a:gsLst>
                              <a:gs pos="0">
                                <a:srgbClr val="FFE701"/>
                              </a:gs>
                              <a:gs pos="100000">
                                <a:srgbClr val="FE3E02"/>
                              </a:gs>
                            </a:gsLst>
                            <a:lin ang="5400000" scaled="1"/>
                          </a:gradFill>
                          <a:latin typeface="Arial Black" panose="020B0A04020102020204" pitchFamily="34" charset="0"/>
                        </a:rPr>
                        <a:t>ion</a:t>
                      </a:r>
                      <a:endParaRPr lang="en-US" sz="3199" kern="10" dirty="0">
                        <a:ln w="9525">
                          <a:round/>
                          <a:headEnd/>
                          <a:tailEnd/>
                        </a:ln>
                        <a:gradFill rotWithShape="1">
                          <a:gsLst>
                            <a:gs pos="0">
                              <a:srgbClr val="FFE701"/>
                            </a:gs>
                            <a:gs pos="100000">
                              <a:srgbClr val="FE3E02"/>
                            </a:gs>
                          </a:gsLst>
                          <a:lin ang="5400000" scaled="1"/>
                        </a:gradFill>
                        <a:latin typeface="Arial Black" panose="020B0A04020102020204" pitchFamily="34" charset="0"/>
                      </a:endParaRPr>
                    </a:p>
                  </p:txBody>
                </p:sp>
                <p:sp>
                  <p:nvSpPr>
                    <p:cNvPr id="41" name="Text Box 26">
                      <a:extLst>
                        <a:ext uri="{FF2B5EF4-FFF2-40B4-BE49-F238E27FC236}">
                          <a16:creationId xmlns:a16="http://schemas.microsoft.com/office/drawing/2014/main" id="{61A078A9-1B85-FBED-7D1A-D2B467F3BEDD}"/>
                        </a:ext>
                      </a:extLst>
                    </p:cNvPr>
                    <p:cNvSpPr txBox="1">
                      <a:spLocks noChangeArrowheads="1"/>
                    </p:cNvSpPr>
                    <p:nvPr/>
                  </p:nvSpPr>
                  <p:spPr bwMode="auto">
                    <a:xfrm>
                      <a:off x="3700795" y="5095782"/>
                      <a:ext cx="3276599" cy="317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ro-RO" altLang="en-US" sz="1600" dirty="0">
                          <a:latin typeface="Trebuchet MS" panose="020B0603020202020204" pitchFamily="34" charset="0"/>
                        </a:rPr>
                        <a:t>The AR5 of </a:t>
                      </a:r>
                      <a:r>
                        <a:rPr lang="en-US" altLang="en-US" sz="1600" dirty="0">
                          <a:latin typeface="Trebuchet MS" panose="020B0603020202020204" pitchFamily="34" charset="0"/>
                        </a:rPr>
                        <a:t>IPCC</a:t>
                      </a:r>
                      <a:endParaRPr lang="ro-RO" altLang="en-US" sz="1600" dirty="0">
                        <a:latin typeface="Trebuchet MS" panose="020B0603020202020204" pitchFamily="34" charset="0"/>
                      </a:endParaRPr>
                    </a:p>
                  </p:txBody>
                </p:sp>
                <p:sp>
                  <p:nvSpPr>
                    <p:cNvPr id="42" name="Line 20">
                      <a:extLst>
                        <a:ext uri="{FF2B5EF4-FFF2-40B4-BE49-F238E27FC236}">
                          <a16:creationId xmlns:a16="http://schemas.microsoft.com/office/drawing/2014/main" id="{BC5F3CBB-1A4D-FB1B-9DF3-B2F1CC2C642B}"/>
                        </a:ext>
                      </a:extLst>
                    </p:cNvPr>
                    <p:cNvSpPr>
                      <a:spLocks noChangeShapeType="1"/>
                    </p:cNvSpPr>
                    <p:nvPr/>
                  </p:nvSpPr>
                  <p:spPr bwMode="auto">
                    <a:xfrm>
                      <a:off x="3733801" y="5576314"/>
                      <a:ext cx="3232150" cy="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sp>
                  <p:nvSpPr>
                    <p:cNvPr id="43" name="Text Box 16">
                      <a:extLst>
                        <a:ext uri="{FF2B5EF4-FFF2-40B4-BE49-F238E27FC236}">
                          <a16:creationId xmlns:a16="http://schemas.microsoft.com/office/drawing/2014/main" id="{761C58DF-59C0-7B8C-F60B-27B9157C75BE}"/>
                        </a:ext>
                      </a:extLst>
                    </p:cNvPr>
                    <p:cNvSpPr txBox="1">
                      <a:spLocks noChangeArrowheads="1"/>
                    </p:cNvSpPr>
                    <p:nvPr/>
                  </p:nvSpPr>
                  <p:spPr bwMode="auto">
                    <a:xfrm>
                      <a:off x="3809614" y="1524001"/>
                      <a:ext cx="2899011" cy="375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r>
                        <a:rPr lang="en-US" altLang="en-US" sz="1999" dirty="0">
                          <a:effectLst>
                            <a:outerShdw blurRad="38100" dist="38100" dir="2700000" algn="tl">
                              <a:srgbClr val="FFFFFF"/>
                            </a:outerShdw>
                          </a:effectLst>
                          <a:latin typeface="Trebuchet MS" pitchFamily="34" charset="0"/>
                        </a:rPr>
                        <a:t>IPCC</a:t>
                      </a:r>
                      <a:r>
                        <a:rPr lang="ro-RO" altLang="en-US" sz="1999" dirty="0">
                          <a:effectLst>
                            <a:outerShdw blurRad="38100" dist="38100" dir="2700000" algn="tl">
                              <a:srgbClr val="FFFFFF"/>
                            </a:outerShdw>
                          </a:effectLst>
                          <a:latin typeface="Trebuchet MS" pitchFamily="34" charset="0"/>
                        </a:rPr>
                        <a:t> established</a:t>
                      </a:r>
                      <a:r>
                        <a:rPr lang="en-US" altLang="en-US" sz="1999" dirty="0">
                          <a:effectLst>
                            <a:outerShdw blurRad="38100" dist="38100" dir="2700000" algn="tl">
                              <a:srgbClr val="FFFFFF"/>
                            </a:outerShdw>
                          </a:effectLst>
                          <a:latin typeface="Trebuchet MS" pitchFamily="34" charset="0"/>
                        </a:rPr>
                        <a:t> </a:t>
                      </a:r>
                      <a:endParaRPr lang="fr-CH" altLang="en-US" sz="1999" dirty="0">
                        <a:effectLst>
                          <a:outerShdw blurRad="38100" dist="38100" dir="2700000" algn="tl">
                            <a:srgbClr val="FFFFFF"/>
                          </a:outerShdw>
                        </a:effectLst>
                        <a:latin typeface="Trebuchet MS" pitchFamily="34" charset="0"/>
                      </a:endParaRPr>
                    </a:p>
                  </p:txBody>
                </p:sp>
              </p:grpSp>
            </p:grpSp>
            <p:grpSp>
              <p:nvGrpSpPr>
                <p:cNvPr id="13" name="Group 12">
                  <a:extLst>
                    <a:ext uri="{FF2B5EF4-FFF2-40B4-BE49-F238E27FC236}">
                      <a16:creationId xmlns:a16="http://schemas.microsoft.com/office/drawing/2014/main" id="{46BDFFD2-41DE-8E0E-E334-45DA2B2FBDA0}"/>
                    </a:ext>
                  </a:extLst>
                </p:cNvPr>
                <p:cNvGrpSpPr/>
                <p:nvPr/>
              </p:nvGrpSpPr>
              <p:grpSpPr>
                <a:xfrm>
                  <a:off x="4758967" y="4722514"/>
                  <a:ext cx="5237009" cy="2577222"/>
                  <a:chOff x="4758967" y="4722514"/>
                  <a:chExt cx="5237009" cy="2577222"/>
                </a:xfrm>
              </p:grpSpPr>
              <p:pic>
                <p:nvPicPr>
                  <p:cNvPr id="14" name="Picture 13">
                    <a:extLst>
                      <a:ext uri="{FF2B5EF4-FFF2-40B4-BE49-F238E27FC236}">
                        <a16:creationId xmlns:a16="http://schemas.microsoft.com/office/drawing/2014/main" id="{0492814D-023D-DFE3-74FB-14088F4622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765" y="5436518"/>
                    <a:ext cx="34020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26">
                    <a:extLst>
                      <a:ext uri="{FF2B5EF4-FFF2-40B4-BE49-F238E27FC236}">
                        <a16:creationId xmlns:a16="http://schemas.microsoft.com/office/drawing/2014/main" id="{40014942-95A9-67EC-FD95-00C394FC473E}"/>
                      </a:ext>
                    </a:extLst>
                  </p:cNvPr>
                  <p:cNvSpPr txBox="1">
                    <a:spLocks noChangeArrowheads="1"/>
                  </p:cNvSpPr>
                  <p:nvPr/>
                </p:nvSpPr>
                <p:spPr bwMode="auto">
                  <a:xfrm>
                    <a:off x="4861727" y="5525156"/>
                    <a:ext cx="3482485" cy="329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ro-RO" altLang="en-US" sz="1400" b="1" dirty="0">
                        <a:latin typeface="Trebuchet MS" panose="020B0603020202020204" pitchFamily="34" charset="0"/>
                      </a:rPr>
                      <a:t>Katowice </a:t>
                    </a:r>
                    <a:endParaRPr lang="ro-RO" altLang="en-US" sz="900" b="1" dirty="0">
                      <a:latin typeface="Trebuchet MS" panose="020B0603020202020204" pitchFamily="34" charset="0"/>
                    </a:endParaRPr>
                  </a:p>
                </p:txBody>
              </p:sp>
              <p:sp>
                <p:nvSpPr>
                  <p:cNvPr id="16" name="Rectangle 15">
                    <a:extLst>
                      <a:ext uri="{FF2B5EF4-FFF2-40B4-BE49-F238E27FC236}">
                        <a16:creationId xmlns:a16="http://schemas.microsoft.com/office/drawing/2014/main" id="{0887E603-4DCE-1381-AD2F-F7AB1DA2B37F}"/>
                      </a:ext>
                    </a:extLst>
                  </p:cNvPr>
                  <p:cNvSpPr/>
                  <p:nvPr/>
                </p:nvSpPr>
                <p:spPr>
                  <a:xfrm>
                    <a:off x="8265046" y="5276705"/>
                    <a:ext cx="1730930" cy="624995"/>
                  </a:xfrm>
                  <a:prstGeom prst="rect">
                    <a:avLst/>
                  </a:prstGeom>
                  <a:noFill/>
                </p:spPr>
                <p:txBody>
                  <a:bodyPr>
                    <a:spAutoFit/>
                    <a:scene3d>
                      <a:camera prst="orthographicFront"/>
                      <a:lightRig rig="soft" dir="t">
                        <a:rot lat="0" lon="0" rev="15600000"/>
                      </a:lightRig>
                    </a:scene3d>
                    <a:sp3d extrusionH="57150" prstMaterial="softEdge">
                      <a:bevelT w="25400" h="38100"/>
                    </a:sp3d>
                  </a:bodyPr>
                  <a:lstStyle/>
                  <a:p>
                    <a:pPr algn="ctr">
                      <a:defRPr/>
                    </a:pPr>
                    <a:r>
                      <a:rPr lang="ro-RO" sz="3199" b="1" dirty="0">
                        <a:ln/>
                        <a:solidFill>
                          <a:schemeClr val="accent4"/>
                        </a:solidFill>
                      </a:rPr>
                      <a:t>COP 24</a:t>
                    </a:r>
                    <a:endParaRPr lang="en-US" sz="3199" b="1" dirty="0">
                      <a:ln/>
                      <a:solidFill>
                        <a:schemeClr val="accent4"/>
                      </a:solidFill>
                    </a:endParaRPr>
                  </a:p>
                </p:txBody>
              </p:sp>
              <p:sp>
                <p:nvSpPr>
                  <p:cNvPr id="17" name="Line 23">
                    <a:extLst>
                      <a:ext uri="{FF2B5EF4-FFF2-40B4-BE49-F238E27FC236}">
                        <a16:creationId xmlns:a16="http://schemas.microsoft.com/office/drawing/2014/main" id="{4256E344-8347-BC34-3D13-3681F9BE3C8B}"/>
                      </a:ext>
                    </a:extLst>
                  </p:cNvPr>
                  <p:cNvSpPr>
                    <a:spLocks noChangeShapeType="1"/>
                  </p:cNvSpPr>
                  <p:nvPr/>
                </p:nvSpPr>
                <p:spPr bwMode="auto">
                  <a:xfrm>
                    <a:off x="4972026" y="4965164"/>
                    <a:ext cx="3273425" cy="0"/>
                  </a:xfrm>
                  <a:prstGeom prst="line">
                    <a:avLst/>
                  </a:prstGeom>
                  <a:noFill/>
                  <a:ln w="57150">
                    <a:solidFill>
                      <a:srgbClr val="FF66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799"/>
                  </a:p>
                </p:txBody>
              </p:sp>
              <p:sp>
                <p:nvSpPr>
                  <p:cNvPr id="18" name="Rectangle 17">
                    <a:extLst>
                      <a:ext uri="{FF2B5EF4-FFF2-40B4-BE49-F238E27FC236}">
                        <a16:creationId xmlns:a16="http://schemas.microsoft.com/office/drawing/2014/main" id="{EE342CA2-5DD4-028D-195D-09CB6881A49E}"/>
                      </a:ext>
                    </a:extLst>
                  </p:cNvPr>
                  <p:cNvSpPr/>
                  <p:nvPr/>
                </p:nvSpPr>
                <p:spPr>
                  <a:xfrm>
                    <a:off x="8332688" y="4722514"/>
                    <a:ext cx="1472584" cy="493526"/>
                  </a:xfrm>
                  <a:prstGeom prst="rect">
                    <a:avLst/>
                  </a:prstGeom>
                  <a:noFill/>
                </p:spPr>
                <p:txBody>
                  <a:bodyPr>
                    <a:spAutoFit/>
                  </a:bodyPr>
                  <a:lstStyle/>
                  <a:p>
                    <a:pPr algn="ctr">
                      <a:defRPr/>
                    </a:pPr>
                    <a:r>
                      <a:rPr lang="ro-RO" sz="1200" b="1" dirty="0">
                        <a:ln w="6600">
                          <a:solidFill>
                            <a:schemeClr val="accent2"/>
                          </a:solidFill>
                          <a:prstDash val="solid"/>
                        </a:ln>
                        <a:solidFill>
                          <a:srgbClr val="FFFFFF"/>
                        </a:solidFill>
                        <a:effectLst>
                          <a:outerShdw dist="38100" dir="2700000" algn="tl" rotWithShape="0">
                            <a:schemeClr val="accent2"/>
                          </a:outerShdw>
                        </a:effectLst>
                      </a:rPr>
                      <a:t>Paris Agreement în action</a:t>
                    </a:r>
                    <a:endParaRPr lang="en-US" sz="12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9" name="Text Box 26">
                    <a:extLst>
                      <a:ext uri="{FF2B5EF4-FFF2-40B4-BE49-F238E27FC236}">
                        <a16:creationId xmlns:a16="http://schemas.microsoft.com/office/drawing/2014/main" id="{DADBD77C-B1E9-EC8D-73F2-AD4FA4DB5412}"/>
                      </a:ext>
                    </a:extLst>
                  </p:cNvPr>
                  <p:cNvSpPr txBox="1">
                    <a:spLocks noChangeArrowheads="1"/>
                  </p:cNvSpPr>
                  <p:nvPr/>
                </p:nvSpPr>
                <p:spPr bwMode="auto">
                  <a:xfrm>
                    <a:off x="4758967" y="5129342"/>
                    <a:ext cx="3892371" cy="271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ro-RO" altLang="en-US" sz="1050" b="1" dirty="0">
                        <a:latin typeface="Trebuchet MS" panose="020B0603020202020204" pitchFamily="34" charset="0"/>
                      </a:rPr>
                      <a:t>IPCC Special Report on 1.5 grd.C warming</a:t>
                    </a:r>
                  </a:p>
                </p:txBody>
              </p:sp>
              <p:sp>
                <p:nvSpPr>
                  <p:cNvPr id="20" name="Rectangle 19">
                    <a:extLst>
                      <a:ext uri="{FF2B5EF4-FFF2-40B4-BE49-F238E27FC236}">
                        <a16:creationId xmlns:a16="http://schemas.microsoft.com/office/drawing/2014/main" id="{B93812DF-CA4F-31E9-615F-0A12D4DAAEE8}"/>
                      </a:ext>
                    </a:extLst>
                  </p:cNvPr>
                  <p:cNvSpPr/>
                  <p:nvPr/>
                </p:nvSpPr>
                <p:spPr>
                  <a:xfrm>
                    <a:off x="8482652" y="6543023"/>
                    <a:ext cx="1295716" cy="756713"/>
                  </a:xfrm>
                  <a:prstGeom prst="rect">
                    <a:avLst/>
                  </a:prstGeom>
                  <a:noFill/>
                </p:spPr>
                <p:txBody>
                  <a:bodyPr wrap="square" lIns="91416" tIns="45708" rIns="91416" bIns="45708">
                    <a:spAutoFit/>
                  </a:bodyPr>
                  <a:lstStyle/>
                  <a:p>
                    <a:pPr algn="ctr"/>
                    <a:r>
                      <a:rPr lang="ro-RO" sz="2000" b="1" dirty="0">
                        <a:ln w="0"/>
                        <a:solidFill>
                          <a:srgbClr val="92D050"/>
                        </a:solidFill>
                        <a:effectLst>
                          <a:reflection blurRad="6350" stA="53000" endA="300" endPos="35500" dir="5400000" sy="-90000" algn="bl" rotWithShape="0"/>
                        </a:effectLst>
                      </a:rPr>
                      <a:t>COP 26</a:t>
                    </a:r>
                    <a:endParaRPr lang="en-US" sz="2000" b="1" dirty="0">
                      <a:ln w="0"/>
                      <a:solidFill>
                        <a:srgbClr val="92D050"/>
                      </a:solidFill>
                      <a:effectLst>
                        <a:reflection blurRad="6350" stA="53000" endA="300" endPos="35500" dir="5400000" sy="-90000" algn="bl" rotWithShape="0"/>
                      </a:effectLst>
                    </a:endParaRPr>
                  </a:p>
                  <a:p>
                    <a:pPr algn="ctr"/>
                    <a:r>
                      <a:rPr lang="en-US" sz="2000" b="1" dirty="0">
                        <a:ln w="0"/>
                        <a:solidFill>
                          <a:srgbClr val="FFFF00"/>
                        </a:solidFill>
                        <a:effectLst>
                          <a:reflection blurRad="6350" stA="53000" endA="300" endPos="35500" dir="5400000" sy="-90000" algn="bl" rotWithShape="0"/>
                        </a:effectLst>
                      </a:rPr>
                      <a:t>COP31</a:t>
                    </a:r>
                  </a:p>
                </p:txBody>
              </p:sp>
              <p:sp>
                <p:nvSpPr>
                  <p:cNvPr id="21" name="Line 20">
                    <a:extLst>
                      <a:ext uri="{FF2B5EF4-FFF2-40B4-BE49-F238E27FC236}">
                        <a16:creationId xmlns:a16="http://schemas.microsoft.com/office/drawing/2014/main" id="{8DEB2A7F-07DA-441E-DC43-E2602470F505}"/>
                      </a:ext>
                    </a:extLst>
                  </p:cNvPr>
                  <p:cNvSpPr>
                    <a:spLocks noChangeShapeType="1"/>
                  </p:cNvSpPr>
                  <p:nvPr/>
                </p:nvSpPr>
                <p:spPr bwMode="auto">
                  <a:xfrm flipV="1">
                    <a:off x="4968986" y="6906539"/>
                    <a:ext cx="3294229" cy="20103"/>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799"/>
                  </a:p>
                </p:txBody>
              </p:sp>
              <p:sp>
                <p:nvSpPr>
                  <p:cNvPr id="22" name="TextBox 21">
                    <a:extLst>
                      <a:ext uri="{FF2B5EF4-FFF2-40B4-BE49-F238E27FC236}">
                        <a16:creationId xmlns:a16="http://schemas.microsoft.com/office/drawing/2014/main" id="{A744A25A-1B1A-DA3F-F0AE-AE1121589CE7}"/>
                      </a:ext>
                    </a:extLst>
                  </p:cNvPr>
                  <p:cNvSpPr txBox="1"/>
                  <p:nvPr/>
                </p:nvSpPr>
                <p:spPr>
                  <a:xfrm>
                    <a:off x="4872655" y="6592169"/>
                    <a:ext cx="2993008" cy="361918"/>
                  </a:xfrm>
                  <a:prstGeom prst="rect">
                    <a:avLst/>
                  </a:prstGeom>
                  <a:noFill/>
                </p:spPr>
                <p:txBody>
                  <a:bodyPr wrap="none" rtlCol="0">
                    <a:spAutoFit/>
                  </a:bodyPr>
                  <a:lstStyle/>
                  <a:p>
                    <a:r>
                      <a:rPr lang="ro-RO" sz="1600" dirty="0"/>
                      <a:t>Glasgow – Creșterea ambiției</a:t>
                    </a:r>
                    <a:endParaRPr lang="en-US" sz="1600" dirty="0"/>
                  </a:p>
                </p:txBody>
              </p:sp>
            </p:grpSp>
          </p:grpSp>
          <p:sp>
            <p:nvSpPr>
              <p:cNvPr id="5" name="Rectangle 4">
                <a:extLst>
                  <a:ext uri="{FF2B5EF4-FFF2-40B4-BE49-F238E27FC236}">
                    <a16:creationId xmlns:a16="http://schemas.microsoft.com/office/drawing/2014/main" id="{5BB5D7B5-56F4-3D2E-1F9C-46F377D8736E}"/>
                  </a:ext>
                </a:extLst>
              </p:cNvPr>
              <p:cNvSpPr/>
              <p:nvPr/>
            </p:nvSpPr>
            <p:spPr>
              <a:xfrm>
                <a:off x="6575797" y="5678468"/>
                <a:ext cx="3144857" cy="430887"/>
              </a:xfrm>
              <a:prstGeom prst="rect">
                <a:avLst/>
              </a:prstGeom>
            </p:spPr>
            <p:txBody>
              <a:bodyPr wrap="square">
                <a:spAutoFit/>
              </a:bodyPr>
              <a:lstStyle/>
              <a:p>
                <a:r>
                  <a:rPr lang="ro-RO" sz="1100" b="1" dirty="0"/>
                  <a:t>Special reports of IPCC on oceansand cryosphere and on land</a:t>
                </a:r>
                <a:r>
                  <a:rPr lang="it-IT" sz="1100" b="1" dirty="0"/>
                  <a:t> </a:t>
                </a:r>
                <a:endParaRPr lang="en-US" sz="1100" b="1" dirty="0"/>
              </a:p>
            </p:txBody>
          </p:sp>
          <p:pic>
            <p:nvPicPr>
              <p:cNvPr id="6" name="Picture 5">
                <a:extLst>
                  <a:ext uri="{FF2B5EF4-FFF2-40B4-BE49-F238E27FC236}">
                    <a16:creationId xmlns:a16="http://schemas.microsoft.com/office/drawing/2014/main" id="{1B509F2C-3E9C-C8CF-4A6E-87D35AA2CF65}"/>
                  </a:ext>
                </a:extLst>
              </p:cNvPr>
              <p:cNvPicPr>
                <a:picLocks noChangeAspect="1"/>
              </p:cNvPicPr>
              <p:nvPr/>
            </p:nvPicPr>
            <p:blipFill>
              <a:blip r:embed="rId4"/>
              <a:stretch>
                <a:fillRect/>
              </a:stretch>
            </p:blipFill>
            <p:spPr>
              <a:xfrm>
                <a:off x="6680645" y="5932088"/>
                <a:ext cx="3090940" cy="335309"/>
              </a:xfrm>
              <a:prstGeom prst="rect">
                <a:avLst/>
              </a:prstGeom>
            </p:spPr>
          </p:pic>
          <p:sp>
            <p:nvSpPr>
              <p:cNvPr id="7" name="Rectangle 6">
                <a:extLst>
                  <a:ext uri="{FF2B5EF4-FFF2-40B4-BE49-F238E27FC236}">
                    <a16:creationId xmlns:a16="http://schemas.microsoft.com/office/drawing/2014/main" id="{40B1E71B-9593-1DCB-EEB0-E401F3A82831}"/>
                  </a:ext>
                </a:extLst>
              </p:cNvPr>
              <p:cNvSpPr/>
              <p:nvPr/>
            </p:nvSpPr>
            <p:spPr>
              <a:xfrm>
                <a:off x="9577448" y="5844318"/>
                <a:ext cx="1520577" cy="461665"/>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ro-RO" sz="2400" b="1" dirty="0">
                    <a:ln/>
                    <a:solidFill>
                      <a:schemeClr val="accent3">
                        <a:lumMod val="50000"/>
                      </a:schemeClr>
                    </a:solidFill>
                  </a:rPr>
                  <a:t>COP 25</a:t>
                </a:r>
                <a:endParaRPr lang="en-US" sz="2400" b="1" dirty="0">
                  <a:ln/>
                  <a:solidFill>
                    <a:schemeClr val="accent3">
                      <a:lumMod val="50000"/>
                    </a:schemeClr>
                  </a:solidFill>
                </a:endParaRPr>
              </a:p>
            </p:txBody>
          </p:sp>
          <p:sp>
            <p:nvSpPr>
              <p:cNvPr id="8" name="TextBox 7">
                <a:extLst>
                  <a:ext uri="{FF2B5EF4-FFF2-40B4-BE49-F238E27FC236}">
                    <a16:creationId xmlns:a16="http://schemas.microsoft.com/office/drawing/2014/main" id="{2023733F-2B8A-C96E-CC95-F4877A679065}"/>
                  </a:ext>
                </a:extLst>
              </p:cNvPr>
              <p:cNvSpPr txBox="1"/>
              <p:nvPr/>
            </p:nvSpPr>
            <p:spPr>
              <a:xfrm>
                <a:off x="6679008" y="6075149"/>
                <a:ext cx="2345514" cy="338554"/>
              </a:xfrm>
              <a:prstGeom prst="rect">
                <a:avLst/>
              </a:prstGeom>
              <a:noFill/>
            </p:spPr>
            <p:txBody>
              <a:bodyPr wrap="none" rtlCol="0">
                <a:spAutoFit/>
              </a:bodyPr>
              <a:lstStyle/>
              <a:p>
                <a:r>
                  <a:rPr lang="ro-RO" sz="1600" dirty="0">
                    <a:solidFill>
                      <a:srgbClr val="002060"/>
                    </a:solidFill>
                  </a:rPr>
                  <a:t>Madrid – Blue conference</a:t>
                </a:r>
                <a:endParaRPr lang="en-US" sz="1600" dirty="0">
                  <a:solidFill>
                    <a:srgbClr val="002060"/>
                  </a:solidFill>
                </a:endParaRPr>
              </a:p>
            </p:txBody>
          </p:sp>
          <p:sp>
            <p:nvSpPr>
              <p:cNvPr id="9" name="TextBox 8">
                <a:extLst>
                  <a:ext uri="{FF2B5EF4-FFF2-40B4-BE49-F238E27FC236}">
                    <a16:creationId xmlns:a16="http://schemas.microsoft.com/office/drawing/2014/main" id="{1F638C43-1F7A-FEE4-6BA3-D54DBC0533B1}"/>
                  </a:ext>
                </a:extLst>
              </p:cNvPr>
              <p:cNvSpPr txBox="1"/>
              <p:nvPr/>
            </p:nvSpPr>
            <p:spPr>
              <a:xfrm>
                <a:off x="343829" y="2715601"/>
                <a:ext cx="4083959" cy="64633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o-RO" b="1" dirty="0">
                    <a:ln/>
                    <a:solidFill>
                      <a:schemeClr val="accent3"/>
                    </a:solidFill>
                  </a:rPr>
                  <a:t>Decizii fundamentate științific –</a:t>
                </a:r>
              </a:p>
              <a:p>
                <a:pPr algn="ctr"/>
                <a:r>
                  <a:rPr lang="ro-RO" b="1" dirty="0">
                    <a:ln/>
                    <a:solidFill>
                      <a:schemeClr val="accent3"/>
                    </a:solidFill>
                  </a:rPr>
                  <a:t>Știința în tranziția verde</a:t>
                </a:r>
                <a:endParaRPr lang="en-US" b="1" dirty="0">
                  <a:ln/>
                  <a:solidFill>
                    <a:schemeClr val="accent3"/>
                  </a:solidFill>
                </a:endParaRPr>
              </a:p>
            </p:txBody>
          </p:sp>
          <p:pic>
            <p:nvPicPr>
              <p:cNvPr id="11" name="Picture 10">
                <a:extLst>
                  <a:ext uri="{FF2B5EF4-FFF2-40B4-BE49-F238E27FC236}">
                    <a16:creationId xmlns:a16="http://schemas.microsoft.com/office/drawing/2014/main" id="{25DDA894-B908-854A-0C3D-6C572F05A9DF}"/>
                  </a:ext>
                </a:extLst>
              </p:cNvPr>
              <p:cNvPicPr>
                <a:picLocks noChangeAspect="1"/>
              </p:cNvPicPr>
              <p:nvPr/>
            </p:nvPicPr>
            <p:blipFill>
              <a:blip r:embed="rId5"/>
              <a:stretch>
                <a:fillRect/>
              </a:stretch>
            </p:blipFill>
            <p:spPr>
              <a:xfrm>
                <a:off x="473283" y="3313547"/>
                <a:ext cx="3739311" cy="2884198"/>
              </a:xfrm>
              <a:prstGeom prst="rect">
                <a:avLst/>
              </a:prstGeom>
            </p:spPr>
          </p:pic>
        </p:grpSp>
        <p:sp>
          <p:nvSpPr>
            <p:cNvPr id="47" name="TextBox 46">
              <a:extLst>
                <a:ext uri="{FF2B5EF4-FFF2-40B4-BE49-F238E27FC236}">
                  <a16:creationId xmlns:a16="http://schemas.microsoft.com/office/drawing/2014/main" id="{E194B2FA-C7AA-6959-9622-4FADB5DE17B8}"/>
                </a:ext>
              </a:extLst>
            </p:cNvPr>
            <p:cNvSpPr txBox="1"/>
            <p:nvPr/>
          </p:nvSpPr>
          <p:spPr>
            <a:xfrm>
              <a:off x="14239" y="6144326"/>
              <a:ext cx="4187056" cy="784830"/>
            </a:xfrm>
            <a:prstGeom prst="rect">
              <a:avLst/>
            </a:prstGeom>
            <a:noFill/>
          </p:spPr>
          <p:txBody>
            <a:bodyPr wrap="square">
              <a:spAutoFit/>
            </a:bodyPr>
            <a:lstStyle/>
            <a:p>
              <a:pPr algn="just"/>
              <a:r>
                <a:rPr lang="en-US" sz="900" dirty="0" err="1"/>
                <a:t>Modificările</a:t>
              </a:r>
              <a:r>
                <a:rPr lang="en-US" sz="900" dirty="0"/>
                <a:t> </a:t>
              </a:r>
              <a:r>
                <a:rPr lang="en-US" sz="900" dirty="0" err="1"/>
                <a:t>sezoniere</a:t>
              </a:r>
              <a:r>
                <a:rPr lang="en-US" sz="900" dirty="0"/>
                <a:t> relative ale </a:t>
              </a:r>
              <a:r>
                <a:rPr lang="en-US" sz="900" dirty="0" err="1"/>
                <a:t>numărului</a:t>
              </a:r>
              <a:r>
                <a:rPr lang="en-US" sz="900" dirty="0"/>
                <a:t> de </a:t>
              </a:r>
              <a:r>
                <a:rPr lang="en-US" sz="900" dirty="0" err="1"/>
                <a:t>zile</a:t>
              </a:r>
              <a:r>
                <a:rPr lang="en-US" sz="900" dirty="0"/>
                <a:t> cu un </a:t>
              </a:r>
              <a:r>
                <a:rPr lang="en-US" sz="900" dirty="0" err="1"/>
                <a:t>indice</a:t>
              </a:r>
              <a:r>
                <a:rPr lang="en-US" sz="900" dirty="0"/>
                <a:t> de </a:t>
              </a:r>
              <a:r>
                <a:rPr lang="en-US" sz="900" dirty="0" err="1"/>
                <a:t>confort</a:t>
              </a:r>
              <a:r>
                <a:rPr lang="en-US" sz="900" dirty="0"/>
                <a:t> THI ≥80, </a:t>
              </a:r>
              <a:r>
                <a:rPr lang="en-US" sz="900" dirty="0" err="1"/>
                <a:t>în</a:t>
              </a:r>
              <a:r>
                <a:rPr lang="en-US" sz="900" dirty="0"/>
                <a:t> </a:t>
              </a:r>
              <a:r>
                <a:rPr lang="en-US" sz="900" dirty="0" err="1"/>
                <a:t>perioada</a:t>
              </a:r>
              <a:r>
                <a:rPr lang="en-US" sz="900" dirty="0"/>
                <a:t> </a:t>
              </a:r>
              <a:r>
                <a:rPr lang="en-US" sz="900" dirty="0" err="1"/>
                <a:t>mai-septembrie</a:t>
              </a:r>
              <a:r>
                <a:rPr lang="en-US" sz="900" dirty="0"/>
                <a:t>, </a:t>
              </a:r>
              <a:r>
                <a:rPr lang="en-US" sz="900" dirty="0" err="1"/>
                <a:t>pentru</a:t>
              </a:r>
              <a:r>
                <a:rPr lang="en-US" sz="900" dirty="0"/>
                <a:t> </a:t>
              </a:r>
              <a:r>
                <a:rPr lang="en-US" sz="900" dirty="0" err="1"/>
                <a:t>intervalele</a:t>
              </a:r>
              <a:r>
                <a:rPr lang="en-US" sz="900" dirty="0"/>
                <a:t> 2021-2050 (</a:t>
              </a:r>
              <a:r>
                <a:rPr lang="en-US" sz="900" dirty="0" err="1"/>
                <a:t>coloana</a:t>
              </a:r>
              <a:r>
                <a:rPr lang="en-US" sz="900" dirty="0"/>
                <a:t> din </a:t>
              </a:r>
              <a:r>
                <a:rPr lang="en-US" sz="900" dirty="0" err="1"/>
                <a:t>stânga</a:t>
              </a:r>
              <a:r>
                <a:rPr lang="en-US" sz="900" dirty="0"/>
                <a:t>) </a:t>
              </a:r>
              <a:r>
                <a:rPr lang="en-US" sz="900" dirty="0" err="1"/>
                <a:t>și</a:t>
              </a:r>
              <a:r>
                <a:rPr lang="en-US" sz="900" dirty="0"/>
                <a:t> 2071-2100 (</a:t>
              </a:r>
              <a:r>
                <a:rPr lang="en-US" sz="900" dirty="0" err="1"/>
                <a:t>coloana</a:t>
              </a:r>
              <a:r>
                <a:rPr lang="en-US" sz="900" dirty="0"/>
                <a:t> din </a:t>
              </a:r>
              <a:r>
                <a:rPr lang="en-US" sz="900" dirty="0" err="1"/>
                <a:t>dreapta</a:t>
              </a:r>
              <a:r>
                <a:rPr lang="en-US" sz="900" dirty="0"/>
                <a:t>), </a:t>
              </a:r>
              <a:r>
                <a:rPr lang="en-US" sz="900" dirty="0" err="1"/>
                <a:t>în</a:t>
              </a:r>
              <a:r>
                <a:rPr lang="en-US" sz="900" dirty="0"/>
                <a:t> </a:t>
              </a:r>
              <a:r>
                <a:rPr lang="en-US" sz="900" dirty="0" err="1"/>
                <a:t>scenariile</a:t>
              </a:r>
              <a:r>
                <a:rPr lang="en-US" sz="900" dirty="0"/>
                <a:t> RCP45 (</a:t>
              </a:r>
              <a:r>
                <a:rPr lang="en-US" sz="900" dirty="0" err="1"/>
                <a:t>rândul</a:t>
              </a:r>
              <a:r>
                <a:rPr lang="en-US" sz="900" dirty="0"/>
                <a:t> de sus) </a:t>
              </a:r>
              <a:r>
                <a:rPr lang="en-US" sz="900" dirty="0" err="1"/>
                <a:t>și</a:t>
              </a:r>
              <a:r>
                <a:rPr lang="en-US" sz="900" dirty="0"/>
                <a:t> RCP85 (</a:t>
              </a:r>
              <a:r>
                <a:rPr lang="en-US" sz="900" dirty="0" err="1"/>
                <a:t>rândul</a:t>
              </a:r>
              <a:r>
                <a:rPr lang="en-US" sz="900" dirty="0"/>
                <a:t> de </a:t>
              </a:r>
              <a:r>
                <a:rPr lang="en-US" sz="900" dirty="0" err="1"/>
                <a:t>jos</a:t>
              </a:r>
              <a:r>
                <a:rPr lang="en-US" sz="900" dirty="0"/>
                <a:t>), </a:t>
              </a:r>
              <a:r>
                <a:rPr lang="en-US" sz="900" dirty="0" err="1"/>
                <a:t>comparativ</a:t>
              </a:r>
              <a:r>
                <a:rPr lang="en-US" sz="900" dirty="0"/>
                <a:t> cu </a:t>
              </a:r>
              <a:r>
                <a:rPr lang="en-US" sz="900" dirty="0" err="1"/>
                <a:t>perioada</a:t>
              </a:r>
              <a:r>
                <a:rPr lang="en-US" sz="900" dirty="0"/>
                <a:t> 1971-2000; </a:t>
              </a:r>
              <a:r>
                <a:rPr lang="en-US" sz="900" dirty="0" err="1"/>
                <a:t>rezultatele</a:t>
              </a:r>
              <a:r>
                <a:rPr lang="en-US" sz="900" dirty="0"/>
                <a:t> se </a:t>
              </a:r>
              <a:r>
                <a:rPr lang="en-US" sz="900" dirty="0" err="1"/>
                <a:t>bazează</a:t>
              </a:r>
              <a:r>
                <a:rPr lang="en-US" sz="900" dirty="0"/>
                <a:t> pe </a:t>
              </a:r>
              <a:r>
                <a:rPr lang="en-US" sz="900" dirty="0" err="1"/>
                <a:t>simulări</a:t>
              </a:r>
              <a:r>
                <a:rPr lang="en-US" sz="900" dirty="0"/>
                <a:t> EURO-CORDEX </a:t>
              </a:r>
              <a:r>
                <a:rPr lang="en-US" sz="900" dirty="0" err="1"/>
                <a:t>realizate</a:t>
              </a:r>
              <a:r>
                <a:rPr lang="en-US" sz="900" dirty="0"/>
                <a:t> cu </a:t>
              </a:r>
              <a:r>
                <a:rPr lang="en-US" sz="900" dirty="0" err="1"/>
                <a:t>patru</a:t>
              </a:r>
              <a:r>
                <a:rPr lang="en-US" sz="900" dirty="0"/>
                <a:t> </a:t>
              </a:r>
              <a:r>
                <a:rPr lang="en-US" sz="900" dirty="0" err="1"/>
                <a:t>modele</a:t>
              </a:r>
              <a:r>
                <a:rPr lang="en-US" sz="900" dirty="0"/>
                <a:t> </a:t>
              </a:r>
              <a:r>
                <a:rPr lang="en-US" sz="900" dirty="0" err="1"/>
                <a:t>climatice</a:t>
              </a:r>
              <a:r>
                <a:rPr lang="en-US" sz="900" dirty="0"/>
                <a:t> </a:t>
              </a:r>
              <a:r>
                <a:rPr lang="en-US" sz="900" dirty="0" err="1"/>
                <a:t>regionale</a:t>
              </a:r>
              <a:r>
                <a:rPr lang="en-US" sz="900" dirty="0"/>
                <a:t> (media </a:t>
              </a:r>
              <a:r>
                <a:rPr lang="en-US" sz="900" dirty="0" err="1"/>
                <a:t>celor</a:t>
              </a:r>
              <a:r>
                <a:rPr lang="en-US" sz="900" dirty="0"/>
                <a:t> </a:t>
              </a:r>
              <a:r>
                <a:rPr lang="en-US" sz="900" dirty="0" err="1"/>
                <a:t>patru</a:t>
              </a:r>
              <a:r>
                <a:rPr lang="en-US" sz="900" dirty="0"/>
                <a:t> </a:t>
              </a:r>
              <a:r>
                <a:rPr lang="en-US" sz="900" dirty="0" err="1"/>
                <a:t>modele</a:t>
              </a:r>
              <a:r>
                <a:rPr lang="en-US" sz="900" dirty="0"/>
                <a:t>).</a:t>
              </a:r>
            </a:p>
          </p:txBody>
        </p:sp>
        <p:sp>
          <p:nvSpPr>
            <p:cNvPr id="48" name="Text Box 26">
              <a:extLst>
                <a:ext uri="{FF2B5EF4-FFF2-40B4-BE49-F238E27FC236}">
                  <a16:creationId xmlns:a16="http://schemas.microsoft.com/office/drawing/2014/main" id="{4AF062CD-50E2-7B94-6757-CF60337AA746}"/>
                </a:ext>
              </a:extLst>
            </p:cNvPr>
            <p:cNvSpPr txBox="1">
              <a:spLocks noChangeArrowheads="1"/>
            </p:cNvSpPr>
            <p:nvPr/>
          </p:nvSpPr>
          <p:spPr bwMode="auto">
            <a:xfrm>
              <a:off x="6096001" y="6556598"/>
              <a:ext cx="345897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ro-RO" altLang="en-US" sz="1600" dirty="0">
                  <a:solidFill>
                    <a:srgbClr val="00B0F0"/>
                  </a:solidFill>
                  <a:latin typeface="Trebuchet MS" panose="020B0603020202020204" pitchFamily="34" charset="0"/>
                </a:rPr>
                <a:t>The AR6</a:t>
              </a:r>
              <a:r>
                <a:rPr lang="en-US" altLang="en-US" sz="1600" dirty="0">
                  <a:solidFill>
                    <a:srgbClr val="00B0F0"/>
                  </a:solidFill>
                  <a:latin typeface="Trebuchet MS" panose="020B0603020202020204" pitchFamily="34" charset="0"/>
                </a:rPr>
                <a:t>, AR7</a:t>
              </a:r>
              <a:r>
                <a:rPr lang="ro-RO" altLang="en-US" sz="1600" dirty="0">
                  <a:solidFill>
                    <a:srgbClr val="00B0F0"/>
                  </a:solidFill>
                  <a:latin typeface="Trebuchet MS" panose="020B0603020202020204" pitchFamily="34" charset="0"/>
                </a:rPr>
                <a:t> of </a:t>
              </a:r>
              <a:r>
                <a:rPr lang="en-US" altLang="en-US" sz="1600" dirty="0">
                  <a:solidFill>
                    <a:srgbClr val="00B0F0"/>
                  </a:solidFill>
                  <a:latin typeface="Trebuchet MS" panose="020B0603020202020204" pitchFamily="34" charset="0"/>
                </a:rPr>
                <a:t>IPCC</a:t>
              </a:r>
              <a:r>
                <a:rPr lang="ro-RO" altLang="en-US" sz="1600" dirty="0">
                  <a:solidFill>
                    <a:srgbClr val="00B0F0"/>
                  </a:solidFill>
                  <a:latin typeface="Trebuchet MS" panose="020B0603020202020204" pitchFamily="34" charset="0"/>
                </a:rPr>
                <a:t>...and so on </a:t>
              </a:r>
              <a:r>
                <a:rPr lang="ro-RO" altLang="en-US" sz="1600" dirty="0">
                  <a:solidFill>
                    <a:srgbClr val="00B0F0"/>
                  </a:solidFill>
                  <a:latin typeface="Trebuchet MS" panose="020B0603020202020204" pitchFamily="34" charset="0"/>
                  <a:sym typeface="Wingdings" panose="05000000000000000000" pitchFamily="2" charset="2"/>
                </a:rPr>
                <a:t></a:t>
              </a:r>
              <a:endParaRPr lang="ro-RO" altLang="en-US" sz="1600" dirty="0">
                <a:solidFill>
                  <a:srgbClr val="00B0F0"/>
                </a:solidFill>
                <a:latin typeface="Trebuchet MS" panose="020B0603020202020204" pitchFamily="34" charset="0"/>
              </a:endParaRPr>
            </a:p>
          </p:txBody>
        </p:sp>
      </p:grpSp>
      <p:pic>
        <p:nvPicPr>
          <p:cNvPr id="2" name="Imagine 1">
            <a:extLst>
              <a:ext uri="{FF2B5EF4-FFF2-40B4-BE49-F238E27FC236}">
                <a16:creationId xmlns:a16="http://schemas.microsoft.com/office/drawing/2014/main" id="{1D071732-22A2-16FE-DCE4-895BA645CACB}"/>
              </a:ext>
            </a:extLst>
          </p:cNvPr>
          <p:cNvPicPr>
            <a:picLocks noChangeAspect="1"/>
          </p:cNvPicPr>
          <p:nvPr/>
        </p:nvPicPr>
        <p:blipFill>
          <a:blip r:embed="rId6"/>
          <a:stretch>
            <a:fillRect/>
          </a:stretch>
        </p:blipFill>
        <p:spPr>
          <a:xfrm>
            <a:off x="388516" y="64725"/>
            <a:ext cx="3700794" cy="2487994"/>
          </a:xfrm>
          <a:prstGeom prst="rect">
            <a:avLst/>
          </a:prstGeom>
        </p:spPr>
      </p:pic>
    </p:spTree>
    <p:extLst>
      <p:ext uri="{BB962C8B-B14F-4D97-AF65-F5344CB8AC3E}">
        <p14:creationId xmlns:p14="http://schemas.microsoft.com/office/powerpoint/2010/main" val="4217881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4BA99633-482C-0E69-1CBC-8B5E8B17FFFB}"/>
              </a:ext>
            </a:extLst>
          </p:cNvPr>
          <p:cNvSpPr txBox="1">
            <a:spLocks noGrp="1"/>
          </p:cNvSpPr>
          <p:nvPr>
            <p:ph type="subTitle" idx="1"/>
          </p:nvPr>
        </p:nvSpPr>
        <p:spPr>
          <a:xfrm>
            <a:off x="3069590" y="3684588"/>
            <a:ext cx="7009130" cy="1512209"/>
          </a:xfrm>
          <a:prstGeom prst="rect">
            <a:avLst/>
          </a:prstGeom>
          <a:noFill/>
        </p:spPr>
        <p:txBody>
          <a:bodyPr wrap="square">
            <a:spAutoFit/>
          </a:bodyPr>
          <a:lstStyle/>
          <a:p>
            <a:r>
              <a:rPr lang="en-US" dirty="0">
                <a:solidFill>
                  <a:schemeClr val="bg2">
                    <a:lumMod val="75000"/>
                  </a:schemeClr>
                </a:solidFill>
                <a:hlinkClick r:id="rId2">
                  <a:extLst>
                    <a:ext uri="{A12FA001-AC4F-418D-AE19-62706E023703}">
                      <ahyp:hlinkClr xmlns:ahyp="http://schemas.microsoft.com/office/drawing/2018/hyperlinkcolor" val="tx"/>
                    </a:ext>
                  </a:extLst>
                </a:hlinkClick>
              </a:rPr>
              <a:t>https://adaptationhubs.eu</a:t>
            </a:r>
            <a:r>
              <a:rPr lang="en-US" dirty="0">
                <a:solidFill>
                  <a:srgbClr val="003399"/>
                </a:solidFill>
                <a:hlinkClick r:id="rId2">
                  <a:extLst>
                    <a:ext uri="{A12FA001-AC4F-418D-AE19-62706E023703}">
                      <ahyp:hlinkClr xmlns:ahyp="http://schemas.microsoft.com/office/drawing/2018/hyperlinkcolor" val="tx"/>
                    </a:ext>
                  </a:extLst>
                </a:hlinkClick>
              </a:rPr>
              <a:t>/</a:t>
            </a:r>
            <a:endParaRPr lang="ro-RO" dirty="0">
              <a:solidFill>
                <a:srgbClr val="003399"/>
              </a:solidFill>
            </a:endParaRPr>
          </a:p>
          <a:p>
            <a:r>
              <a:rPr lang="ro-RO" sz="3600" dirty="0"/>
              <a:t>Vă mulțumim pentru interes</a:t>
            </a:r>
          </a:p>
          <a:p>
            <a:endParaRPr lang="en-US" dirty="0"/>
          </a:p>
        </p:txBody>
      </p:sp>
    </p:spTree>
    <p:extLst>
      <p:ext uri="{BB962C8B-B14F-4D97-AF65-F5344CB8AC3E}">
        <p14:creationId xmlns:p14="http://schemas.microsoft.com/office/powerpoint/2010/main" val="15895078"/>
      </p:ext>
    </p:extLst>
  </p:cSld>
  <p:clrMapOvr>
    <a:masterClrMapping/>
  </p:clrMapOvr>
</p:sld>
</file>

<file path=ppt/theme/theme1.xml><?xml version="1.0" encoding="utf-8"?>
<a:theme xmlns:a="http://schemas.openxmlformats.org/drawingml/2006/main" name="Office Theme">
  <a:themeElements>
    <a:clrScheme name="AdaptationHubs">
      <a:dk1>
        <a:srgbClr val="3B4142"/>
      </a:dk1>
      <a:lt1>
        <a:srgbClr val="FFFFFF"/>
      </a:lt1>
      <a:dk2>
        <a:srgbClr val="3B4142"/>
      </a:dk2>
      <a:lt2>
        <a:srgbClr val="FEFFFF"/>
      </a:lt2>
      <a:accent1>
        <a:srgbClr val="003399"/>
      </a:accent1>
      <a:accent2>
        <a:srgbClr val="00732F"/>
      </a:accent2>
      <a:accent3>
        <a:srgbClr val="00BCEA"/>
      </a:accent3>
      <a:accent4>
        <a:srgbClr val="A7D200"/>
      </a:accent4>
      <a:accent5>
        <a:srgbClr val="3B4142"/>
      </a:accent5>
      <a:accent6>
        <a:srgbClr val="3B4142"/>
      </a:accent6>
      <a:hlink>
        <a:srgbClr val="003399"/>
      </a:hlink>
      <a:folHlink>
        <a:srgbClr val="0033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197</TotalTime>
  <Words>1473</Words>
  <Application>Microsoft Office PowerPoint</Application>
  <PresentationFormat>Ecran lat</PresentationFormat>
  <Paragraphs>117</Paragraphs>
  <Slides>14</Slides>
  <Notes>2</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14</vt:i4>
      </vt:variant>
    </vt:vector>
  </HeadingPairs>
  <TitlesOfParts>
    <vt:vector size="21" baseType="lpstr">
      <vt:lpstr>Arial</vt:lpstr>
      <vt:lpstr>Arial Black</vt:lpstr>
      <vt:lpstr>Calibri</vt:lpstr>
      <vt:lpstr>Open Sans</vt:lpstr>
      <vt:lpstr>Times New Roman</vt:lpstr>
      <vt:lpstr>Trebuchet MS</vt:lpstr>
      <vt:lpstr>Office Theme</vt:lpstr>
      <vt:lpstr>Schimbările climatice: de la fundamentul fizic la riscuri și adaptare </vt:lpstr>
      <vt:lpstr>Trecutul (pre)istoric  </vt:lpstr>
      <vt:lpstr>Viitor</vt:lpstr>
      <vt:lpstr>Impacturi climatice observabile în prezent</vt:lpstr>
      <vt:lpstr>Pot modelele să reproducă clima României?</vt:lpstr>
      <vt:lpstr>Rezultate ale modelelor în condițiile scenariilor climatice</vt:lpstr>
      <vt:lpstr>Rezultate ale modelelor în condițiile scenariilor climatice</vt:lpstr>
      <vt:lpstr>Rezultate ale modelelor în condițiile scenariilor climatice</vt:lpstr>
      <vt:lpstr>Rezultate ale modelelor în condițiile scenariilor climatice</vt:lpstr>
      <vt:lpstr>Insula de căldură urbană – prezent și viitor</vt:lpstr>
      <vt:lpstr>Insula de căldură urbană – prezent și viitor</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holomer@gmail.com</dc:creator>
  <cp:lastModifiedBy>r b</cp:lastModifiedBy>
  <cp:revision>33</cp:revision>
  <dcterms:created xsi:type="dcterms:W3CDTF">2026-10-12T06:26:43Z</dcterms:created>
  <dcterms:modified xsi:type="dcterms:W3CDTF">2026-10-18T20:05:04Z</dcterms:modified>
</cp:coreProperties>
</file>