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ere" id="{BAC89D80-83EC-A7F8-D018-632317356D8B}">
          <p14:sldIdLst>
            <p14:sldId id="256"/>
            <p14:sldId id="257"/>
            <p14:sldId id="258"/>
          </p14:sldIdLst>
        </p14:section>
        <p14:section name="1. Parteneriatele europene" id="{85184D5D-AE76-4AEE-DE0D-DBA046B1D6D9}">
          <p14:sldIdLst>
            <p14:sldId id="259"/>
            <p14:sldId id="260"/>
            <p14:sldId id="261"/>
          </p14:sldIdLst>
        </p14:section>
        <p14:section name="2. Orizont Europa" id="{7C46A721-1B43-311C-B3F8-B1C058C94B46}">
          <p14:sldIdLst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3. Granturi pentru autorități locale" id="{9F96956B-814C-1D19-794E-F25D4CC8E40A}">
          <p14:sldIdLst>
            <p14:sldId id="269"/>
            <p14:sldId id="270"/>
            <p14:sldId id="271"/>
          </p14:sldIdLst>
        </p14:section>
        <p14:section name="4. Hubul CSAC-UPT" id="{CBA43DC5-283A-0936-0142-2FCEBBDABBAD}">
          <p14:sldIdLst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54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Informații verificate la 13 octombrie 2026. Termenele și condițiile se confirmă pe paginile oficiale ale apelurilor.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74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103120"/>
            <a:ext cx="1069848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88620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pic>
        <p:nvPicPr>
          <p:cNvPr id="3" name="Image 0" descr="u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457200"/>
            <a:ext cx="960120" cy="329184"/>
          </a:xfrm>
          <a:prstGeom prst="rect">
            <a:avLst/>
          </a:prstGeom>
        </p:spPr>
      </p:pic>
      <p:pic>
        <p:nvPicPr>
          <p:cNvPr id="4" name="Image 1" descr="cs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0" y="457200"/>
            <a:ext cx="374904" cy="32918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48640" y="644652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accent5"/>
                </a:solidFill>
              </a:rPr>
              <a:t>Conferința Platformei Naționale de Adaptare · Ediția I · Timișoara, 19–20 octombrie 2026 · Plenara 3, Sesiunea 3.3</a:t>
            </a:r>
            <a:endParaRPr lang="en-US" sz="900" dirty="0"/>
          </a:p>
        </p:txBody>
      </p:sp>
      <p:sp>
        <p:nvSpPr>
          <p:cNvPr id="6" name="Text 1"/>
          <p:cNvSpPr/>
          <p:nvPr/>
        </p:nvSpPr>
        <p:spPr>
          <a:xfrm>
            <a:off x="11155680" y="64465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EE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737360"/>
            <a:ext cx="10698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chemeClr val="accent1"/>
                </a:solidFill>
              </a:defRPr>
            </a:lvl1pPr>
          </a:lstStyle>
          <a:p>
            <a:pPr marL="0" indent="0">
              <a:buNone/>
            </a:pPr>
            <a:endParaRPr lang="en-US" sz="8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301752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4114800"/>
            <a:ext cx="10698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dutpartnership.eu/calls/dut-call-2026/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s://ec.europa.eu/info/funding-tenders/opportunities/portal/screen/home" TargetMode="External"/><Relationship Id="rId7" Type="http://schemas.openxmlformats.org/officeDocument/2006/relationships/hyperlink" Target="https://www.ukri.org/opportunity/biodiversa-2026-to-2027-novel-ecosystems-biodivfuture/" TargetMode="External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ater4all-partnership.eu/node/1041" TargetMode="External"/><Relationship Id="rId11" Type="http://schemas.openxmlformats.org/officeDocument/2006/relationships/hyperlink" Target="https://cordis.europa.eu/project/id/101295429" TargetMode="External"/><Relationship Id="rId5" Type="http://schemas.openxmlformats.org/officeDocument/2006/relationships/hyperlink" Target="https://mission-adaptation-portal.ec.europa.eu/funding-financing/calls-and-opportunities_en" TargetMode="External"/><Relationship Id="rId10" Type="http://schemas.openxmlformats.org/officeDocument/2006/relationships/hyperlink" Target="https://uefiscdi.gov.ro/resource-832956-PI-Parteneriate-europene_08.07.2026.pdf" TargetMode="External"/><Relationship Id="rId4" Type="http://schemas.openxmlformats.org/officeDocument/2006/relationships/hyperlink" Target="https://research-and-innovation.ec.europa.eu/funding/funding-opportunities/funding-programmes-and-open-calls/horizon-europe/horizon-europe-work-programmes_en" TargetMode="External"/><Relationship Id="rId9" Type="http://schemas.openxmlformats.org/officeDocument/2006/relationships/hyperlink" Target="https://forest-partnership.eu/jointcall202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31520" y="1463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chemeClr val="accent1"/>
                </a:solidFill>
              </a:rPr>
              <a:t>FIȘĂ INFORMATIVĂ PENTRU PARTICIPANȚI · PLENARA 3, SESIUNEA 3.3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10312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Apeluri de finanțare pentru adaptarea la schimbările climatice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88620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2"/>
                </a:solidFill>
              </a:rPr>
              <a:t>Parteneriate europene, Orizont Europa și granturi pentru autorități locale, cu termene între noiembrie 2026 și decembrie 2027</a:t>
            </a:r>
            <a:endParaRPr lang="en-US" sz="1800" dirty="0"/>
          </a:p>
        </p:txBody>
      </p:sp>
      <p:sp>
        <p:nvSpPr>
          <p:cNvPr id="5" name="credits"/>
          <p:cNvSpPr txBox="1"/>
          <p:nvPr/>
        </p:nvSpPr>
        <p:spPr>
          <a:xfrm>
            <a:off x="731520" y="566928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Centrul Suport pentru Acțiuni Climatice (CSAC-UPT) · Universitatea Politehnica Timișoara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Conferința Platformei Naționale de Adaptare, Ediția I · Timișoara, 19–20 octombrie 2026 · www.roadapt.ro</a:t>
            </a:r>
            <a:endParaRPr lang="en-US" sz="1200" dirty="0"/>
          </a:p>
        </p:txBody>
      </p:sp>
      <p:sp>
        <p:nvSpPr>
          <p:cNvPr id="6" name="logo-bg"/>
          <p:cNvSpPr/>
          <p:nvPr/>
        </p:nvSpPr>
        <p:spPr>
          <a:xfrm>
            <a:off x="9966960" y="5715000"/>
            <a:ext cx="1645920" cy="64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logo-upt" descr="u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0" y="5833872"/>
            <a:ext cx="1143000" cy="393192"/>
          </a:xfrm>
          <a:prstGeom prst="rect">
            <a:avLst/>
          </a:prstGeom>
        </p:spPr>
      </p:pic>
      <p:pic>
        <p:nvPicPr>
          <p:cNvPr id="8" name="logo-csac" descr="csa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9688" y="5833872"/>
            <a:ext cx="457200" cy="393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Trei familii de apeluri, un singur cod pentru fiecare</a:t>
            </a:r>
            <a:endParaRPr lang="en-US" sz="3000" dirty="0"/>
          </a:p>
        </p:txBody>
      </p:sp>
      <p:sp>
        <p:nvSpPr>
          <p:cNvPr id="3" name="card-P"/>
          <p:cNvSpPr/>
          <p:nvPr/>
        </p:nvSpPr>
        <p:spPr>
          <a:xfrm>
            <a:off x="548640" y="146304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code-bg-P"/>
          <p:cNvSpPr/>
          <p:nvPr/>
        </p:nvSpPr>
        <p:spPr>
          <a:xfrm>
            <a:off x="822960" y="1737360"/>
            <a:ext cx="731520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ode-P"/>
          <p:cNvSpPr txBox="1"/>
          <p:nvPr/>
        </p:nvSpPr>
        <p:spPr>
          <a:xfrm>
            <a:off x="822960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3400" dirty="0"/>
          </a:p>
        </p:txBody>
      </p:sp>
      <p:sp>
        <p:nvSpPr>
          <p:cNvPr id="6" name="card-title-P"/>
          <p:cNvSpPr txBox="1"/>
          <p:nvPr/>
        </p:nvSpPr>
        <p:spPr>
          <a:xfrm>
            <a:off x="1737360" y="17373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Parteneriate europene</a:t>
            </a:r>
            <a:endParaRPr lang="en-US" sz="1800" dirty="0"/>
          </a:p>
        </p:txBody>
      </p:sp>
      <p:sp>
        <p:nvSpPr>
          <p:cNvPr id="7" name="card-sub-P"/>
          <p:cNvSpPr txBox="1"/>
          <p:nvPr/>
        </p:nvSpPr>
        <p:spPr>
          <a:xfrm>
            <a:off x="1737360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4 apeluri · P1–P4</a:t>
            </a:r>
            <a:endParaRPr lang="en-US" sz="1200" dirty="0"/>
          </a:p>
        </p:txBody>
      </p:sp>
      <p:sp>
        <p:nvSpPr>
          <p:cNvPr id="8" name="card-body-P"/>
          <p:cNvSpPr txBox="1"/>
          <p:nvPr/>
        </p:nvSpPr>
        <p:spPr>
          <a:xfrm>
            <a:off x="822960" y="2697480"/>
            <a:ext cx="29718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Water4All, Biodiversa+, DUT, FOREST. Consorții din min. 3 țări; finanțare națională (UEFISCDI, ANC) cu cofinanțare UE. Pre-propuneri în nov.–dec. 2026.</a:t>
            </a:r>
            <a:endParaRPr lang="en-US" sz="1400" dirty="0"/>
          </a:p>
        </p:txBody>
      </p:sp>
      <p:sp>
        <p:nvSpPr>
          <p:cNvPr id="9" name="card-H"/>
          <p:cNvSpPr/>
          <p:nvPr/>
        </p:nvSpPr>
        <p:spPr>
          <a:xfrm>
            <a:off x="4297680" y="146304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code-bg-H"/>
          <p:cNvSpPr/>
          <p:nvPr/>
        </p:nvSpPr>
        <p:spPr>
          <a:xfrm>
            <a:off x="4572000" y="1737360"/>
            <a:ext cx="731520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code-H"/>
          <p:cNvSpPr txBox="1"/>
          <p:nvPr/>
        </p:nvSpPr>
        <p:spPr>
          <a:xfrm>
            <a:off x="4572000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3400" dirty="0"/>
          </a:p>
        </p:txBody>
      </p:sp>
      <p:sp>
        <p:nvSpPr>
          <p:cNvPr id="12" name="card-title-H"/>
          <p:cNvSpPr txBox="1"/>
          <p:nvPr/>
        </p:nvSpPr>
        <p:spPr>
          <a:xfrm>
            <a:off x="5486400" y="17373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Orizont Europa</a:t>
            </a:r>
            <a:endParaRPr lang="en-US" sz="1800" dirty="0"/>
          </a:p>
        </p:txBody>
      </p:sp>
      <p:sp>
        <p:nvSpPr>
          <p:cNvPr id="13" name="card-sub-H"/>
          <p:cNvSpPr txBox="1"/>
          <p:nvPr/>
        </p:nvSpPr>
        <p:spPr>
          <a:xfrm>
            <a:off x="5486400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30 de teme · H1–H26</a:t>
            </a:r>
            <a:endParaRPr lang="en-US" sz="1200" dirty="0"/>
          </a:p>
        </p:txBody>
      </p:sp>
      <p:sp>
        <p:nvSpPr>
          <p:cNvPr id="14" name="card-body-H"/>
          <p:cNvSpPr txBox="1"/>
          <p:nvPr/>
        </p:nvSpPr>
        <p:spPr>
          <a:xfrm>
            <a:off x="4572000" y="2697480"/>
            <a:ext cx="29718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Programul de lucru 2026–2027: Clustere 2, 3, 5, 6, Misiunile UE (Adaptare, Sol, Ocean, Orașe), WIDERA. 2027 este ultimul an de apeluri al perioadei.</a:t>
            </a:r>
            <a:endParaRPr lang="en-US" sz="1400" dirty="0"/>
          </a:p>
        </p:txBody>
      </p:sp>
      <p:sp>
        <p:nvSpPr>
          <p:cNvPr id="15" name="card-L"/>
          <p:cNvSpPr/>
          <p:nvPr/>
        </p:nvSpPr>
        <p:spPr>
          <a:xfrm>
            <a:off x="8046720" y="1463040"/>
            <a:ext cx="352044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code-bg-L"/>
          <p:cNvSpPr/>
          <p:nvPr/>
        </p:nvSpPr>
        <p:spPr>
          <a:xfrm>
            <a:off x="8321040" y="1737360"/>
            <a:ext cx="731520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code-L"/>
          <p:cNvSpPr txBox="1"/>
          <p:nvPr/>
        </p:nvSpPr>
        <p:spPr>
          <a:xfrm>
            <a:off x="8321040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3400" dirty="0"/>
          </a:p>
        </p:txBody>
      </p:sp>
      <p:sp>
        <p:nvSpPr>
          <p:cNvPr id="18" name="card-title-L"/>
          <p:cNvSpPr txBox="1"/>
          <p:nvPr/>
        </p:nvSpPr>
        <p:spPr>
          <a:xfrm>
            <a:off x="9235440" y="17373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Granturi pentru autorități</a:t>
            </a:r>
            <a:endParaRPr lang="en-US" sz="1800" dirty="0"/>
          </a:p>
        </p:txBody>
      </p:sp>
      <p:sp>
        <p:nvSpPr>
          <p:cNvPr id="19" name="card-sub-L"/>
          <p:cNvSpPr txBox="1"/>
          <p:nvPr/>
        </p:nvSpPr>
        <p:spPr>
          <a:xfrm>
            <a:off x="9235440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3 instrumente · L1–L3</a:t>
            </a:r>
            <a:endParaRPr lang="en-US" sz="1200" dirty="0"/>
          </a:p>
        </p:txBody>
      </p:sp>
      <p:sp>
        <p:nvSpPr>
          <p:cNvPr id="20" name="card-body-L"/>
          <p:cNvSpPr txBox="1"/>
          <p:nvPr/>
        </p:nvSpPr>
        <p:spPr>
          <a:xfrm>
            <a:off x="8321040" y="2697480"/>
            <a:ext cx="29718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Granturi „în cascadă” de 200.000–800.000 € pentru evaluări de risc, planuri de reziliență și investiții locale, cu formulare simple.</a:t>
            </a:r>
            <a:endParaRPr lang="en-US" sz="1400" dirty="0"/>
          </a:p>
        </p:txBody>
      </p:sp>
      <p:sp>
        <p:nvSpPr>
          <p:cNvPr id="21" name="callout"/>
          <p:cNvSpPr/>
          <p:nvPr/>
        </p:nvSpPr>
        <p:spPr>
          <a:xfrm>
            <a:off x="548640" y="5029200"/>
            <a:ext cx="11064240" cy="1188720"/>
          </a:xfrm>
          <a:prstGeom prst="roundRect">
            <a:avLst>
              <a:gd name="adj" fmla="val 6154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callout-text"/>
          <p:cNvSpPr txBox="1"/>
          <p:nvPr/>
        </p:nvSpPr>
        <p:spPr>
          <a:xfrm>
            <a:off x="822960" y="51206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Cum folosiți fișa. </a:t>
            </a:r>
            <a:r>
              <a:rPr lang="en-US" sz="1400" dirty="0">
                <a:solidFill>
                  <a:schemeClr val="tx1"/>
                </a:solidFill>
              </a:rPr>
              <a:t>Bifați codurile apelurilor care vă interesează în </a:t>
            </a:r>
            <a:r>
              <a:rPr lang="en-US" sz="1400" b="1" dirty="0">
                <a:solidFill>
                  <a:schemeClr val="tx2"/>
                </a:solidFill>
              </a:rPr>
              <a:t>scrisoarea de intenție</a:t>
            </a:r>
            <a:r>
              <a:rPr lang="en-US" sz="1400" dirty="0">
                <a:solidFill>
                  <a:schemeClr val="tx1"/>
                </a:solidFill>
              </a:rPr>
              <a:t> de pe ultima pagină și predați-o la CSAC-UPT – hubul de scriere și consiliere pentru propuneri. Informațiile sunt verificate la 13 octombrie 2026; verificați pagina oficială a apelului înainte de depunere.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Calendarul termenelor: două valuri</a:t>
            </a:r>
            <a:endParaRPr lang="en-US" sz="3000" dirty="0"/>
          </a:p>
        </p:txBody>
      </p:sp>
      <p:sp>
        <p:nvSpPr>
          <p:cNvPr id="3" name="axis"/>
          <p:cNvSpPr/>
          <p:nvPr/>
        </p:nvSpPr>
        <p:spPr>
          <a:xfrm>
            <a:off x="731520" y="3246120"/>
            <a:ext cx="10698480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dot-0"/>
          <p:cNvSpPr/>
          <p:nvPr/>
        </p:nvSpPr>
        <p:spPr>
          <a:xfrm>
            <a:off x="630936" y="3145536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ick-0"/>
          <p:cNvSpPr/>
          <p:nvPr/>
        </p:nvSpPr>
        <p:spPr>
          <a:xfrm>
            <a:off x="731520" y="2423160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lbl-0"/>
          <p:cNvSpPr txBox="1"/>
          <p:nvPr/>
        </p:nvSpPr>
        <p:spPr>
          <a:xfrm>
            <a:off x="548640" y="141732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5 nov. 2026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H1 Dezastre (CL3)</a:t>
            </a:r>
            <a:endParaRPr lang="en-US" sz="1300" dirty="0"/>
          </a:p>
        </p:txBody>
      </p:sp>
      <p:sp>
        <p:nvSpPr>
          <p:cNvPr id="7" name="dot-1"/>
          <p:cNvSpPr/>
          <p:nvPr/>
        </p:nvSpPr>
        <p:spPr>
          <a:xfrm>
            <a:off x="1453896" y="3145536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ick-1"/>
          <p:cNvSpPr/>
          <p:nvPr/>
        </p:nvSpPr>
        <p:spPr>
          <a:xfrm>
            <a:off x="1554480" y="3346704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lbl-1"/>
          <p:cNvSpPr txBox="1"/>
          <p:nvPr/>
        </p:nvSpPr>
        <p:spPr>
          <a:xfrm>
            <a:off x="1371600" y="411480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 nov.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P1 Water4All · P2 Biodiversa+</a:t>
            </a:r>
            <a:endParaRPr lang="en-US" sz="1300" dirty="0"/>
          </a:p>
        </p:txBody>
      </p:sp>
      <p:sp>
        <p:nvSpPr>
          <p:cNvPr id="10" name="dot-2"/>
          <p:cNvSpPr/>
          <p:nvPr/>
        </p:nvSpPr>
        <p:spPr>
          <a:xfrm>
            <a:off x="2276856" y="3145536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ick-2"/>
          <p:cNvSpPr/>
          <p:nvPr/>
        </p:nvSpPr>
        <p:spPr>
          <a:xfrm>
            <a:off x="2377440" y="2423160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bl-2"/>
          <p:cNvSpPr txBox="1"/>
          <p:nvPr/>
        </p:nvSpPr>
        <p:spPr>
          <a:xfrm>
            <a:off x="2194560" y="141732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17 nov.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P3 DUT</a:t>
            </a:r>
            <a:endParaRPr lang="en-US" sz="1300" dirty="0"/>
          </a:p>
        </p:txBody>
      </p:sp>
      <p:sp>
        <p:nvSpPr>
          <p:cNvPr id="13" name="dot-3"/>
          <p:cNvSpPr/>
          <p:nvPr/>
        </p:nvSpPr>
        <p:spPr>
          <a:xfrm>
            <a:off x="3099816" y="3145536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ick-3"/>
          <p:cNvSpPr/>
          <p:nvPr/>
        </p:nvSpPr>
        <p:spPr>
          <a:xfrm>
            <a:off x="3200400" y="3346704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lbl-3"/>
          <p:cNvSpPr txBox="1"/>
          <p:nvPr/>
        </p:nvSpPr>
        <p:spPr>
          <a:xfrm>
            <a:off x="3017520" y="411480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2 dec.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P4 FOREST</a:t>
            </a:r>
            <a:endParaRPr lang="en-US" sz="1300" dirty="0"/>
          </a:p>
        </p:txBody>
      </p:sp>
      <p:sp>
        <p:nvSpPr>
          <p:cNvPr id="16" name="dot-4"/>
          <p:cNvSpPr/>
          <p:nvPr/>
        </p:nvSpPr>
        <p:spPr>
          <a:xfrm>
            <a:off x="4288536" y="314553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ick-4"/>
          <p:cNvSpPr/>
          <p:nvPr/>
        </p:nvSpPr>
        <p:spPr>
          <a:xfrm>
            <a:off x="4389120" y="2423160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lbl-4"/>
          <p:cNvSpPr txBox="1"/>
          <p:nvPr/>
        </p:nvSpPr>
        <p:spPr>
          <a:xfrm>
            <a:off x="4206240" y="141732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ian.–mar. 2027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H2–H8 (Misiuni, NATURE, BRIDGING, HLTH, CL5, WIDERA)</a:t>
            </a:r>
            <a:endParaRPr lang="en-US" sz="1300" dirty="0"/>
          </a:p>
        </p:txBody>
      </p:sp>
      <p:sp>
        <p:nvSpPr>
          <p:cNvPr id="19" name="dot-5"/>
          <p:cNvSpPr/>
          <p:nvPr/>
        </p:nvSpPr>
        <p:spPr>
          <a:xfrm>
            <a:off x="5751576" y="314553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ick-5"/>
          <p:cNvSpPr/>
          <p:nvPr/>
        </p:nvSpPr>
        <p:spPr>
          <a:xfrm>
            <a:off x="5852160" y="3346704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lbl-5"/>
          <p:cNvSpPr txBox="1"/>
          <p:nvPr/>
        </p:nvSpPr>
        <p:spPr>
          <a:xfrm>
            <a:off x="5669280" y="411480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8 apr. 2027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H9–H11 etapa 1 (Sol, Apă)</a:t>
            </a:r>
            <a:endParaRPr lang="en-US" sz="1300" dirty="0"/>
          </a:p>
        </p:txBody>
      </p:sp>
      <p:sp>
        <p:nvSpPr>
          <p:cNvPr id="22" name="dot-6"/>
          <p:cNvSpPr/>
          <p:nvPr/>
        </p:nvSpPr>
        <p:spPr>
          <a:xfrm>
            <a:off x="6574536" y="314553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ick-6"/>
          <p:cNvSpPr/>
          <p:nvPr/>
        </p:nvSpPr>
        <p:spPr>
          <a:xfrm>
            <a:off x="6675120" y="2423160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lbl-6"/>
          <p:cNvSpPr txBox="1"/>
          <p:nvPr/>
        </p:nvSpPr>
        <p:spPr>
          <a:xfrm>
            <a:off x="6492240" y="141732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11 mai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H12 Fermieri</a:t>
            </a:r>
            <a:endParaRPr lang="en-US" sz="1300" dirty="0"/>
          </a:p>
        </p:txBody>
      </p:sp>
      <p:sp>
        <p:nvSpPr>
          <p:cNvPr id="25" name="dot-7"/>
          <p:cNvSpPr/>
          <p:nvPr/>
        </p:nvSpPr>
        <p:spPr>
          <a:xfrm>
            <a:off x="7946136" y="314553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ick-7"/>
          <p:cNvSpPr/>
          <p:nvPr/>
        </p:nvSpPr>
        <p:spPr>
          <a:xfrm>
            <a:off x="8046720" y="3346704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lbl-7"/>
          <p:cNvSpPr txBox="1"/>
          <p:nvPr/>
        </p:nvSpPr>
        <p:spPr>
          <a:xfrm>
            <a:off x="7863840" y="411480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14–23 sept. 2027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H13–H23 · valul principal: 11 teme</a:t>
            </a:r>
            <a:endParaRPr lang="en-US" sz="1300" dirty="0"/>
          </a:p>
        </p:txBody>
      </p:sp>
      <p:sp>
        <p:nvSpPr>
          <p:cNvPr id="28" name="dot-8"/>
          <p:cNvSpPr/>
          <p:nvPr/>
        </p:nvSpPr>
        <p:spPr>
          <a:xfrm>
            <a:off x="9774936" y="314553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ick-8"/>
          <p:cNvSpPr/>
          <p:nvPr/>
        </p:nvSpPr>
        <p:spPr>
          <a:xfrm>
            <a:off x="9875520" y="2423160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lbl-8"/>
          <p:cNvSpPr txBox="1"/>
          <p:nvPr/>
        </p:nvSpPr>
        <p:spPr>
          <a:xfrm>
            <a:off x="9692640" y="141732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oct.–dec. 2027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H24–H26</a:t>
            </a:r>
            <a:endParaRPr lang="en-US" sz="1300" dirty="0"/>
          </a:p>
        </p:txBody>
      </p:sp>
      <p:sp>
        <p:nvSpPr>
          <p:cNvPr id="31" name="dot-9"/>
          <p:cNvSpPr/>
          <p:nvPr/>
        </p:nvSpPr>
        <p:spPr>
          <a:xfrm>
            <a:off x="10689336" y="314553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ick-9"/>
          <p:cNvSpPr/>
          <p:nvPr/>
        </p:nvSpPr>
        <p:spPr>
          <a:xfrm>
            <a:off x="10789920" y="3346704"/>
            <a:ext cx="0" cy="722376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lbl-9"/>
          <p:cNvSpPr txBox="1"/>
          <p:nvPr/>
        </p:nvSpPr>
        <p:spPr>
          <a:xfrm>
            <a:off x="10607040" y="4114800"/>
            <a:ext cx="14173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2027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L1–L3 apeluri pentru autorități</a:t>
            </a:r>
            <a:endParaRPr lang="en-US" sz="1300" dirty="0"/>
          </a:p>
        </p:txBody>
      </p:sp>
      <p:sp>
        <p:nvSpPr>
          <p:cNvPr id="34" name="wave1"/>
          <p:cNvSpPr/>
          <p:nvPr/>
        </p:nvSpPr>
        <p:spPr>
          <a:xfrm>
            <a:off x="548640" y="5349240"/>
            <a:ext cx="5349240" cy="914400"/>
          </a:xfrm>
          <a:prstGeom prst="roundRect">
            <a:avLst>
              <a:gd name="adj" fmla="val 8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wave1-t"/>
          <p:cNvSpPr txBox="1"/>
          <p:nvPr/>
        </p:nvSpPr>
        <p:spPr>
          <a:xfrm>
            <a:off x="777240" y="53949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Valul 1 – nov.–dec. 2026: </a:t>
            </a:r>
            <a:r>
              <a:rPr lang="en-US" sz="1300" dirty="0">
                <a:solidFill>
                  <a:schemeClr val="tx1"/>
                </a:solidFill>
              </a:rPr>
              <a:t>pre-propuneri la 3–4 săptămâni după conferință; realist doar pentru echipe formate sau care se alătură unui consorțiu existent.</a:t>
            </a:r>
            <a:endParaRPr lang="en-US" sz="1300" dirty="0"/>
          </a:p>
        </p:txBody>
      </p:sp>
      <p:sp>
        <p:nvSpPr>
          <p:cNvPr id="36" name="wave2"/>
          <p:cNvSpPr/>
          <p:nvPr/>
        </p:nvSpPr>
        <p:spPr>
          <a:xfrm>
            <a:off x="6263640" y="5349240"/>
            <a:ext cx="534924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wave2-t"/>
          <p:cNvSpPr txBox="1"/>
          <p:nvPr/>
        </p:nvSpPr>
        <p:spPr>
          <a:xfrm>
            <a:off x="6492240" y="53949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Valul 2 – 2027: </a:t>
            </a:r>
            <a:r>
              <a:rPr lang="en-US" sz="1300" dirty="0">
                <a:solidFill>
                  <a:schemeClr val="tx1"/>
                </a:solidFill>
              </a:rPr>
              <a:t>ultimul program de lucru Orizont Europa (21–23 sept. 2027 = 11 teme) și primele apeluri „în cascadă” pentru autorități locale.</a:t>
            </a:r>
            <a:endParaRPr lang="en-US" sz="130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73736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8000" b="1" dirty="0">
                <a:solidFill>
                  <a:schemeClr val="accent1"/>
                </a:solidFill>
              </a:rPr>
              <a:t>1</a:t>
            </a:r>
            <a:endParaRPr lang="en-US" sz="8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301752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tx2"/>
                </a:solidFill>
              </a:rPr>
              <a:t>Parteneriatele europene (P1–P4)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411480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Apeluri transnaționale comune, în două etape: un consorțiu din cel puțin trei țări depune o singură propunere, iar fiecare partener este finanțat de agenția din țara lui, cu cofinanțare UE.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Patru parteneriate, termene în noiembrie–decembrie</a:t>
            </a:r>
            <a:endParaRPr lang="en-US" sz="3000" dirty="0"/>
          </a:p>
        </p:txBody>
      </p:sp>
      <p:sp>
        <p:nvSpPr>
          <p:cNvPr id="3" name="pc-P1"/>
          <p:cNvSpPr/>
          <p:nvPr/>
        </p:nvSpPr>
        <p:spPr>
          <a:xfrm>
            <a:off x="548640" y="1371600"/>
            <a:ext cx="544068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code-bg-P1"/>
          <p:cNvSpPr/>
          <p:nvPr/>
        </p:nvSpPr>
        <p:spPr>
          <a:xfrm>
            <a:off x="777240" y="160020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ode-P1"/>
          <p:cNvSpPr txBox="1"/>
          <p:nvPr/>
        </p:nvSpPr>
        <p:spPr>
          <a:xfrm>
            <a:off x="777240" y="160020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P1</a:t>
            </a:r>
            <a:endParaRPr lang="en-US" sz="2000" dirty="0"/>
          </a:p>
        </p:txBody>
      </p:sp>
      <p:sp>
        <p:nvSpPr>
          <p:cNvPr id="6" name="pn-P1"/>
          <p:cNvSpPr txBox="1"/>
          <p:nvPr/>
        </p:nvSpPr>
        <p:spPr>
          <a:xfrm>
            <a:off x="1600200" y="155448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Water4All 2026</a:t>
            </a:r>
            <a:endParaRPr lang="en-US" sz="1600" dirty="0"/>
          </a:p>
        </p:txBody>
      </p:sp>
      <p:sp>
        <p:nvSpPr>
          <p:cNvPr id="7" name="ps-P1"/>
          <p:cNvSpPr txBox="1"/>
          <p:nvPr/>
        </p:nvSpPr>
        <p:spPr>
          <a:xfrm>
            <a:off x="1600200" y="1883664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Gestionarea durabilă a apei</a:t>
            </a:r>
            <a:endParaRPr lang="en-US" sz="1100" dirty="0"/>
          </a:p>
        </p:txBody>
      </p:sp>
      <p:sp>
        <p:nvSpPr>
          <p:cNvPr id="8" name="pd-P1"/>
          <p:cNvSpPr txBox="1"/>
          <p:nvPr/>
        </p:nvSpPr>
        <p:spPr>
          <a:xfrm>
            <a:off x="777240" y="221284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Pre-propuneri: 10 nov. 2026, 15:00 CET · complete: 6 apr. 2027</a:t>
            </a:r>
            <a:endParaRPr lang="en-US" sz="1200" dirty="0"/>
          </a:p>
        </p:txBody>
      </p:sp>
      <p:sp>
        <p:nvSpPr>
          <p:cNvPr id="9" name="pa-P1"/>
          <p:cNvSpPr txBox="1"/>
          <p:nvPr/>
        </p:nvSpPr>
        <p:spPr>
          <a:xfrm>
            <a:off x="777240" y="25146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Adaptare: tema 2 (abordări bazate pe natură) și tema 4 (guvernanță, schimbare sistemică). Evenimentele extreme și circularitatea sunt excluse.</a:t>
            </a:r>
            <a:endParaRPr lang="en-US" sz="1300" dirty="0"/>
          </a:p>
        </p:txBody>
      </p:sp>
      <p:sp>
        <p:nvSpPr>
          <p:cNvPr id="10" name="pf-P1"/>
          <p:cNvSpPr txBox="1"/>
          <p:nvPr/>
        </p:nvSpPr>
        <p:spPr>
          <a:xfrm>
            <a:off x="777240" y="324612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Circa 34 mil. € · 29 de țări · în România: UEFISCDI · 3–7 parteneri din min. 3 țări</a:t>
            </a:r>
            <a:endParaRPr lang="en-US" sz="1200" dirty="0"/>
          </a:p>
        </p:txBody>
      </p:sp>
      <p:sp>
        <p:nvSpPr>
          <p:cNvPr id="11" name="pc-P2"/>
          <p:cNvSpPr/>
          <p:nvPr/>
        </p:nvSpPr>
        <p:spPr>
          <a:xfrm>
            <a:off x="6172200" y="1371600"/>
            <a:ext cx="544068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code-bg-P2"/>
          <p:cNvSpPr/>
          <p:nvPr/>
        </p:nvSpPr>
        <p:spPr>
          <a:xfrm>
            <a:off x="6400800" y="160020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code-P2"/>
          <p:cNvSpPr txBox="1"/>
          <p:nvPr/>
        </p:nvSpPr>
        <p:spPr>
          <a:xfrm>
            <a:off x="6400800" y="160020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P2</a:t>
            </a:r>
            <a:endParaRPr lang="en-US" sz="2000" dirty="0"/>
          </a:p>
        </p:txBody>
      </p:sp>
      <p:sp>
        <p:nvSpPr>
          <p:cNvPr id="14" name="pn-P2"/>
          <p:cNvSpPr txBox="1"/>
          <p:nvPr/>
        </p:nvSpPr>
        <p:spPr>
          <a:xfrm>
            <a:off x="7223760" y="155448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Biodiversa+ (BiodivFuture)</a:t>
            </a:r>
            <a:endParaRPr lang="en-US" sz="1600" dirty="0"/>
          </a:p>
        </p:txBody>
      </p:sp>
      <p:sp>
        <p:nvSpPr>
          <p:cNvPr id="15" name="ps-P2"/>
          <p:cNvSpPr txBox="1"/>
          <p:nvPr/>
        </p:nvSpPr>
        <p:spPr>
          <a:xfrm>
            <a:off x="7223760" y="1883664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Ecosisteme noi</a:t>
            </a:r>
            <a:endParaRPr lang="en-US" sz="1100" dirty="0"/>
          </a:p>
        </p:txBody>
      </p:sp>
      <p:sp>
        <p:nvSpPr>
          <p:cNvPr id="16" name="pd-P2"/>
          <p:cNvSpPr txBox="1"/>
          <p:nvPr/>
        </p:nvSpPr>
        <p:spPr>
          <a:xfrm>
            <a:off x="6400800" y="221284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Pre-propuneri (obligatorii): 10 nov. 2026 · complete: 16 apr. 2027</a:t>
            </a:r>
            <a:endParaRPr lang="en-US" sz="1200" dirty="0"/>
          </a:p>
        </p:txBody>
      </p:sp>
      <p:sp>
        <p:nvSpPr>
          <p:cNvPr id="17" name="pa-P2"/>
          <p:cNvSpPr txBox="1"/>
          <p:nvPr/>
        </p:nvSpPr>
        <p:spPr>
          <a:xfrm>
            <a:off x="6400800" y="25146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Adaptare indirectă: cum evoluează ecosistemele într-o lume care se schimbă ireversibil; clima nu este numită explicit.</a:t>
            </a:r>
            <a:endParaRPr lang="en-US" sz="1300" dirty="0"/>
          </a:p>
        </p:txBody>
      </p:sp>
      <p:sp>
        <p:nvSpPr>
          <p:cNvPr id="18" name="pf-P2"/>
          <p:cNvSpPr txBox="1"/>
          <p:nvPr/>
        </p:nvSpPr>
        <p:spPr>
          <a:xfrm>
            <a:off x="6400800" y="324612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În România: UEFISCDI · min. 3 țări, dintre care 2 state membre UE sau asociate</a:t>
            </a:r>
            <a:endParaRPr lang="en-US" sz="1200" dirty="0"/>
          </a:p>
        </p:txBody>
      </p:sp>
      <p:sp>
        <p:nvSpPr>
          <p:cNvPr id="19" name="pc-P3"/>
          <p:cNvSpPr/>
          <p:nvPr/>
        </p:nvSpPr>
        <p:spPr>
          <a:xfrm>
            <a:off x="548640" y="3886200"/>
            <a:ext cx="544068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code-bg-P3"/>
          <p:cNvSpPr/>
          <p:nvPr/>
        </p:nvSpPr>
        <p:spPr>
          <a:xfrm>
            <a:off x="777240" y="411480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code-P3"/>
          <p:cNvSpPr txBox="1"/>
          <p:nvPr/>
        </p:nvSpPr>
        <p:spPr>
          <a:xfrm>
            <a:off x="777240" y="411480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P3</a:t>
            </a:r>
            <a:endParaRPr lang="en-US" sz="2000" dirty="0"/>
          </a:p>
        </p:txBody>
      </p:sp>
      <p:sp>
        <p:nvSpPr>
          <p:cNvPr id="22" name="pn-P3"/>
          <p:cNvSpPr txBox="1"/>
          <p:nvPr/>
        </p:nvSpPr>
        <p:spPr>
          <a:xfrm>
            <a:off x="1600200" y="406908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DUT 2026 (Driving Urban Transitions)</a:t>
            </a:r>
            <a:endParaRPr lang="en-US" sz="1600" dirty="0"/>
          </a:p>
        </p:txBody>
      </p:sp>
      <p:sp>
        <p:nvSpPr>
          <p:cNvPr id="23" name="ps-P3"/>
          <p:cNvSpPr txBox="1"/>
          <p:nvPr/>
        </p:nvSpPr>
        <p:spPr>
          <a:xfrm>
            <a:off x="1600200" y="4398264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Tranziții urbane</a:t>
            </a:r>
            <a:endParaRPr lang="en-US" sz="1100" dirty="0"/>
          </a:p>
        </p:txBody>
      </p:sp>
      <p:sp>
        <p:nvSpPr>
          <p:cNvPr id="24" name="pd-P3"/>
          <p:cNvSpPr txBox="1"/>
          <p:nvPr/>
        </p:nvSpPr>
        <p:spPr>
          <a:xfrm>
            <a:off x="777240" y="472744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Pre-propuneri: 17 nov. 2026, 13:00 CET · complete: 15 apr. 2027</a:t>
            </a:r>
            <a:endParaRPr lang="en-US" sz="1200" dirty="0"/>
          </a:p>
        </p:txBody>
      </p:sp>
      <p:sp>
        <p:nvSpPr>
          <p:cNvPr id="25" name="pa-P3"/>
          <p:cNvSpPr txBox="1"/>
          <p:nvPr/>
        </p:nvSpPr>
        <p:spPr>
          <a:xfrm>
            <a:off x="777240" y="50292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Adaptare: întreținerea inovatoare a spațiilor verzi și albastre; producție urbană pentru orașe circulare și reziliente; reutilizarea adaptivă a structurilor existente.</a:t>
            </a:r>
            <a:endParaRPr lang="en-US" sz="1300" dirty="0"/>
          </a:p>
        </p:txBody>
      </p:sp>
      <p:sp>
        <p:nvSpPr>
          <p:cNvPr id="26" name="pf-P3"/>
          <p:cNvSpPr txBox="1"/>
          <p:nvPr/>
        </p:nvSpPr>
        <p:spPr>
          <a:xfrm>
            <a:off x="777240" y="576072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Circa 49 mil. € · proiecte de 1–2 mil. € · UEFISCDI · o autoritate urbană obligatorie</a:t>
            </a:r>
            <a:endParaRPr lang="en-US" sz="1200" dirty="0"/>
          </a:p>
        </p:txBody>
      </p:sp>
      <p:sp>
        <p:nvSpPr>
          <p:cNvPr id="27" name="pc-P4"/>
          <p:cNvSpPr/>
          <p:nvPr/>
        </p:nvSpPr>
        <p:spPr>
          <a:xfrm>
            <a:off x="6172200" y="3886200"/>
            <a:ext cx="5440680" cy="2331720"/>
          </a:xfrm>
          <a:prstGeom prst="roundRect">
            <a:avLst>
              <a:gd name="adj" fmla="val 313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code-bg-P4"/>
          <p:cNvSpPr/>
          <p:nvPr/>
        </p:nvSpPr>
        <p:spPr>
          <a:xfrm>
            <a:off x="6400800" y="411480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code-P4"/>
          <p:cNvSpPr txBox="1"/>
          <p:nvPr/>
        </p:nvSpPr>
        <p:spPr>
          <a:xfrm>
            <a:off x="6400800" y="411480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P4</a:t>
            </a:r>
            <a:endParaRPr lang="en-US" sz="2000" dirty="0"/>
          </a:p>
        </p:txBody>
      </p:sp>
      <p:sp>
        <p:nvSpPr>
          <p:cNvPr id="30" name="pn-P4"/>
          <p:cNvSpPr txBox="1"/>
          <p:nvPr/>
        </p:nvSpPr>
        <p:spPr>
          <a:xfrm>
            <a:off x="7223760" y="406908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FOREST 2026 (FOREST|Pathways)</a:t>
            </a:r>
            <a:endParaRPr lang="en-US" sz="1600" dirty="0"/>
          </a:p>
        </p:txBody>
      </p:sp>
      <p:sp>
        <p:nvSpPr>
          <p:cNvPr id="31" name="ps-P4"/>
          <p:cNvSpPr txBox="1"/>
          <p:nvPr/>
        </p:nvSpPr>
        <p:spPr>
          <a:xfrm>
            <a:off x="7223760" y="4398264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Păduri reziliente</a:t>
            </a:r>
            <a:endParaRPr lang="en-US" sz="1100" dirty="0"/>
          </a:p>
        </p:txBody>
      </p:sp>
      <p:sp>
        <p:nvSpPr>
          <p:cNvPr id="32" name="pd-P4"/>
          <p:cNvSpPr txBox="1"/>
          <p:nvPr/>
        </p:nvSpPr>
        <p:spPr>
          <a:xfrm>
            <a:off x="6400800" y="472744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Pre-propuneri: 2 dec. 2026, 13:00 CET · complete: 2 iun. 2027</a:t>
            </a:r>
            <a:endParaRPr lang="en-US" sz="1200" dirty="0"/>
          </a:p>
        </p:txBody>
      </p:sp>
      <p:sp>
        <p:nvSpPr>
          <p:cNvPr id="33" name="pa-P4"/>
          <p:cNvSpPr txBox="1"/>
          <p:nvPr/>
        </p:nvSpPr>
        <p:spPr>
          <a:xfrm>
            <a:off x="6400800" y="50292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Adaptare: tema 1 (sisteme forestiere reziliente la climă – trasee de adaptare, incendii, dăunători) și tema 2 (gestionare adaptivă, multifuncțională).</a:t>
            </a:r>
            <a:endParaRPr lang="en-US" sz="1300" dirty="0"/>
          </a:p>
        </p:txBody>
      </p:sp>
      <p:sp>
        <p:nvSpPr>
          <p:cNvPr id="34" name="pf-P4"/>
          <p:cNvSpPr txBox="1"/>
          <p:nvPr/>
        </p:nvSpPr>
        <p:spPr>
          <a:xfrm>
            <a:off x="6400800" y="576072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Până la 40 mil. € · 27 de țări · în România: ANC, circa 1 mil. €, max. 250.000 €/propunere, TRL 1–5</a:t>
            </a:r>
            <a:endParaRPr lang="en-US" sz="120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Regulile comune ale parteneriatelor</a:t>
            </a:r>
            <a:endParaRPr lang="en-US" sz="3000" dirty="0"/>
          </a:p>
        </p:txBody>
      </p:sp>
      <p:sp>
        <p:nvSpPr>
          <p:cNvPr id="3" name="num-bg-0"/>
          <p:cNvSpPr/>
          <p:nvPr/>
        </p:nvSpPr>
        <p:spPr>
          <a:xfrm>
            <a:off x="640080" y="150876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num-0"/>
          <p:cNvSpPr txBox="1"/>
          <p:nvPr/>
        </p:nvSpPr>
        <p:spPr>
          <a:xfrm>
            <a:off x="640080" y="1508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rt-0"/>
          <p:cNvSpPr txBox="1"/>
          <p:nvPr/>
        </p:nvSpPr>
        <p:spPr>
          <a:xfrm>
            <a:off x="1554480" y="14173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Două etape</a:t>
            </a:r>
            <a:endParaRPr lang="en-US" sz="1800" dirty="0"/>
          </a:p>
        </p:txBody>
      </p:sp>
      <p:sp>
        <p:nvSpPr>
          <p:cNvPr id="6" name="rb-0"/>
          <p:cNvSpPr txBox="1"/>
          <p:nvPr/>
        </p:nvSpPr>
        <p:spPr>
          <a:xfrm>
            <a:off x="4023360" y="1417320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Pre-propunerea, scurtă, prezintă ideea, consorțiul și bugetul estimat; numai pre-propunerile selectate sunt invitate la etapa a doua. Schimbările de consorțiu între etape sunt limitate: partenerii se stabilesc de la început.</a:t>
            </a:r>
            <a:endParaRPr lang="en-US" sz="1400" dirty="0"/>
          </a:p>
        </p:txBody>
      </p:sp>
      <p:sp>
        <p:nvSpPr>
          <p:cNvPr id="7" name="num-bg-1"/>
          <p:cNvSpPr/>
          <p:nvPr/>
        </p:nvSpPr>
        <p:spPr>
          <a:xfrm>
            <a:off x="640080" y="2715768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num-1"/>
          <p:cNvSpPr txBox="1"/>
          <p:nvPr/>
        </p:nvSpPr>
        <p:spPr>
          <a:xfrm>
            <a:off x="640080" y="271576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rt-1"/>
          <p:cNvSpPr txBox="1"/>
          <p:nvPr/>
        </p:nvSpPr>
        <p:spPr>
          <a:xfrm>
            <a:off x="1554480" y="2624328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Finanțare națională</a:t>
            </a:r>
            <a:endParaRPr lang="en-US" sz="1800" dirty="0"/>
          </a:p>
        </p:txBody>
      </p:sp>
      <p:sp>
        <p:nvSpPr>
          <p:cNvPr id="10" name="rb-1"/>
          <p:cNvSpPr txBox="1"/>
          <p:nvPr/>
        </p:nvSpPr>
        <p:spPr>
          <a:xfrm>
            <a:off x="4023360" y="2624328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Fiecare partener respectă regulile finanțatorului din țara lui (anexele naționale). Pentru UEFISCDI (P1–P3), pachetul PME 2026 prevede maximum 200.000 € pe partener și 250.000 € dacă România coordonează. La P4, finanțatorul român este ANC.</a:t>
            </a:r>
            <a:endParaRPr lang="en-US" sz="1400" dirty="0"/>
          </a:p>
        </p:txBody>
      </p:sp>
      <p:sp>
        <p:nvSpPr>
          <p:cNvPr id="11" name="num-bg-2"/>
          <p:cNvSpPr/>
          <p:nvPr/>
        </p:nvSpPr>
        <p:spPr>
          <a:xfrm>
            <a:off x="640080" y="3922776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num-2"/>
          <p:cNvSpPr txBox="1"/>
          <p:nvPr/>
        </p:nvSpPr>
        <p:spPr>
          <a:xfrm>
            <a:off x="640080" y="3922776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rt-2"/>
          <p:cNvSpPr txBox="1"/>
          <p:nvPr/>
        </p:nvSpPr>
        <p:spPr>
          <a:xfrm>
            <a:off x="1554480" y="3831336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Consorțiul</a:t>
            </a:r>
            <a:endParaRPr lang="en-US" sz="1800" dirty="0"/>
          </a:p>
        </p:txBody>
      </p:sp>
      <p:sp>
        <p:nvSpPr>
          <p:cNvPr id="14" name="rb-2"/>
          <p:cNvSpPr txBox="1"/>
          <p:nvPr/>
        </p:nvSpPr>
        <p:spPr>
          <a:xfrm>
            <a:off x="4023360" y="3831336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Minimum 3 parteneri eligibili din 3 țări. DUT cere o autoritate urbană (de ex. o primărie), iar tema transversală și un partener privat. ANC acceptă universități, institute, firme, instituții publice și ONG-uri.</a:t>
            </a:r>
            <a:endParaRPr lang="en-US" sz="1400" dirty="0"/>
          </a:p>
        </p:txBody>
      </p:sp>
      <p:sp>
        <p:nvSpPr>
          <p:cNvPr id="15" name="num-bg-3"/>
          <p:cNvSpPr/>
          <p:nvPr/>
        </p:nvSpPr>
        <p:spPr>
          <a:xfrm>
            <a:off x="640080" y="5129784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num-3"/>
          <p:cNvSpPr txBox="1"/>
          <p:nvPr/>
        </p:nvSpPr>
        <p:spPr>
          <a:xfrm>
            <a:off x="640080" y="512978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rt-3"/>
          <p:cNvSpPr txBox="1"/>
          <p:nvPr/>
        </p:nvSpPr>
        <p:spPr>
          <a:xfrm>
            <a:off x="1554480" y="5038344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Termene apropiate</a:t>
            </a:r>
            <a:endParaRPr lang="en-US" sz="1800" dirty="0"/>
          </a:p>
        </p:txBody>
      </p:sp>
      <p:sp>
        <p:nvSpPr>
          <p:cNvPr id="18" name="rb-3"/>
          <p:cNvSpPr txBox="1"/>
          <p:nvPr/>
        </p:nvSpPr>
        <p:spPr>
          <a:xfrm>
            <a:off x="4023360" y="5038344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Pre-propunerile P1–P3 se depun la 3–4 săptămâni după conferință – realist doar pentru echipele deja formate sau pentru cei care se pot alătura unui consorțiu existent. P4 (2 dec.) lasă ceva mai mult timp.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73736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8000" b="1" dirty="0">
                <a:solidFill>
                  <a:schemeClr val="accent1"/>
                </a:solidFill>
              </a:rPr>
              <a:t>2</a:t>
            </a:r>
            <a:endParaRPr lang="en-US" sz="8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301752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tx2"/>
                </a:solidFill>
              </a:rPr>
              <a:t>Orizont Europa (H1–H26)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411480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Programul-cadru al UE pentru cercetare și inovare. Programul de lucru 2026–2027 este ultimul al perioadei 2021–2027: 2027 este ultimul an de apeluri. Termenele sunt la ora 17:00, ora Bruxelles-ului.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Orizont Europa dintr-o privire</a:t>
            </a:r>
            <a:endParaRPr lang="en-US" sz="3000" dirty="0"/>
          </a:p>
        </p:txBody>
      </p:sp>
      <p:sp>
        <p:nvSpPr>
          <p:cNvPr id="3" name="st-0"/>
          <p:cNvSpPr/>
          <p:nvPr/>
        </p:nvSpPr>
        <p:spPr>
          <a:xfrm>
            <a:off x="548640" y="1417320"/>
            <a:ext cx="26060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tn-0"/>
          <p:cNvSpPr txBox="1"/>
          <p:nvPr/>
        </p:nvSpPr>
        <p:spPr>
          <a:xfrm>
            <a:off x="731520" y="15087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5400" dirty="0"/>
          </a:p>
        </p:txBody>
      </p:sp>
      <p:sp>
        <p:nvSpPr>
          <p:cNvPr id="5" name="stl-0"/>
          <p:cNvSpPr txBox="1"/>
          <p:nvPr/>
        </p:nvSpPr>
        <p:spPr>
          <a:xfrm>
            <a:off x="731520" y="246888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teme relevante pentru adaptare, în 26 de poziții</a:t>
            </a:r>
            <a:endParaRPr lang="en-US" sz="1300" dirty="0"/>
          </a:p>
        </p:txBody>
      </p:sp>
      <p:sp>
        <p:nvSpPr>
          <p:cNvPr id="6" name="st-1"/>
          <p:cNvSpPr/>
          <p:nvPr/>
        </p:nvSpPr>
        <p:spPr>
          <a:xfrm>
            <a:off x="3364992" y="1417320"/>
            <a:ext cx="26060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tn-1"/>
          <p:cNvSpPr txBox="1"/>
          <p:nvPr/>
        </p:nvSpPr>
        <p:spPr>
          <a:xfrm>
            <a:off x="3547872" y="15087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5400" dirty="0"/>
          </a:p>
        </p:txBody>
      </p:sp>
      <p:sp>
        <p:nvSpPr>
          <p:cNvPr id="8" name="stl-1"/>
          <p:cNvSpPr txBox="1"/>
          <p:nvPr/>
        </p:nvSpPr>
        <p:spPr>
          <a:xfrm>
            <a:off x="3547872" y="246888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teme cu termen în 14–23 septembrie 2027</a:t>
            </a:r>
            <a:endParaRPr lang="en-US" sz="1300" dirty="0"/>
          </a:p>
        </p:txBody>
      </p:sp>
      <p:sp>
        <p:nvSpPr>
          <p:cNvPr id="9" name="st-2"/>
          <p:cNvSpPr/>
          <p:nvPr/>
        </p:nvSpPr>
        <p:spPr>
          <a:xfrm>
            <a:off x="6181344" y="1417320"/>
            <a:ext cx="26060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tn-2"/>
          <p:cNvSpPr txBox="1"/>
          <p:nvPr/>
        </p:nvSpPr>
        <p:spPr>
          <a:xfrm>
            <a:off x="6364224" y="15087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11" name="stl-2"/>
          <p:cNvSpPr txBox="1"/>
          <p:nvPr/>
        </p:nvSpPr>
        <p:spPr>
          <a:xfrm>
            <a:off x="6364224" y="246888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entități din 3 țări – consorțiul minim obișnuit</a:t>
            </a:r>
            <a:endParaRPr lang="en-US" sz="1300" dirty="0"/>
          </a:p>
        </p:txBody>
      </p:sp>
      <p:sp>
        <p:nvSpPr>
          <p:cNvPr id="12" name="st-3"/>
          <p:cNvSpPr/>
          <p:nvPr/>
        </p:nvSpPr>
        <p:spPr>
          <a:xfrm>
            <a:off x="8997696" y="1417320"/>
            <a:ext cx="26060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tn-3"/>
          <p:cNvSpPr txBox="1"/>
          <p:nvPr/>
        </p:nvSpPr>
        <p:spPr>
          <a:xfrm>
            <a:off x="9180576" y="150876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2027</a:t>
            </a:r>
            <a:endParaRPr lang="en-US" sz="5400" dirty="0"/>
          </a:p>
        </p:txBody>
      </p:sp>
      <p:sp>
        <p:nvSpPr>
          <p:cNvPr id="14" name="stl-3"/>
          <p:cNvSpPr txBox="1"/>
          <p:nvPr/>
        </p:nvSpPr>
        <p:spPr>
          <a:xfrm>
            <a:off x="9180576" y="246888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ultimul an de apeluri al perioadei 2021–2027</a:t>
            </a:r>
            <a:endParaRPr lang="en-US" sz="1300" dirty="0"/>
          </a:p>
        </p:txBody>
      </p:sp>
      <p:sp>
        <p:nvSpPr>
          <p:cNvPr id="15" name="ib-0"/>
          <p:cNvSpPr/>
          <p:nvPr/>
        </p:nvSpPr>
        <p:spPr>
          <a:xfrm>
            <a:off x="640080" y="379476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it-0"/>
          <p:cNvSpPr txBox="1"/>
          <p:nvPr/>
        </p:nvSpPr>
        <p:spPr>
          <a:xfrm>
            <a:off x="1188720" y="36576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Tipuri de proiecte</a:t>
            </a:r>
            <a:endParaRPr lang="en-US" sz="1500" dirty="0"/>
          </a:p>
        </p:txBody>
      </p:sp>
      <p:sp>
        <p:nvSpPr>
          <p:cNvPr id="17" name="ib2-0"/>
          <p:cNvSpPr txBox="1"/>
          <p:nvPr/>
        </p:nvSpPr>
        <p:spPr>
          <a:xfrm>
            <a:off x="4023360" y="3657600"/>
            <a:ext cx="7589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RIA (cercetare și inovare) și CSA (coordonare și sprijin): 100% din costurile eligibile · IA (inovare, demonstrare): 70%, 100% pentru non-profit · PCP: achiziție precomercială, condusă de achizitori publici.</a:t>
            </a:r>
            <a:endParaRPr lang="en-US" sz="1300" dirty="0"/>
          </a:p>
        </p:txBody>
      </p:sp>
      <p:sp>
        <p:nvSpPr>
          <p:cNvPr id="18" name="ib-1"/>
          <p:cNvSpPr/>
          <p:nvPr/>
        </p:nvSpPr>
        <p:spPr>
          <a:xfrm>
            <a:off x="640080" y="466344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it-1"/>
          <p:cNvSpPr txBox="1"/>
          <p:nvPr/>
        </p:nvSpPr>
        <p:spPr>
          <a:xfrm>
            <a:off x="1188720" y="45262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Un avantaj pentru România</a:t>
            </a:r>
            <a:endParaRPr lang="en-US" sz="1500" dirty="0"/>
          </a:p>
        </p:txBody>
      </p:sp>
      <p:sp>
        <p:nvSpPr>
          <p:cNvPr id="20" name="ib2-1"/>
          <p:cNvSpPr txBox="1"/>
          <p:nvPr/>
        </p:nvSpPr>
        <p:spPr>
          <a:xfrm>
            <a:off x="4023360" y="4526280"/>
            <a:ext cx="7589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Ca țară Widening, România poate coordona hub-uri de excelență (H8) și poate solicita ERA Chairs (H13).</a:t>
            </a:r>
            <a:endParaRPr lang="en-US" sz="1300" dirty="0"/>
          </a:p>
        </p:txBody>
      </p:sp>
      <p:sp>
        <p:nvSpPr>
          <p:cNvPr id="21" name="ib-2"/>
          <p:cNvSpPr/>
          <p:nvPr/>
        </p:nvSpPr>
        <p:spPr>
          <a:xfrm>
            <a:off x="640080" y="5532120"/>
            <a:ext cx="365760" cy="3657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it-2"/>
          <p:cNvSpPr txBox="1"/>
          <p:nvPr/>
        </p:nvSpPr>
        <p:spPr>
          <a:xfrm>
            <a:off x="1188720" y="53949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Două etape (H9–H11)</a:t>
            </a:r>
            <a:endParaRPr lang="en-US" sz="1500" dirty="0"/>
          </a:p>
        </p:txBody>
      </p:sp>
      <p:sp>
        <p:nvSpPr>
          <p:cNvPr id="23" name="ib2-2"/>
          <p:cNvSpPr txBox="1"/>
          <p:nvPr/>
        </p:nvSpPr>
        <p:spPr>
          <a:xfrm>
            <a:off x="4023360" y="5394960"/>
            <a:ext cx="7589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Prima etapă (8 apr. 2027) este o propunere scurtă; la H11 este evaluată anonim, deci fără identitatea partenerilor.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Noiembrie 2026 – martie 2027: H1–H8</a:t>
            </a:r>
            <a:endParaRPr lang="en-US" sz="3000" dirty="0"/>
          </a:p>
        </p:txBody>
      </p:sp>
      <p:sp>
        <p:nvSpPr>
          <p:cNvPr id="3" name="sub"/>
          <p:cNvSpPr txBox="1"/>
          <p:nvPr/>
        </p:nvSpPr>
        <p:spPr>
          <a:xfrm>
            <a:off x="548640" y="11430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RIA: cercetare și inovare · IA: inovare (demonstrare) · CSA: coordonare și sprijin · PCP: achiziție precomercială</a:t>
            </a:r>
            <a:endParaRPr lang="en-US" sz="1200" dirty="0"/>
          </a:p>
        </p:txBody>
      </p:sp>
      <p:graphicFrame>
        <p:nvGraphicFramePr>
          <p:cNvPr id="10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4657344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7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finanțează (unghiul de adaptare)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Buget pe proiect · condiții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nov. 2026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Dezastre: percepția riscului și pregătirea comunităților; multi-risc și efecte în cascadă asupra infrastructurii critice; scenarii climatice pentru pregătirea civilă.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HORIZON-CL3-2026-01-DRS-01, -02, -05 (RIA/IA)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3–4,5 mil. €; practicieni obligatorii; doar consorții deja formate.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H2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 ian.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Spații locale de experimentare și inovare pentru extinderea Misiunilor UE: guvernanță, reglementare, finanțare combinată, achiziții.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HORIZON-MISS-2026-07-CROSS-04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1–1,5 mil. €; consorții conduse de autorități locale.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H3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ian.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Laboratoare vii pentru restaurarea ecosistemelor și reziliența la riscuri.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HORIZON-NATURE-2027-02-02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Circa 10 mil. €; temă nouă (29 sept. 2026).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H4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feb.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Apropierea de piață a soluțiilor inovatoare de pregătire și reziliență climatică.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HORIZON-BRIDGING-2027-04-03 (CSA)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mil. €, un singur proiect; temă nouă.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H5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 feb.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Instrumente pentru adaptarea sistemului de sănătate: sprijin decizional geospațial, avertizare timpurie, servicii reziliente.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HORIZON-HLTH-2027-01-ENVHLTH-MISSCLIMA-03 (PCP)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4–5 mil. €; min. 2 achizitori publici; termen de confirmat (portal: 13 apr.).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H6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mar.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Modelarea și prognoza evenimentelor extreme, inclusiv compuse și în cascadă, pentru avertizare timpurie și planificarea adaptării.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HORIZON-CL5-2027-01-D1-07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mil. €; 3 proiecte.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H7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mar.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Înțelegerea și evitarea adaptării greșite (maladaptare) în planificarea europeană și națională.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HORIZON-CL5-2027-01-D1-10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5–6 mil. €; 3 proiecte.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H8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mar.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Hub-uri de excelență: ecosisteme regionale de inovare, de pildă pentru adaptare și soluții bazate pe natură.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HORIZON-WIDERA-2027-04-WIDENING-01 (CSA)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1,5–4,5 mil. €; coordonator din țară Widening; finanțare 70%.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Aprilie – septembrie 2027: H9–H13</a:t>
            </a:r>
            <a:endParaRPr lang="en-US" sz="3000" dirty="0"/>
          </a:p>
        </p:txBody>
      </p:sp>
      <p:sp>
        <p:nvSpPr>
          <p:cNvPr id="3" name="sub"/>
          <p:cNvSpPr txBox="1"/>
          <p:nvPr/>
        </p:nvSpPr>
        <p:spPr>
          <a:xfrm>
            <a:off x="548640" y="11430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H9–H11 au două etape: prima etapă (8 apr. 2027) este o propunere scurtă; etapa a doua la 14 sept. 2027</a:t>
            </a:r>
            <a:endParaRPr lang="en-US" sz="1200" dirty="0"/>
          </a:p>
        </p:txBody>
      </p:sp>
      <p:graphicFrame>
        <p:nvGraphicFramePr>
          <p:cNvPr id="11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2932176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7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finanțează (unghiul de adaptare)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Buget pe proiect · condiții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H9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apr. 2027 (et. 1) · 14 sept.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Laboratoare vii pentru sănătatea solului în regiunile continentală, pontică, panonică și stepică – toate prezente în România.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HORIZON-MISS-2027-05-SOIL-01-two-stage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mil. €; 2 proiecte; multi-actor.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H10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apr. 2027 (et. 1) · 14 sept.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Agrosilvicultură pentru sănătatea solului la scară de peisaj: conservarea apei, reziliență la secetă.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HORIZON-MISS-2027-05-SOIL-03-two-stage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mil. €; 2 proiecte.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H11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apr. 2027 (et. 1) · 14 sept.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Temă deschisă: soluții pentru Strategia europeană de reziliență a apei (retenție în ecosisteme, secetă, inundații, avertizare).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HORIZON-CL6-2027-02-CLIMATE-01-two-stage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5,5 mil. €; 2 proiecte; etapa 1 evaluată anonim.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H12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 mai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Reziliența fermierilor la riscuri și crize, inclusiv climatice; instrumente de împărțire a riscului.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HORIZON-CL6-2027-03-GOVERNANCE-01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mil. €; multi-actor.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H13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grup nou de cercetare în jurul unui cercetător de vârf; domeniul la alegere – poate fi adaptarea.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HORIZON-WIDERA-2027-02-WIDENING-01 (ERA Chairs, CSA)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1,5–2,5 mil. €; solicitant unic din țară Widening.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Valul principal, 21–22 septembrie 2027: H14–H19</a:t>
            </a:r>
            <a:endParaRPr lang="en-US" sz="3000" dirty="0"/>
          </a:p>
        </p:txBody>
      </p:sp>
      <p:sp>
        <p:nvSpPr>
          <p:cNvPr id="3" name="sub"/>
          <p:cNvSpPr txBox="1"/>
          <p:nvPr/>
        </p:nvSpPr>
        <p:spPr>
          <a:xfrm>
            <a:off x="548640" y="11430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Misiunile UE Adaptare, Ocean și Orașe, plus Clusterul 6 – temele cele mai apropiate de soluțiile bazate pe natură</a:t>
            </a:r>
            <a:endParaRPr lang="en-US" sz="1200" dirty="0"/>
          </a:p>
        </p:txBody>
      </p:sp>
      <p:graphicFrame>
        <p:nvGraphicFramePr>
          <p:cNvPr id="12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3425952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7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finanțează (unghiul de adaptare)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Buget pe proiect · condiții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H14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Soluții transformatoare pentru reziliența climatică transfrontalieră (inundații, secetă, incendii), prioritar soluții bazate pe natură.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HORIZON-MISS-2027-01-CLIMA-01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10–15 mil. €; min. 2 situri transfrontaliere + 1 de replicare; autorități locale/regionale.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H15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Inteligență artificială pentru reziliență climatică la nivel regional și local.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HORIZON-MISS-2027-01-CLIMA-02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mil. €; testare cu 3–5 autorități; colaborare cu MIP4Adapt.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H16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Reziliența zonelor riverane și costiere; o opțiune: bazinul Dunării, inclusiv delta și Marea Neagră.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HORIZON-MISS-2027-03-OCEAN-01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8–8,9 mil. €; min. 6 demonstrații în 3 țări; 5 regiuni asociate.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H17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Natura urbană: restaurarea ecosistemelor urbane, inclusiv de-a lungul rețelelor de transport (insule de căldură, ape pluviale).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HORIZON-MISS-2027-07-CLIMA-CIT-NEB-01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Circa 10 mil. €; min. 4 orașe din 4 țări; oraș din Misiunea Orașe + semnatar al Cartei Adaptare.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H18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Ape uzate și pluviale într-o climă în schimbare: zone umede de tratare, drenaj urban durabil, reutilizarea apei.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HORIZON-MISS-2027-07-CLIMA-CIT-CCRI-02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Circa 9,5 mil. €; min. 4 orașe/regiuni din 4 țări, cu operatori de apă.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H19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Inovare tehnică pentru protejarea și restaurarea ecosistemelor (Regulamentul privind refacerea naturii).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HORIZON-CL6-2027-01-BIODIV-03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mil. €; TRL 6–7.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Septembrie – decembrie 2027: H20–H26</a:t>
            </a:r>
            <a:endParaRPr lang="en-US" sz="3000" dirty="0"/>
          </a:p>
        </p:txBody>
      </p:sp>
      <p:sp>
        <p:nvSpPr>
          <p:cNvPr id="3" name="sub"/>
          <p:cNvSpPr txBox="1"/>
          <p:nvPr/>
        </p:nvSpPr>
        <p:spPr>
          <a:xfrm>
            <a:off x="548640" y="11430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Clusterele 2, 3, 5 și 6 și Misiunea Orașe – de la reziliența fermelor la noduri de transport și hidrocentrale</a:t>
            </a:r>
            <a:endParaRPr lang="en-US" sz="1200" dirty="0"/>
          </a:p>
        </p:txBody>
      </p:sp>
      <p:graphicFrame>
        <p:nvGraphicFramePr>
          <p:cNvPr id="13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3889248"/>
        </p:xfrm>
        <a:graphic>
          <a:graphicData uri="http://schemas.openxmlformats.org/drawingml/2006/table">
            <a:tbl>
              <a:tblPr/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97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finanțează (unghiul de adaptare)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Buget pe proiect · condiții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 anchor="ctr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0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H20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Reziliența agriculturii și silviculturii la crize și riscuri sistemice; costul opțiunilor de prevenire și adaptare.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HORIZON-CL6-2027-02-CLIMATE-02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mil. €; un proiect agricultură, unul silvicultură.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H21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Reziliența comunităților rurale la dezastre naturale, vreme extremă, schimbări climatice.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HORIZON-CL6-2027-02-COMMUNITIES-01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mil. €; multi-actor, cu autorități locale și protecție civilă.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H22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Reziliența agriculturii în medii sărace în apă și nutrienți, prin inovare digitală.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HORIZON-CL6-2027-02-FARM2FORK-01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mil. €; multi-actor.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H23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 sept.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Accesul la natură, coeziunea socială și comunități reziliente la climă, în zone urbane și periurbane.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HORIZON-CL2-2027-01-TRANSFO-01 (RIA)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3–4 mil. €.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H24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oct.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Noduri de transport multimodal incluzive și reziliente la climă.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HORIZON-MISS-2027-04-CIT-03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 mil. €; min. 3 orașe din 3 țări; oraș din Misiunea Orașe + nod TEN-T.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H25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nov.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Reziliența societală și tinerii; de la avertizare la acțiune timpurie; dezastre transfrontaliere de mare amploare.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HORIZON-CL3-2027-01-DRS-02, -03, -04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3–4 mil. €; practicieni obligatorii.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B4532A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H26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B45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dec. 2027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Retehnologizarea hidrocentralelor, inclusiv pentru adaptarea la schimbările climatice și la vremea extremă.  </a:t>
                      </a:r>
                      <a:r>
                        <a:rPr lang="en-US" sz="900" b="1" dirty="0">
                          <a:solidFill>
                            <a:srgbClr val="5F6B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HORIZON-CL5-2027-07-D3-11 (IA)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334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8,5 mil. €; TRL 6–7.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64008" marB="64008">
                    <a:lnL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Ce trebuie verificat înainte de a alege o temă</a:t>
            </a:r>
            <a:endParaRPr lang="en-US" sz="3000" dirty="0"/>
          </a:p>
        </p:txBody>
      </p:sp>
      <p:sp>
        <p:nvSpPr>
          <p:cNvPr id="3" name="vc-0"/>
          <p:cNvSpPr/>
          <p:nvPr/>
        </p:nvSpPr>
        <p:spPr>
          <a:xfrm>
            <a:off x="548640" y="1463040"/>
            <a:ext cx="3520440" cy="429768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vt-0"/>
          <p:cNvSpPr txBox="1"/>
          <p:nvPr/>
        </p:nvSpPr>
        <p:spPr>
          <a:xfrm>
            <a:off x="822960" y="16916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Misiunile UE</a:t>
            </a:r>
            <a:endParaRPr lang="en-US" sz="2000" dirty="0"/>
          </a:p>
        </p:txBody>
      </p:sp>
      <p:sp>
        <p:nvSpPr>
          <p:cNvPr id="5" name="v1-0"/>
          <p:cNvSpPr txBox="1"/>
          <p:nvPr/>
        </p:nvSpPr>
        <p:spPr>
          <a:xfrm>
            <a:off x="822960" y="2286000"/>
            <a:ext cx="2971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H17, H18 și H24 cer un oraș din Misiunea Orașe; H17 și H18 cer și un semnatar al Cartei Misiunii Adaptare.</a:t>
            </a:r>
            <a:endParaRPr lang="en-US" sz="1600" dirty="0"/>
          </a:p>
        </p:txBody>
      </p:sp>
      <p:sp>
        <p:nvSpPr>
          <p:cNvPr id="6" name="v2-0"/>
          <p:cNvSpPr txBox="1"/>
          <p:nvPr/>
        </p:nvSpPr>
        <p:spPr>
          <a:xfrm>
            <a:off x="822960" y="38862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Semnatarii din România (fișa Misiunii, mai 2025): Brașov, Zona Metropolitană Cluj, Cluj-Napoca, Iași, Roman, Sibiu, Suceava, Târgu Secuiesc, Fierbinți-Târg. Semnarea Cartei este momentan închisă.</a:t>
            </a:r>
            <a:endParaRPr lang="en-US" sz="1400" dirty="0"/>
          </a:p>
        </p:txBody>
      </p:sp>
      <p:sp>
        <p:nvSpPr>
          <p:cNvPr id="7" name="vc-1"/>
          <p:cNvSpPr/>
          <p:nvPr/>
        </p:nvSpPr>
        <p:spPr>
          <a:xfrm>
            <a:off x="4297680" y="1463040"/>
            <a:ext cx="3520440" cy="4297680"/>
          </a:xfrm>
          <a:prstGeom prst="roundRect">
            <a:avLst>
              <a:gd name="adj" fmla="val 2078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vt-1"/>
          <p:cNvSpPr txBox="1"/>
          <p:nvPr/>
        </p:nvSpPr>
        <p:spPr>
          <a:xfrm>
            <a:off x="4572000" y="16916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Teme noi sau modificate</a:t>
            </a:r>
            <a:endParaRPr lang="en-US" sz="2000" dirty="0"/>
          </a:p>
        </p:txBody>
      </p:sp>
      <p:sp>
        <p:nvSpPr>
          <p:cNvPr id="9" name="v1-1"/>
          <p:cNvSpPr txBox="1"/>
          <p:nvPr/>
        </p:nvSpPr>
        <p:spPr>
          <a:xfrm>
            <a:off x="4572000" y="2286000"/>
            <a:ext cx="2971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H3 și H4 au fost adăugate în programul de lucru la 29 septembrie 2026; pagina H3 nu era publicată în portal la 12 octombrie.</a:t>
            </a:r>
            <a:endParaRPr lang="en-US" sz="1600" dirty="0"/>
          </a:p>
        </p:txBody>
      </p:sp>
      <p:sp>
        <p:nvSpPr>
          <p:cNvPr id="10" name="v2-1"/>
          <p:cNvSpPr txBox="1"/>
          <p:nvPr/>
        </p:nvSpPr>
        <p:spPr>
          <a:xfrm>
            <a:off x="4572000" y="38862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La H5, programul de lucru modificat indică 17 februarie 2027, dar portalul afișa încă 13 aprilie 2027.</a:t>
            </a:r>
            <a:endParaRPr lang="en-US" sz="1400" dirty="0"/>
          </a:p>
        </p:txBody>
      </p:sp>
      <p:sp>
        <p:nvSpPr>
          <p:cNvPr id="11" name="vc-2"/>
          <p:cNvSpPr/>
          <p:nvPr/>
        </p:nvSpPr>
        <p:spPr>
          <a:xfrm>
            <a:off x="8046720" y="1463040"/>
            <a:ext cx="3520440" cy="429768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vt-2"/>
          <p:cNvSpPr txBox="1"/>
          <p:nvPr/>
        </p:nvSpPr>
        <p:spPr>
          <a:xfrm>
            <a:off x="8321040" y="16916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Bugete și termene</a:t>
            </a:r>
            <a:endParaRPr lang="en-US" sz="2000" dirty="0"/>
          </a:p>
        </p:txBody>
      </p:sp>
      <p:sp>
        <p:nvSpPr>
          <p:cNvPr id="13" name="v1-2"/>
          <p:cNvSpPr txBox="1"/>
          <p:nvPr/>
        </p:nvSpPr>
        <p:spPr>
          <a:xfrm>
            <a:off x="8321040" y="2286000"/>
            <a:ext cx="2971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Temele din 2027 sunt adoptate, dar bugetele depind de bugetul UE pe 2027.</a:t>
            </a:r>
            <a:endParaRPr lang="en-US" sz="1600" dirty="0"/>
          </a:p>
        </p:txBody>
      </p:sp>
      <p:sp>
        <p:nvSpPr>
          <p:cNvPr id="14" name="v2-2"/>
          <p:cNvSpPr txBox="1"/>
          <p:nvPr/>
        </p:nvSpPr>
        <p:spPr>
          <a:xfrm>
            <a:off x="8321040" y="388620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Termenele și condițiile se confirmă în Portalul de finanțare al UE (Funding &amp; Tenders) înainte de depunere.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73736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8000" b="1" dirty="0">
                <a:solidFill>
                  <a:schemeClr val="accent1"/>
                </a:solidFill>
              </a:rPr>
              <a:t>3</a:t>
            </a:r>
            <a:endParaRPr lang="en-US" sz="80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301752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tx2"/>
                </a:solidFill>
              </a:rPr>
              <a:t>Granturi pentru autorități locale (L1–L3)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411480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Granturi „în cascadă”: Comisia finanțează un proiect european, care organizează apeluri deschise și redistribuie cel puțin 60–70% din buget către terți, cu formulare mai simple decât o propunere Orizont Europa.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Trei instrumente care se deschid în 2027</a:t>
            </a:r>
            <a:endParaRPr lang="en-US" sz="3000" dirty="0"/>
          </a:p>
        </p:txBody>
      </p:sp>
      <p:sp>
        <p:nvSpPr>
          <p:cNvPr id="3" name="lc-0"/>
          <p:cNvSpPr/>
          <p:nvPr/>
        </p:nvSpPr>
        <p:spPr>
          <a:xfrm>
            <a:off x="548640" y="1417320"/>
            <a:ext cx="3520440" cy="484632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code-bg-L1"/>
          <p:cNvSpPr/>
          <p:nvPr/>
        </p:nvSpPr>
        <p:spPr>
          <a:xfrm>
            <a:off x="822960" y="164592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ode-L1"/>
          <p:cNvSpPr txBox="1"/>
          <p:nvPr/>
        </p:nvSpPr>
        <p:spPr>
          <a:xfrm>
            <a:off x="822960" y="164592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L1</a:t>
            </a:r>
            <a:endParaRPr lang="en-US" sz="2000" dirty="0"/>
          </a:p>
        </p:txBody>
      </p:sp>
      <p:sp>
        <p:nvSpPr>
          <p:cNvPr id="6" name="ln-0"/>
          <p:cNvSpPr txBox="1"/>
          <p:nvPr/>
        </p:nvSpPr>
        <p:spPr>
          <a:xfrm>
            <a:off x="1645920" y="162763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ClimaaxNext</a:t>
            </a:r>
            <a:endParaRPr lang="en-US" sz="1500" dirty="0"/>
          </a:p>
        </p:txBody>
      </p:sp>
      <p:sp>
        <p:nvSpPr>
          <p:cNvPr id="7" name="lg-0"/>
          <p:cNvSpPr txBox="1"/>
          <p:nvPr/>
        </p:nvSpPr>
        <p:spPr>
          <a:xfrm>
            <a:off x="822960" y="233172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grant maxim</a:t>
            </a:r>
            <a:endParaRPr lang="en-US" sz="1000" dirty="0"/>
          </a:p>
        </p:txBody>
      </p:sp>
      <p:sp>
        <p:nvSpPr>
          <p:cNvPr id="8" name="la-0"/>
          <p:cNvSpPr txBox="1"/>
          <p:nvPr/>
        </p:nvSpPr>
        <p:spPr>
          <a:xfrm>
            <a:off x="822960" y="256032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200.000 €</a:t>
            </a:r>
            <a:endParaRPr lang="en-US" sz="3600" dirty="0"/>
          </a:p>
        </p:txBody>
      </p:sp>
      <p:sp>
        <p:nvSpPr>
          <p:cNvPr id="9" name="lw-0"/>
          <p:cNvSpPr txBox="1"/>
          <p:nvPr/>
        </p:nvSpPr>
        <p:spPr>
          <a:xfrm>
            <a:off x="822960" y="3337560"/>
            <a:ext cx="2971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Evaluări ale riscului climatic la nivel local și regional, pentru cel puțin 50 de autorități.</a:t>
            </a:r>
            <a:endParaRPr lang="en-US" sz="1350" dirty="0"/>
          </a:p>
        </p:txBody>
      </p:sp>
      <p:sp>
        <p:nvSpPr>
          <p:cNvPr id="10" name="lk-0"/>
          <p:cNvSpPr txBox="1"/>
          <p:nvPr/>
        </p:nvSpPr>
        <p:spPr>
          <a:xfrm>
            <a:off x="822960" y="461772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Proiectul pornește la 1 ian. 2027; primul apel în primele 12 luni. Nu pot aplica autoritățile finanțate deja prin CLIMAAX.</a:t>
            </a:r>
            <a:endParaRPr lang="en-US" sz="1250" dirty="0"/>
          </a:p>
        </p:txBody>
      </p:sp>
      <p:sp>
        <p:nvSpPr>
          <p:cNvPr id="11" name="lt-0"/>
          <p:cNvSpPr txBox="1"/>
          <p:nvPr/>
        </p:nvSpPr>
        <p:spPr>
          <a:xfrm>
            <a:off x="822960" y="59436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chemeClr val="accent5"/>
                </a:solidFill>
              </a:rPr>
              <a:t>tema HORIZON-MISS-2025-01-CLIMA-01</a:t>
            </a:r>
            <a:endParaRPr lang="en-US" sz="900" dirty="0"/>
          </a:p>
        </p:txBody>
      </p:sp>
      <p:sp>
        <p:nvSpPr>
          <p:cNvPr id="12" name="lc-1"/>
          <p:cNvSpPr/>
          <p:nvPr/>
        </p:nvSpPr>
        <p:spPr>
          <a:xfrm>
            <a:off x="4297680" y="1417320"/>
            <a:ext cx="3520440" cy="484632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code-bg-L2"/>
          <p:cNvSpPr/>
          <p:nvPr/>
        </p:nvSpPr>
        <p:spPr>
          <a:xfrm>
            <a:off x="4572000" y="164592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code-L2"/>
          <p:cNvSpPr txBox="1"/>
          <p:nvPr/>
        </p:nvSpPr>
        <p:spPr>
          <a:xfrm>
            <a:off x="4572000" y="164592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L2</a:t>
            </a:r>
            <a:endParaRPr lang="en-US" sz="2000" dirty="0"/>
          </a:p>
        </p:txBody>
      </p:sp>
      <p:sp>
        <p:nvSpPr>
          <p:cNvPr id="15" name="ln-1"/>
          <p:cNvSpPr txBox="1"/>
          <p:nvPr/>
        </p:nvSpPr>
        <p:spPr>
          <a:xfrm>
            <a:off x="5394960" y="162763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Succesorul Pathways2Resilience</a:t>
            </a:r>
            <a:endParaRPr lang="en-US" sz="1500" dirty="0"/>
          </a:p>
        </p:txBody>
      </p:sp>
      <p:sp>
        <p:nvSpPr>
          <p:cNvPr id="16" name="lg-1"/>
          <p:cNvSpPr txBox="1"/>
          <p:nvPr/>
        </p:nvSpPr>
        <p:spPr>
          <a:xfrm>
            <a:off x="4572000" y="233172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grant maxim</a:t>
            </a:r>
            <a:endParaRPr lang="en-US" sz="1000" dirty="0"/>
          </a:p>
        </p:txBody>
      </p:sp>
      <p:sp>
        <p:nvSpPr>
          <p:cNvPr id="17" name="la-1"/>
          <p:cNvSpPr txBox="1"/>
          <p:nvPr/>
        </p:nvSpPr>
        <p:spPr>
          <a:xfrm>
            <a:off x="4572000" y="256032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250.000 €</a:t>
            </a:r>
            <a:endParaRPr lang="en-US" sz="3600" dirty="0"/>
          </a:p>
        </p:txBody>
      </p:sp>
      <p:sp>
        <p:nvSpPr>
          <p:cNvPr id="18" name="lw-1"/>
          <p:cNvSpPr txBox="1"/>
          <p:nvPr/>
        </p:nvSpPr>
        <p:spPr>
          <a:xfrm>
            <a:off x="4572000" y="3337560"/>
            <a:ext cx="2971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Planuri de reziliență climatică, pentru cel puțin 70 de autorități; pot aplica și entități care acționează în numele lor.</a:t>
            </a:r>
            <a:endParaRPr lang="en-US" sz="1350" dirty="0"/>
          </a:p>
        </p:txBody>
      </p:sp>
      <p:sp>
        <p:nvSpPr>
          <p:cNvPr id="19" name="lk-1"/>
          <p:cNvSpPr txBox="1"/>
          <p:nvPr/>
        </p:nvSpPr>
        <p:spPr>
          <a:xfrm>
            <a:off x="4572000" y="461772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Primul apel în primele 12 luni de la pornire; numele proiectului și data de start nu sunt încă publice. Nu pot aplica beneficiarii Pathways2Resilience.</a:t>
            </a:r>
            <a:endParaRPr lang="en-US" sz="1250" dirty="0"/>
          </a:p>
        </p:txBody>
      </p:sp>
      <p:sp>
        <p:nvSpPr>
          <p:cNvPr id="20" name="lt-1"/>
          <p:cNvSpPr txBox="1"/>
          <p:nvPr/>
        </p:nvSpPr>
        <p:spPr>
          <a:xfrm>
            <a:off x="4572000" y="59436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chemeClr val="accent5"/>
                </a:solidFill>
              </a:rPr>
              <a:t>tema HORIZON-MISS-2025-01-CLIMA-02 · 25 mil. €</a:t>
            </a:r>
            <a:endParaRPr lang="en-US" sz="900" dirty="0"/>
          </a:p>
        </p:txBody>
      </p:sp>
      <p:sp>
        <p:nvSpPr>
          <p:cNvPr id="21" name="lc-2"/>
          <p:cNvSpPr/>
          <p:nvPr/>
        </p:nvSpPr>
        <p:spPr>
          <a:xfrm>
            <a:off x="8046720" y="1417320"/>
            <a:ext cx="3520440" cy="4846320"/>
          </a:xfrm>
          <a:prstGeom prst="roundRect">
            <a:avLst>
              <a:gd name="adj" fmla="val 20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code-bg-L3"/>
          <p:cNvSpPr/>
          <p:nvPr/>
        </p:nvSpPr>
        <p:spPr>
          <a:xfrm>
            <a:off x="8321040" y="164592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code-L3"/>
          <p:cNvSpPr txBox="1"/>
          <p:nvPr/>
        </p:nvSpPr>
        <p:spPr>
          <a:xfrm>
            <a:off x="8321040" y="164592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L3</a:t>
            </a:r>
            <a:endParaRPr lang="en-US" sz="2000" dirty="0"/>
          </a:p>
        </p:txBody>
      </p:sp>
      <p:sp>
        <p:nvSpPr>
          <p:cNvPr id="24" name="ln-2"/>
          <p:cNvSpPr txBox="1"/>
          <p:nvPr/>
        </p:nvSpPr>
        <p:spPr>
          <a:xfrm>
            <a:off x="9144000" y="162763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Investiții locale în adaptare</a:t>
            </a:r>
            <a:endParaRPr lang="en-US" sz="1500" dirty="0"/>
          </a:p>
        </p:txBody>
      </p:sp>
      <p:sp>
        <p:nvSpPr>
          <p:cNvPr id="25" name="lg-2"/>
          <p:cNvSpPr txBox="1"/>
          <p:nvPr/>
        </p:nvSpPr>
        <p:spPr>
          <a:xfrm>
            <a:off x="8321040" y="233172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grant maxim</a:t>
            </a:r>
            <a:endParaRPr lang="en-US" sz="1000" dirty="0"/>
          </a:p>
        </p:txBody>
      </p:sp>
      <p:sp>
        <p:nvSpPr>
          <p:cNvPr id="26" name="la-2"/>
          <p:cNvSpPr txBox="1"/>
          <p:nvPr/>
        </p:nvSpPr>
        <p:spPr>
          <a:xfrm>
            <a:off x="8321040" y="256032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800.000 €</a:t>
            </a:r>
            <a:endParaRPr lang="en-US" sz="3600" dirty="0"/>
          </a:p>
        </p:txBody>
      </p:sp>
      <p:sp>
        <p:nvSpPr>
          <p:cNvPr id="27" name="lw-2"/>
          <p:cNvSpPr txBox="1"/>
          <p:nvPr/>
        </p:nvSpPr>
        <p:spPr>
          <a:xfrm>
            <a:off x="8321040" y="3337560"/>
            <a:ext cx="2971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Acțiuni locale de adaptare de 0,5–10 mil. €, finanțate parțial cu un credit din fonduri BEI; grantul acoperă max. 70% din costul acțiunii. Pot aplica și entități private, inclusiv IMM-uri.</a:t>
            </a:r>
            <a:endParaRPr lang="en-US" sz="1350" dirty="0"/>
          </a:p>
        </p:txBody>
      </p:sp>
      <p:sp>
        <p:nvSpPr>
          <p:cNvPr id="28" name="lk-2"/>
          <p:cNvSpPr txBox="1"/>
          <p:nvPr/>
        </p:nvSpPr>
        <p:spPr>
          <a:xfrm>
            <a:off x="8321040" y="4617720"/>
            <a:ext cx="2971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Selecția proiectului: ian. 2027; primul apel în cel mult 10 luni. Este nevoie de o ofertă scrisă de credit de la o bancă de dezvoltare sau o bancă comercială cu fonduri BEI – discuțiile cu banca încep înainte de apel.</a:t>
            </a:r>
            <a:endParaRPr lang="en-US" sz="1250" dirty="0"/>
          </a:p>
        </p:txBody>
      </p:sp>
      <p:sp>
        <p:nvSpPr>
          <p:cNvPr id="29" name="lt-2"/>
          <p:cNvSpPr txBox="1"/>
          <p:nvPr/>
        </p:nvSpPr>
        <p:spPr>
          <a:xfrm>
            <a:off x="8321040" y="59436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chemeClr val="accent5"/>
                </a:solidFill>
              </a:rPr>
              <a:t>tema HORIZON-MISS-2026-01-CLIMA-07 · 20 mil. €</a:t>
            </a:r>
            <a:endParaRPr lang="en-US" sz="9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Alte oportunități de urmărit</a:t>
            </a:r>
            <a:endParaRPr lang="en-US" sz="3000" dirty="0"/>
          </a:p>
        </p:txBody>
      </p:sp>
      <p:sp>
        <p:nvSpPr>
          <p:cNvPr id="3" name="oc-0"/>
          <p:cNvSpPr/>
          <p:nvPr/>
        </p:nvSpPr>
        <p:spPr>
          <a:xfrm>
            <a:off x="548640" y="1417320"/>
            <a:ext cx="5440680" cy="2286000"/>
          </a:xfrm>
          <a:prstGeom prst="roundRect">
            <a:avLst>
              <a:gd name="adj" fmla="val 32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ob-0"/>
          <p:cNvSpPr/>
          <p:nvPr/>
        </p:nvSpPr>
        <p:spPr>
          <a:xfrm>
            <a:off x="822960" y="16916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ot-0"/>
          <p:cNvSpPr txBox="1"/>
          <p:nvPr/>
        </p:nvSpPr>
        <p:spPr>
          <a:xfrm>
            <a:off x="1463040" y="164592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Asistență fără apel</a:t>
            </a:r>
            <a:endParaRPr lang="en-US" sz="1800" dirty="0"/>
          </a:p>
        </p:txBody>
      </p:sp>
      <p:sp>
        <p:nvSpPr>
          <p:cNvPr id="6" name="od-0"/>
          <p:cNvSpPr txBox="1"/>
          <p:nvPr/>
        </p:nvSpPr>
        <p:spPr>
          <a:xfrm>
            <a:off x="822960" y="233172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MIP4Adapt, platforma de implementare a Misiunii Adaptare, oferă asistență tehnică semnatarilor Cartei și a lansat în septembrie 2026 un registru de experți. Hub-urile naționale de adaptare se prelungesc până la sfârșitul lui 2030; în România, partenerul este ANM.</a:t>
            </a:r>
            <a:endParaRPr lang="en-US" sz="1300" dirty="0"/>
          </a:p>
        </p:txBody>
      </p:sp>
      <p:sp>
        <p:nvSpPr>
          <p:cNvPr id="7" name="oc-1"/>
          <p:cNvSpPr/>
          <p:nvPr/>
        </p:nvSpPr>
        <p:spPr>
          <a:xfrm>
            <a:off x="6172200" y="1417320"/>
            <a:ext cx="544068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ob-1"/>
          <p:cNvSpPr/>
          <p:nvPr/>
        </p:nvSpPr>
        <p:spPr>
          <a:xfrm>
            <a:off x="6446520" y="169164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ot-1"/>
          <p:cNvSpPr txBox="1"/>
          <p:nvPr/>
        </p:nvSpPr>
        <p:spPr>
          <a:xfrm>
            <a:off x="7086600" y="164592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LIFE și Interreg</a:t>
            </a:r>
            <a:endParaRPr lang="en-US" sz="1800" dirty="0"/>
          </a:p>
        </p:txBody>
      </p:sp>
      <p:sp>
        <p:nvSpPr>
          <p:cNvPr id="10" name="od-1"/>
          <p:cNvSpPr txBox="1"/>
          <p:nvPr/>
        </p:nvSpPr>
        <p:spPr>
          <a:xfrm>
            <a:off x="6446520" y="233172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Subprogramul LIFE pentru adaptarea la schimbările climatice și programele Interreg finanțează implementarea; merită urmărite cu aceleași consorții.</a:t>
            </a:r>
            <a:endParaRPr lang="en-US" sz="1300" dirty="0"/>
          </a:p>
        </p:txBody>
      </p:sp>
      <p:sp>
        <p:nvSpPr>
          <p:cNvPr id="11" name="oc-2"/>
          <p:cNvSpPr/>
          <p:nvPr/>
        </p:nvSpPr>
        <p:spPr>
          <a:xfrm>
            <a:off x="548640" y="3886200"/>
            <a:ext cx="544068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ob-2"/>
          <p:cNvSpPr/>
          <p:nvPr/>
        </p:nvSpPr>
        <p:spPr>
          <a:xfrm>
            <a:off x="822960" y="416052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ot-2"/>
          <p:cNvSpPr txBox="1"/>
          <p:nvPr/>
        </p:nvSpPr>
        <p:spPr>
          <a:xfrm>
            <a:off x="1463040" y="411480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Raiffeisen Comunități, ediția a 16-a</a:t>
            </a:r>
            <a:endParaRPr lang="en-US" sz="1800" dirty="0"/>
          </a:p>
        </p:txBody>
      </p:sp>
      <p:sp>
        <p:nvSpPr>
          <p:cNvPr id="14" name="od-2"/>
          <p:cNvSpPr txBox="1"/>
          <p:nvPr/>
        </p:nvSpPr>
        <p:spPr>
          <a:xfrm>
            <a:off x="822960" y="480060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Granturi de 250.000–350.000 lei pentru parteneriate între ONG-uri și grupuri de inițiativă; calendarul se anunță în toamna lui 2026 pe raiffeisencomunitati.org.</a:t>
            </a:r>
            <a:endParaRPr lang="en-US" sz="1300" dirty="0"/>
          </a:p>
        </p:txBody>
      </p:sp>
      <p:sp>
        <p:nvSpPr>
          <p:cNvPr id="15" name="oc-3"/>
          <p:cNvSpPr/>
          <p:nvPr/>
        </p:nvSpPr>
        <p:spPr>
          <a:xfrm>
            <a:off x="6172200" y="3886200"/>
            <a:ext cx="5440680" cy="2286000"/>
          </a:xfrm>
          <a:prstGeom prst="roundRect">
            <a:avLst>
              <a:gd name="adj" fmla="val 32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ob-3"/>
          <p:cNvSpPr/>
          <p:nvPr/>
        </p:nvSpPr>
        <p:spPr>
          <a:xfrm>
            <a:off x="6446520" y="41605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ot-3"/>
          <p:cNvSpPr txBox="1"/>
          <p:nvPr/>
        </p:nvSpPr>
        <p:spPr>
          <a:xfrm>
            <a:off x="7086600" y="411480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Garanții pentru autorități locale</a:t>
            </a:r>
            <a:endParaRPr lang="en-US" sz="1800" dirty="0"/>
          </a:p>
        </p:txBody>
      </p:sp>
      <p:sp>
        <p:nvSpPr>
          <p:cNvPr id="18" name="od-3"/>
          <p:cNvSpPr txBox="1"/>
          <p:nvPr/>
        </p:nvSpPr>
        <p:spPr>
          <a:xfrm>
            <a:off x="6446520" y="480060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Banca de Investiții și Dezvoltare garantează, prin băncile partenere, până la 80% din creditele UAT-urilor și ale companiilor lor de utilități (5–150 mil. lei, pe cel mult 15 ani), inclusiv pentru proiecte cu fonduri UE.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Hubul CSAC-UPT: cum mergem mai departe</a:t>
            </a:r>
            <a:endParaRPr lang="en-US" sz="3000" dirty="0"/>
          </a:p>
        </p:txBody>
      </p:sp>
      <p:sp>
        <p:nvSpPr>
          <p:cNvPr id="3" name="intro"/>
          <p:cNvSpPr txBox="1"/>
          <p:nvPr/>
        </p:nvSpPr>
        <p:spPr>
          <a:xfrm>
            <a:off x="548640" y="123444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Centrul Suport pentru Acțiuni Climatice adună scrisorile de intenție și devine punctul comun de contact al comunității pentru aceste apeluri.</a:t>
            </a:r>
            <a:endParaRPr lang="en-US" sz="1500" dirty="0"/>
          </a:p>
        </p:txBody>
      </p:sp>
      <p:sp>
        <p:nvSpPr>
          <p:cNvPr id="4" name="sc-0"/>
          <p:cNvSpPr/>
          <p:nvPr/>
        </p:nvSpPr>
        <p:spPr>
          <a:xfrm>
            <a:off x="548640" y="1920240"/>
            <a:ext cx="2606040" cy="35661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b-0"/>
          <p:cNvSpPr/>
          <p:nvPr/>
        </p:nvSpPr>
        <p:spPr>
          <a:xfrm>
            <a:off x="822960" y="21488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n-0"/>
          <p:cNvSpPr txBox="1"/>
          <p:nvPr/>
        </p:nvSpPr>
        <p:spPr>
          <a:xfrm>
            <a:off x="822960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stt-0"/>
          <p:cNvSpPr txBox="1"/>
          <p:nvPr/>
        </p:nvSpPr>
        <p:spPr>
          <a:xfrm>
            <a:off x="822960" y="29260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Completați scrisoarea de intenție</a:t>
            </a:r>
            <a:endParaRPr lang="en-US" sz="1600" dirty="0"/>
          </a:p>
        </p:txBody>
      </p:sp>
      <p:sp>
        <p:nvSpPr>
          <p:cNvPr id="8" name="sd-0"/>
          <p:cNvSpPr txBox="1"/>
          <p:nvPr/>
        </p:nvSpPr>
        <p:spPr>
          <a:xfrm>
            <a:off x="822960" y="365760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Ultima pagină a fișei: bifați codurile apelurilor (P, H, L), rolul avut în vedere (coordonator, partener, utilizator final) și sprijinul de care aveți nevoie.</a:t>
            </a:r>
            <a:endParaRPr lang="en-US" sz="1300" dirty="0"/>
          </a:p>
        </p:txBody>
      </p:sp>
      <p:sp>
        <p:nvSpPr>
          <p:cNvPr id="9" name="arrow-0"/>
          <p:cNvSpPr/>
          <p:nvPr/>
        </p:nvSpPr>
        <p:spPr>
          <a:xfrm>
            <a:off x="3182112" y="3520440"/>
            <a:ext cx="164592" cy="36576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c-1"/>
          <p:cNvSpPr/>
          <p:nvPr/>
        </p:nvSpPr>
        <p:spPr>
          <a:xfrm>
            <a:off x="3364992" y="1920240"/>
            <a:ext cx="2606040" cy="35661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b-1"/>
          <p:cNvSpPr/>
          <p:nvPr/>
        </p:nvSpPr>
        <p:spPr>
          <a:xfrm>
            <a:off x="3639312" y="21488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n-1"/>
          <p:cNvSpPr txBox="1"/>
          <p:nvPr/>
        </p:nvSpPr>
        <p:spPr>
          <a:xfrm>
            <a:off x="3639312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stt-1"/>
          <p:cNvSpPr txBox="1"/>
          <p:nvPr/>
        </p:nvSpPr>
        <p:spPr>
          <a:xfrm>
            <a:off x="3639312" y="29260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Predați-o</a:t>
            </a:r>
            <a:endParaRPr lang="en-US" sz="1600" dirty="0"/>
          </a:p>
        </p:txBody>
      </p:sp>
      <p:sp>
        <p:nvSpPr>
          <p:cNvPr id="14" name="sd-1"/>
          <p:cNvSpPr txBox="1"/>
          <p:nvPr/>
        </p:nvSpPr>
        <p:spPr>
          <a:xfrm>
            <a:off x="3639312" y="365760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La masa de înregistrare sau scanată, la rares.halbac-cotoara-zamfir@upt.ro, cu subiectul „Scrisoare de intenție RO-ADAPT”. Pentru apelurile din nov.–dec. 2026: de preferat până la 27 octombrie 2026.</a:t>
            </a:r>
            <a:endParaRPr lang="en-US" sz="1300" dirty="0"/>
          </a:p>
        </p:txBody>
      </p:sp>
      <p:sp>
        <p:nvSpPr>
          <p:cNvPr id="15" name="arrow-1"/>
          <p:cNvSpPr/>
          <p:nvPr/>
        </p:nvSpPr>
        <p:spPr>
          <a:xfrm>
            <a:off x="5998464" y="3520440"/>
            <a:ext cx="164592" cy="36576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c-2"/>
          <p:cNvSpPr/>
          <p:nvPr/>
        </p:nvSpPr>
        <p:spPr>
          <a:xfrm>
            <a:off x="6181344" y="1920240"/>
            <a:ext cx="2606040" cy="35661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b-2"/>
          <p:cNvSpPr/>
          <p:nvPr/>
        </p:nvSpPr>
        <p:spPr>
          <a:xfrm>
            <a:off x="6455664" y="21488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n-2"/>
          <p:cNvSpPr txBox="1"/>
          <p:nvPr/>
        </p:nvSpPr>
        <p:spPr>
          <a:xfrm>
            <a:off x="6455664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stt-2"/>
          <p:cNvSpPr txBox="1"/>
          <p:nvPr/>
        </p:nvSpPr>
        <p:spPr>
          <a:xfrm>
            <a:off x="6455664" y="29260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Vă punem în legătură</a:t>
            </a:r>
            <a:endParaRPr lang="en-US" sz="1600" dirty="0"/>
          </a:p>
        </p:txBody>
      </p:sp>
      <p:sp>
        <p:nvSpPr>
          <p:cNvPr id="20" name="sd-2"/>
          <p:cNvSpPr txBox="1"/>
          <p:nvPr/>
        </p:nvSpPr>
        <p:spPr>
          <a:xfrm>
            <a:off x="6455664" y="365760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Cu participanții interesați de același apel; unde există interes comun, organizăm o primă discuție pe apel.</a:t>
            </a:r>
            <a:endParaRPr lang="en-US" sz="1300" dirty="0"/>
          </a:p>
        </p:txBody>
      </p:sp>
      <p:sp>
        <p:nvSpPr>
          <p:cNvPr id="21" name="arrow-2"/>
          <p:cNvSpPr/>
          <p:nvPr/>
        </p:nvSpPr>
        <p:spPr>
          <a:xfrm>
            <a:off x="8814816" y="3520440"/>
            <a:ext cx="164592" cy="365760"/>
          </a:xfrm>
          <a:prstGeom prst="chevron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c-3"/>
          <p:cNvSpPr/>
          <p:nvPr/>
        </p:nvSpPr>
        <p:spPr>
          <a:xfrm>
            <a:off x="8997696" y="1920240"/>
            <a:ext cx="2606040" cy="356616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b-3"/>
          <p:cNvSpPr/>
          <p:nvPr/>
        </p:nvSpPr>
        <p:spPr>
          <a:xfrm>
            <a:off x="9272016" y="21488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n-3"/>
          <p:cNvSpPr txBox="1"/>
          <p:nvPr/>
        </p:nvSpPr>
        <p:spPr>
          <a:xfrm>
            <a:off x="9272016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25" name="stt-3"/>
          <p:cNvSpPr txBox="1"/>
          <p:nvPr/>
        </p:nvSpPr>
        <p:spPr>
          <a:xfrm>
            <a:off x="9272016" y="29260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Consiliere la scriere</a:t>
            </a:r>
            <a:endParaRPr lang="en-US" sz="1600" dirty="0"/>
          </a:p>
        </p:txBody>
      </p:sp>
      <p:sp>
        <p:nvSpPr>
          <p:cNvPr id="26" name="sd-3"/>
          <p:cNvSpPr txBox="1"/>
          <p:nvPr/>
        </p:nvSpPr>
        <p:spPr>
          <a:xfrm>
            <a:off x="9272016" y="365760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Structura propunerii, criteriile de evaluare și citirea propunerii înainte de depunere. Scrisoarea exprimă o intenție și nu creează obligații.</a:t>
            </a:r>
            <a:endParaRPr lang="en-US" sz="1300" dirty="0"/>
          </a:p>
        </p:txBody>
      </p:sp>
      <p:sp>
        <p:nvSpPr>
          <p:cNvPr id="27" name="hc"/>
          <p:cNvSpPr/>
          <p:nvPr/>
        </p:nvSpPr>
        <p:spPr>
          <a:xfrm>
            <a:off x="548640" y="5669280"/>
            <a:ext cx="11064240" cy="640080"/>
          </a:xfrm>
          <a:prstGeom prst="roundRect">
            <a:avLst>
              <a:gd name="adj" fmla="val 11429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hct"/>
          <p:cNvSpPr txBox="1"/>
          <p:nvPr/>
        </p:nvSpPr>
        <p:spPr>
          <a:xfrm>
            <a:off x="822960" y="57150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Sfat practic: </a:t>
            </a:r>
            <a:r>
              <a:rPr lang="en-US" sz="1300" dirty="0">
                <a:solidFill>
                  <a:schemeClr val="tx1"/>
                </a:solidFill>
              </a:rPr>
              <a:t>o idee bună devine propunere numai cu un consorțiu stabilit devreme – pentru valul din noiembrie–decembrie, scrieți-ne în această săptămână.</a:t>
            </a:r>
            <a:endParaRPr lang="en-US" sz="13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465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5F6B6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t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 găsiți apelurile</a:t>
            </a:r>
            <a:endParaRPr lang="en-US" sz="3200" dirty="0"/>
          </a:p>
        </p:txBody>
      </p:sp>
      <p:sp>
        <p:nvSpPr>
          <p:cNvPr id="3" name="link-0">
            <a:hlinkClick r:id="rId3"/>
          </p:cNvPr>
          <p:cNvSpPr txBox="1"/>
          <p:nvPr/>
        </p:nvSpPr>
        <p:spPr>
          <a:xfrm>
            <a:off x="731520" y="160020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Portalul de finanțare al UE (Funding &amp; Tenders)</a:t>
            </a:r>
            <a:endParaRPr lang="en-US" sz="1400" dirty="0"/>
          </a:p>
        </p:txBody>
      </p:sp>
      <p:sp>
        <p:nvSpPr>
          <p:cNvPr id="4" name="link-1">
            <a:hlinkClick r:id="rId4"/>
          </p:cNvPr>
          <p:cNvSpPr txBox="1"/>
          <p:nvPr/>
        </p:nvSpPr>
        <p:spPr>
          <a:xfrm>
            <a:off x="731520" y="210312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Programele de lucru Orizont Europa 2026–2027</a:t>
            </a:r>
            <a:endParaRPr lang="en-US" sz="1400" dirty="0"/>
          </a:p>
        </p:txBody>
      </p:sp>
      <p:sp>
        <p:nvSpPr>
          <p:cNvPr id="5" name="link-2">
            <a:hlinkClick r:id="rId5"/>
          </p:cNvPr>
          <p:cNvSpPr txBox="1"/>
          <p:nvPr/>
        </p:nvSpPr>
        <p:spPr>
          <a:xfrm>
            <a:off x="731520" y="26060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Portalul Misiunii Adaptare – apeluri și oportunități</a:t>
            </a:r>
            <a:endParaRPr lang="en-US" sz="1400" dirty="0"/>
          </a:p>
        </p:txBody>
      </p:sp>
      <p:sp>
        <p:nvSpPr>
          <p:cNvPr id="6" name="link-3">
            <a:hlinkClick r:id="rId6"/>
          </p:cNvPr>
          <p:cNvSpPr txBox="1"/>
          <p:nvPr/>
        </p:nvSpPr>
        <p:spPr>
          <a:xfrm>
            <a:off x="731520" y="310896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P1 · Water4All – apelul 2026</a:t>
            </a:r>
            <a:endParaRPr lang="en-US" sz="1400" dirty="0"/>
          </a:p>
        </p:txBody>
      </p:sp>
      <p:sp>
        <p:nvSpPr>
          <p:cNvPr id="7" name="link-4">
            <a:hlinkClick r:id="rId7"/>
          </p:cNvPr>
          <p:cNvSpPr txBox="1"/>
          <p:nvPr/>
        </p:nvSpPr>
        <p:spPr>
          <a:xfrm>
            <a:off x="731520" y="361188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P2 · Biodiversa+ BiodivFuture (UKRI)</a:t>
            </a:r>
            <a:endParaRPr lang="en-US" sz="1400" dirty="0"/>
          </a:p>
        </p:txBody>
      </p:sp>
      <p:sp>
        <p:nvSpPr>
          <p:cNvPr id="8" name="link-5">
            <a:hlinkClick r:id="rId8"/>
          </p:cNvPr>
          <p:cNvSpPr txBox="1"/>
          <p:nvPr/>
        </p:nvSpPr>
        <p:spPr>
          <a:xfrm>
            <a:off x="6217920" y="160020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P3 · DUT – apelul 2026</a:t>
            </a:r>
            <a:endParaRPr lang="en-US" sz="1400" dirty="0"/>
          </a:p>
        </p:txBody>
      </p:sp>
      <p:sp>
        <p:nvSpPr>
          <p:cNvPr id="9" name="link-6">
            <a:hlinkClick r:id="rId9"/>
          </p:cNvPr>
          <p:cNvSpPr txBox="1"/>
          <p:nvPr/>
        </p:nvSpPr>
        <p:spPr>
          <a:xfrm>
            <a:off x="6217920" y="210312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P4 · FOREST – apelul comun 2026</a:t>
            </a:r>
            <a:endParaRPr lang="en-US" sz="1400" dirty="0"/>
          </a:p>
        </p:txBody>
      </p:sp>
      <p:sp>
        <p:nvSpPr>
          <p:cNvPr id="10" name="link-7">
            <a:hlinkClick r:id="rId10"/>
          </p:cNvPr>
          <p:cNvSpPr txBox="1"/>
          <p:nvPr/>
        </p:nvSpPr>
        <p:spPr>
          <a:xfrm>
            <a:off x="6217920" y="26060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UEFISCDI – pachetul de informații PME 2026</a:t>
            </a:r>
            <a:endParaRPr lang="en-US" sz="1400" dirty="0"/>
          </a:p>
        </p:txBody>
      </p:sp>
      <p:sp>
        <p:nvSpPr>
          <p:cNvPr id="11" name="link-8">
            <a:hlinkClick r:id="rId11"/>
          </p:cNvPr>
          <p:cNvSpPr txBox="1"/>
          <p:nvPr/>
        </p:nvSpPr>
        <p:spPr>
          <a:xfrm>
            <a:off x="6217920" y="310896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u="sng" dirty="0">
                <a:solidFill>
                  <a:schemeClr val="bg2"/>
                </a:solidFill>
                <a:uFill>
                  <a:solidFill>
                    <a:srgbClr val="D5DBD6"/>
                  </a:solidFill>
                </a:u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L1 · CORDIS – ClimaaxNext</a:t>
            </a:r>
            <a:endParaRPr lang="en-US" sz="1400" dirty="0"/>
          </a:p>
        </p:txBody>
      </p:sp>
      <p:sp>
        <p:nvSpPr>
          <p:cNvPr id="12" name="sep"/>
          <p:cNvSpPr/>
          <p:nvPr/>
        </p:nvSpPr>
        <p:spPr>
          <a:xfrm>
            <a:off x="731520" y="4343400"/>
            <a:ext cx="10698480" cy="0"/>
          </a:xfrm>
          <a:prstGeom prst="line">
            <a:avLst/>
          </a:prstGeom>
          <a:noFill/>
          <a:ln w="952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cl"/>
          <p:cNvSpPr txBox="1"/>
          <p:nvPr/>
        </p:nvSpPr>
        <p:spPr>
          <a:xfrm>
            <a:off x="731520" y="45262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Contact</a:t>
            </a:r>
            <a:endParaRPr lang="en-US" sz="1400" dirty="0"/>
          </a:p>
        </p:txBody>
      </p:sp>
      <p:sp>
        <p:nvSpPr>
          <p:cNvPr id="14" name="cc"/>
          <p:cNvSpPr txBox="1"/>
          <p:nvPr/>
        </p:nvSpPr>
        <p:spPr>
          <a:xfrm>
            <a:off x="731520" y="48920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CSAC-UPT · Centrul Suport pentru Acțiuni Climatice, Universitatea Politehnica Timișoara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rares.halbac-cotoara-zamfir@upt.ro · www.researching.ro</a:t>
            </a:r>
            <a:endParaRPr lang="en-US" sz="1400" dirty="0"/>
          </a:p>
        </p:txBody>
      </p:sp>
      <p:sp>
        <p:nvSpPr>
          <p:cNvPr id="15" name="logo-bg2"/>
          <p:cNvSpPr/>
          <p:nvPr/>
        </p:nvSpPr>
        <p:spPr>
          <a:xfrm>
            <a:off x="9966960" y="4846320"/>
            <a:ext cx="1645920" cy="64008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logo-upt2" descr="upt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4965192"/>
            <a:ext cx="1143000" cy="393192"/>
          </a:xfrm>
          <a:prstGeom prst="rect">
            <a:avLst/>
          </a:prstGeom>
        </p:spPr>
      </p:pic>
      <p:pic>
        <p:nvPicPr>
          <p:cNvPr id="17" name="logo-csac2" descr="csa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19688" y="4965192"/>
            <a:ext cx="457200" cy="393192"/>
          </a:xfrm>
          <a:prstGeom prst="rect">
            <a:avLst/>
          </a:prstGeom>
        </p:spPr>
      </p:pic>
      <p:sp>
        <p:nvSpPr>
          <p:cNvPr id="18" name="grant"/>
          <p:cNvSpPr txBox="1"/>
          <p:nvPr/>
        </p:nvSpPr>
        <p:spPr>
          <a:xfrm>
            <a:off x="731520" y="594360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Acest material a fost realizat cu sprijinul unui grant al Ministerului Cercetării, Inovării și Digitalizării, CNCS/CCCDI – UEFISCDI, număr proiect PN-IV-P8-8.1-PRE-HE-ORG-2023-0110, în cadrul PNCDI IV. Informații verificate la 13 octombrie 2026.</a:t>
            </a:r>
            <a:endParaRPr lang="en-US" sz="1000" dirty="0"/>
          </a:p>
        </p:txBody>
      </p:sp>
      <p:sp>
        <p:nvSpPr>
          <p:cNvPr id="19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10312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20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88620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O-ADAPT">
  <a:themeElements>
    <a:clrScheme name="RO-ADAPT">
      <a:dk1>
        <a:srgbClr val="1B2B24"/>
      </a:dk1>
      <a:lt1>
        <a:srgbClr val="FFFFFF"/>
      </a:lt1>
      <a:dk2>
        <a:srgbClr val="17402F"/>
      </a:dk2>
      <a:lt2>
        <a:srgbClr val="EEF3EF"/>
      </a:lt2>
      <a:accent1>
        <a:srgbClr val="B4532A"/>
      </a:accent1>
      <a:accent2>
        <a:srgbClr val="1F6B3A"/>
      </a:accent2>
      <a:accent3>
        <a:srgbClr val="0F4C81"/>
      </a:accent3>
      <a:accent4>
        <a:srgbClr val="FBF1EB"/>
      </a:accent4>
      <a:accent5>
        <a:srgbClr val="5F6B66"/>
      </a:accent5>
      <a:accent6>
        <a:srgbClr val="D5DBD6"/>
      </a:accent6>
      <a:hlink>
        <a:srgbClr val="0F4C81"/>
      </a:hlink>
      <a:folHlink>
        <a:srgbClr val="5F6B66"/>
      </a:folHlink>
    </a:clrScheme>
    <a:fontScheme name="RO-ADAP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3265</Words>
  <Application>Microsoft Office PowerPoint</Application>
  <PresentationFormat>Widescreen</PresentationFormat>
  <Paragraphs>334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RO-ADAPT</vt:lpstr>
      <vt:lpstr>Apeluri de finanțare pentru adaptarea la schimbările climatice</vt:lpstr>
      <vt:lpstr>Trei familii de apeluri, un singur cod pentru fiecare</vt:lpstr>
      <vt:lpstr>Calendarul termenelor: două valuri</vt:lpstr>
      <vt:lpstr>Parteneriatele europene (P1–P4)</vt:lpstr>
      <vt:lpstr>Patru parteneriate, termene în noiembrie–decembrie</vt:lpstr>
      <vt:lpstr>Regulile comune ale parteneriatelor</vt:lpstr>
      <vt:lpstr>Orizont Europa (H1–H26)</vt:lpstr>
      <vt:lpstr>Orizont Europa dintr-o privire</vt:lpstr>
      <vt:lpstr>Noiembrie 2026 – martie 2027: H1–H8</vt:lpstr>
      <vt:lpstr>Aprilie – septembrie 2027: H9–H13</vt:lpstr>
      <vt:lpstr>Valul principal, 21–22 septembrie 2027: H14–H19</vt:lpstr>
      <vt:lpstr>Septembrie – decembrie 2027: H20–H26</vt:lpstr>
      <vt:lpstr>Ce trebuie verificat înainte de a alege o temă</vt:lpstr>
      <vt:lpstr>Granturi pentru autorități locale (L1–L3)</vt:lpstr>
      <vt:lpstr>Trei instrumente care se deschid în 2027</vt:lpstr>
      <vt:lpstr>Alte oportunități de urmărit</vt:lpstr>
      <vt:lpstr>Hubul CSAC-UPT: cum mergem mai departe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Apeluri de finanțare pentru adaptarea la schimbările climatice</dc:title>
  <dc:subject>PptxGenJS Presentation</dc:subject>
  <dc:creator>CSAC-UPT</dc:creator>
  <cp:lastModifiedBy>Rares Halbac-Cotoară-Zamfir</cp:lastModifiedBy>
  <cp:revision>2</cp:revision>
  <dcterms:created xsi:type="dcterms:W3CDTF">2026-10-18T13:29:41Z</dcterms:created>
  <dcterms:modified xsi:type="dcterms:W3CDTF">2026-10-18T14:13:14Z</dcterms:modified>
</cp:coreProperties>
</file>