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 ce LAND4CLIMATE" id="{2C0E67DF-49E8-70F7-CF8A-6A04E9539954}">
          <p14:sldIdLst>
            <p14:sldId id="256"/>
            <p14:sldId id="257"/>
            <p14:sldId id="258"/>
          </p14:sldIdLst>
        </p14:section>
        <p14:section name="Cum lucrează proiectul" id="{09FDEAB6-0A7C-3349-3C63-C432FE70C327}">
          <p14:sldIdLst>
            <p14:sldId id="259"/>
            <p14:sldId id="260"/>
            <p14:sldId id="261"/>
          </p14:sldIdLst>
        </p14:section>
        <p14:section name="Rezultate" id="{9EE13ABC-EB07-DB3E-4913-14D7CFE2A76B}">
          <p14:sldIdLst>
            <p14:sldId id="262"/>
            <p14:sldId id="263"/>
            <p14:sldId id="264"/>
            <p14:sldId id="265"/>
          </p14:sldIdLst>
        </p14:section>
        <p14:section name="Dincolo de proiect" id="{DC71DEA6-F024-C678-EB05-AD1F0F537723}">
          <p14:sldIdLst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245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Deschidere: proiectul despre care vorbim nu este despre o tehnologie, ci despre terenul pe care se întâmplă adaptarea. Majoritatea acestui teren este privat.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Mesajul-cheie: adaptarea nu poate fi făcută doar pe teren public. Proiectul tratează terenul privat ca resursă centrală, nu ca obstacol.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 parteneri = 17 beneficiari plus Ministerul federal austriac BML ca partener asociat. Coordonatorul este TU Dortmund.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Frontiera 4 este cea mai relevantă pentru România: regimul proprietății private după retrocedare face achiziția de teren aproape imposibilă ca instrument de adaptare.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Procesul este cel din infograficul oficial al proiectului. Accentul pentru RO-ADAPT: pasul 3 — instrumentele funciare sunt partea pe care administrațiile românești o pot prelua direct.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Denumirile oficiale: Upper/Lower Timiș river catchment. Riscurile din ultima coloană sunt cele dominante pe fiecare pagină de regiune de pe site; de verificat cu infograficul oficial înainte de tipărire.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Cifrele provin din rapoartele regiunilor-pilot folosite în PR2; nu toate sunt publicate pe site. Dacă e nevoie de prudență în plen, prezentați-le ca „ordin de mărime”.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Siturile de lucru: Lugoj, Caransebeș și Constantin Daicoviciu. Zona-pilot oficială a apelului ABA Banat este Lugoj–Caransebeș, cu Măguri.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este, probabil, cel mai transferabil rezultat românesc: o procedură administrativă publică, documentată, prin care o autoritate de ape lucrează cu proprietari privați. Documentele sunt descărcabile de pe 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intrați în detalii de livrabile în plen; mesajul e că universitatea nu a făcut doar „cercetare despre”, ci a ținut împreună implementarea în șase țări și a adus studenți pe teren.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Atenție la atribuire: IL4C nu este o sarcină LAND4CLIMATE și nu a fost încă aplicat pe Timiș. Spuneți explicit „se pregătește prima aplicare”.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Dacă programul de la Tokaj se schimbă, actualizați cartonașul. Evenimentul final: data nu este încă publică — nu promiteți o lună.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Lecțiile corespund capitolului 10 al volumului; cele zece recomandări sunt în policy brief-ul nr. 1 din mapa participantului.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Închidere: invitați participanții să completeze formularul de intenție „Adoptă o comunitate” și să ia volumul de la masa de înregistrare.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F3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Titlu</a:t>
            </a: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8A82"/>
                </a:solidFill>
              </a:rPr>
              <a:t>Finanțat de Uniunea Europeană. Opiniile exprimate aparțin autorului și nu reflectă în mod necesar poziția Uniunii Europene sau a CINEA.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9418320" y="635508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A82"/>
                </a:solidFill>
              </a:rPr>
              <a:t>LAND4CLIMATE · GA 101112781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0350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3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Secțiune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Titlu</a:t>
            </a:r>
            <a:endParaRPr lang="en-US" sz="3200" dirty="0"/>
          </a:p>
        </p:txBody>
      </p:sp>
      <p:sp>
        <p:nvSpPr>
          <p:cNvPr id="4" name="Text 0"/>
          <p:cNvSpPr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8A82"/>
                </a:solidFill>
              </a:rPr>
              <a:t>LAND4CLIMATE · Horizon Europe · Misiunea UE pentru Adaptare · GA 101112781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2">
    <p:bg>
      <p:bgPr>
        <a:solidFill>
          <a:srgbClr val="F3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3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Secțiune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Titlu</a:t>
            </a:r>
            <a:endParaRPr lang="en-US" sz="3200" dirty="0"/>
          </a:p>
        </p:txBody>
      </p:sp>
      <p:sp>
        <p:nvSpPr>
          <p:cNvPr id="4" name="Text 0"/>
          <p:cNvSpPr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8A82"/>
                </a:solidFill>
              </a:rPr>
              <a:t>LAND4CLIMATE · Horizon Europe · Misiunea UE pentru Adaptare · GA 101112781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CENT">
    <p:bg>
      <p:bgPr>
        <a:solidFill>
          <a:srgbClr val="C887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100" b="1" kern="0" spc="3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100" b="1" kern="0" spc="300" dirty="0">
                <a:solidFill>
                  <a:schemeClr val="tx1"/>
                </a:solidFill>
              </a:rPr>
              <a:t>Secțiune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Titlu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1F3A2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0350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veniment"/>
          <p:cNvSpPr txBox="1"/>
          <p:nvPr/>
        </p:nvSpPr>
        <p:spPr>
          <a:xfrm>
            <a:off x="548640" y="73152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8873A"/>
                </a:solidFill>
              </a:rPr>
              <a:t>CONFERINȚA PLATFORMEI NAȚIONALE DE ADAPTARE · EDIȚIA I · TIMIȘOARA, 19–20 OCTOMBRIE 2026</a:t>
            </a:r>
            <a:endParaRPr lang="en-US" sz="1100" dirty="0"/>
          </a:p>
        </p:txBody>
      </p:sp>
      <p:sp>
        <p:nvSpPr>
          <p:cNvPr id="3" name="titlu"/>
          <p:cNvSpPr txBox="1"/>
          <p:nvPr/>
        </p:nvSpPr>
        <p:spPr>
          <a:xfrm>
            <a:off x="548640" y="1188720"/>
            <a:ext cx="11091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LAND4CLIMATE</a:t>
            </a:r>
            <a:endParaRPr lang="en-US" sz="7200" dirty="0"/>
          </a:p>
        </p:txBody>
      </p:sp>
      <p:sp>
        <p:nvSpPr>
          <p:cNvPr id="4" name="subtitlu"/>
          <p:cNvSpPr txBox="1"/>
          <p:nvPr/>
        </p:nvSpPr>
        <p:spPr>
          <a:xfrm>
            <a:off x="548640" y="2468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D9E2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Reziliența climatică are nevoie de teren. Soluții bazate pe natură pe terenuri private, din Bazinul Timișului spre Europa</a:t>
            </a:r>
            <a:endParaRPr lang="en-US" sz="2400" dirty="0"/>
          </a:p>
        </p:txBody>
      </p:sp>
      <p:sp>
        <p:nvSpPr>
          <p:cNvPr id="5" name="autor"/>
          <p:cNvSpPr txBox="1"/>
          <p:nvPr/>
        </p:nvSpPr>
        <p:spPr>
          <a:xfrm>
            <a:off x="548640" y="466344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Rareș Hălbac-Cotoară-Zamfir</a:t>
            </a:r>
            <a:endParaRPr lang="en-US" sz="1800" dirty="0"/>
          </a:p>
          <a:p>
            <a:pPr marL="0" indent="0">
              <a:buNone/>
            </a:pPr>
            <a:r>
              <a:rPr lang="en-US" sz="1300" dirty="0">
                <a:solidFill>
                  <a:srgbClr val="BFD8D5"/>
                </a:solidFill>
              </a:rPr>
              <a:t>Universitatea Politehnica Timișoara · Centrul Suport pentru Acțiuni Climatice (CSAC-UPT)</a:t>
            </a:r>
            <a:endParaRPr lang="en-US" sz="1800" dirty="0"/>
          </a:p>
          <a:p>
            <a:pPr marL="0" indent="0">
              <a:buNone/>
            </a:pPr>
            <a:r>
              <a:rPr lang="en-US" sz="1300" dirty="0">
                <a:solidFill>
                  <a:srgbClr val="BFD8D5"/>
                </a:solidFill>
              </a:rPr>
              <a:t>Coordonator echipa UPT · Co-coordonator WP4 Implementare</a:t>
            </a:r>
            <a:endParaRPr lang="en-US" sz="1800" dirty="0"/>
          </a:p>
        </p:txBody>
      </p:sp>
      <p:sp>
        <p:nvSpPr>
          <p:cNvPr id="6" name="program"/>
          <p:cNvSpPr txBox="1"/>
          <p:nvPr/>
        </p:nvSpPr>
        <p:spPr>
          <a:xfrm>
            <a:off x="7955280" y="4663440"/>
            <a:ext cx="36850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300" dirty="0">
                <a:solidFill>
                  <a:srgbClr val="BFD8D5"/>
                </a:solidFill>
              </a:rPr>
              <a:t>Proiect Horizon Europe · Misiunea UE pentru Adaptare</a:t>
            </a:r>
            <a:endParaRPr lang="en-US" sz="1300" dirty="0"/>
          </a:p>
          <a:p>
            <a:pPr marL="0" indent="0" algn="r">
              <a:buNone/>
            </a:pPr>
            <a:r>
              <a:rPr lang="en-US" sz="1300" dirty="0">
                <a:solidFill>
                  <a:srgbClr val="BFD8D5"/>
                </a:solidFill>
              </a:rPr>
              <a:t>GA 101112781 · 2023–2027</a:t>
            </a:r>
            <a:endParaRPr lang="en-US" sz="1300" dirty="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0350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PROBLEMA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Soluțiile bazate pe natură se opresc, de regulă, la gardul proprietății publice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2103120"/>
            <a:ext cx="3468624" cy="3566160"/>
          </a:xfrm>
          <a:prstGeom prst="roundRect">
            <a:avLst>
              <a:gd name="adj" fmla="val 3163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marker"/>
          <p:cNvSpPr/>
          <p:nvPr/>
        </p:nvSpPr>
        <p:spPr>
          <a:xfrm>
            <a:off x="822960" y="2377440"/>
            <a:ext cx="457200" cy="457200"/>
          </a:xfrm>
          <a:prstGeom prst="ellipse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ard-titlu"/>
          <p:cNvSpPr txBox="1"/>
          <p:nvPr/>
        </p:nvSpPr>
        <p:spPr>
          <a:xfrm>
            <a:off x="822960" y="3017520"/>
            <a:ext cx="2919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Riscurile climatice nu respectă limitele de proprietate</a:t>
            </a:r>
            <a:endParaRPr lang="en-US" sz="1700" dirty="0"/>
          </a:p>
        </p:txBody>
      </p:sp>
      <p:sp>
        <p:nvSpPr>
          <p:cNvPr id="7" name="card-text"/>
          <p:cNvSpPr txBox="1"/>
          <p:nvPr/>
        </p:nvSpPr>
        <p:spPr>
          <a:xfrm>
            <a:off x="822960" y="3886200"/>
            <a:ext cx="29199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Inundații, secetă, incendii de vegetație, eroziune și pierderea biodiversității afectează bazine hidrografice </a:t>
            </a:r>
            <a:r>
              <a:rPr lang="en-US" sz="1300" dirty="0" err="1">
                <a:solidFill>
                  <a:srgbClr val="4A5A52"/>
                </a:solidFill>
              </a:rPr>
              <a:t>întregi</a:t>
            </a:r>
            <a:r>
              <a:rPr lang="en-US" sz="1300" dirty="0">
                <a:solidFill>
                  <a:srgbClr val="4A5A52"/>
                </a:solidFill>
              </a:rPr>
              <a:t> - în Europa continentală, cea mai mare parte a acestor bazine este teren privat.</a:t>
            </a:r>
            <a:endParaRPr lang="en-US" sz="1300" dirty="0"/>
          </a:p>
        </p:txBody>
      </p:sp>
      <p:sp>
        <p:nvSpPr>
          <p:cNvPr id="8" name="card"/>
          <p:cNvSpPr/>
          <p:nvPr/>
        </p:nvSpPr>
        <p:spPr>
          <a:xfrm>
            <a:off x="4245864" y="2103120"/>
            <a:ext cx="3468624" cy="3566160"/>
          </a:xfrm>
          <a:prstGeom prst="roundRect">
            <a:avLst>
              <a:gd name="adj" fmla="val 3163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marker"/>
          <p:cNvSpPr/>
          <p:nvPr/>
        </p:nvSpPr>
        <p:spPr>
          <a:xfrm>
            <a:off x="4520184" y="2377440"/>
            <a:ext cx="457200" cy="457200"/>
          </a:xfrm>
          <a:prstGeom prst="ellipse">
            <a:avLst/>
          </a:prstGeom>
          <a:solidFill>
            <a:srgbClr val="3F7D8C"/>
          </a:solidFill>
          <a:ln w="12700">
            <a:solidFill>
              <a:srgbClr val="3F7D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card-titlu"/>
          <p:cNvSpPr txBox="1"/>
          <p:nvPr/>
        </p:nvSpPr>
        <p:spPr>
          <a:xfrm>
            <a:off x="4520184" y="3017520"/>
            <a:ext cx="2919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Modelul clasic: achiziția terenului</a:t>
            </a:r>
            <a:endParaRPr lang="en-US" sz="1700" dirty="0"/>
          </a:p>
        </p:txBody>
      </p:sp>
      <p:sp>
        <p:nvSpPr>
          <p:cNvPr id="11" name="card-text"/>
          <p:cNvSpPr txBox="1"/>
          <p:nvPr/>
        </p:nvSpPr>
        <p:spPr>
          <a:xfrm>
            <a:off x="4520184" y="3886200"/>
            <a:ext cx="29199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Autoritățile implementează măsuri mai ales pe teren public sau </a:t>
            </a:r>
            <a:r>
              <a:rPr lang="en-US" sz="1300" dirty="0" err="1">
                <a:solidFill>
                  <a:srgbClr val="4A5A52"/>
                </a:solidFill>
              </a:rPr>
              <a:t>cumpără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teren</a:t>
            </a:r>
            <a:r>
              <a:rPr lang="en-US" sz="1300" dirty="0">
                <a:solidFill>
                  <a:srgbClr val="4A5A52"/>
                </a:solidFill>
              </a:rPr>
              <a:t>: un </a:t>
            </a:r>
            <a:r>
              <a:rPr lang="en-US" sz="1300" dirty="0" err="1">
                <a:solidFill>
                  <a:srgbClr val="4A5A52"/>
                </a:solidFill>
              </a:rPr>
              <a:t>proces</a:t>
            </a:r>
            <a:r>
              <a:rPr lang="en-US" sz="1300" dirty="0">
                <a:solidFill>
                  <a:srgbClr val="4A5A52"/>
                </a:solidFill>
              </a:rPr>
              <a:t> lent, </a:t>
            </a:r>
            <a:r>
              <a:rPr lang="en-US" sz="1300" dirty="0" err="1">
                <a:solidFill>
                  <a:srgbClr val="4A5A52"/>
                </a:solidFill>
              </a:rPr>
              <a:t>costisitor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si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uneori</a:t>
            </a:r>
            <a:r>
              <a:rPr lang="en-US" sz="1300" dirty="0">
                <a:solidFill>
                  <a:srgbClr val="4A5A52"/>
                </a:solidFill>
              </a:rPr>
              <a:t> conflictual. Potențialul terenului privat rămâne, în mare parte, neexploatat.</a:t>
            </a:r>
            <a:endParaRPr lang="en-US" sz="1300" dirty="0"/>
          </a:p>
        </p:txBody>
      </p:sp>
      <p:sp>
        <p:nvSpPr>
          <p:cNvPr id="12" name="card"/>
          <p:cNvSpPr/>
          <p:nvPr/>
        </p:nvSpPr>
        <p:spPr>
          <a:xfrm>
            <a:off x="7943088" y="2103120"/>
            <a:ext cx="3468624" cy="3566160"/>
          </a:xfrm>
          <a:prstGeom prst="roundRect">
            <a:avLst>
              <a:gd name="adj" fmla="val 3163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marker"/>
          <p:cNvSpPr/>
          <p:nvPr/>
        </p:nvSpPr>
        <p:spPr>
          <a:xfrm>
            <a:off x="8217408" y="2377440"/>
            <a:ext cx="457200" cy="457200"/>
          </a:xfrm>
          <a:prstGeom prst="ellipse">
            <a:avLst/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card-titlu"/>
          <p:cNvSpPr txBox="1"/>
          <p:nvPr/>
        </p:nvSpPr>
        <p:spPr>
          <a:xfrm>
            <a:off x="8217408" y="3017520"/>
            <a:ext cx="2919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Întrebarea LAND4CLIMATE</a:t>
            </a:r>
            <a:endParaRPr lang="en-US" sz="1700" dirty="0"/>
          </a:p>
        </p:txBody>
      </p:sp>
      <p:sp>
        <p:nvSpPr>
          <p:cNvPr id="15" name="card-text"/>
          <p:cNvSpPr txBox="1"/>
          <p:nvPr/>
        </p:nvSpPr>
        <p:spPr>
          <a:xfrm>
            <a:off x="8217408" y="3886200"/>
            <a:ext cx="29199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Cum convingem proprietarii privați să devină parteneri ai </a:t>
            </a:r>
            <a:r>
              <a:rPr lang="en-US" sz="1300" dirty="0" err="1">
                <a:solidFill>
                  <a:srgbClr val="4A5A52"/>
                </a:solidFill>
              </a:rPr>
              <a:t>adaptării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prin</a:t>
            </a:r>
            <a:r>
              <a:rPr lang="en-US" sz="1300" dirty="0">
                <a:solidFill>
                  <a:srgbClr val="4A5A52"/>
                </a:solidFill>
              </a:rPr>
              <a:t> instrumente de politică funciară, modele de afaceri și </a:t>
            </a:r>
            <a:r>
              <a:rPr lang="en-US" sz="1300" dirty="0" err="1">
                <a:solidFill>
                  <a:srgbClr val="4A5A52"/>
                </a:solidFill>
              </a:rPr>
              <a:t>acorduri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voluntare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si</a:t>
            </a:r>
            <a:r>
              <a:rPr lang="en-US" sz="1300" dirty="0">
                <a:solidFill>
                  <a:srgbClr val="4A5A52"/>
                </a:solidFill>
              </a:rPr>
              <a:t> nu prin expropriere?</a:t>
            </a:r>
            <a:endParaRPr lang="en-US" sz="1300" dirty="0"/>
          </a:p>
        </p:txBody>
      </p:sp>
      <p:sp>
        <p:nvSpPr>
          <p:cNvPr id="16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 - „What is LAND4CLIMATE?”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PROIECTUL ÎN CIFRE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Un proiect al Misiunii UE pentru Adaptare la Schimbările Climatice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2011680"/>
            <a:ext cx="2601468" cy="2377440"/>
          </a:xfrm>
          <a:prstGeom prst="roundRect">
            <a:avLst>
              <a:gd name="adj" fmla="val 4615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cifra"/>
          <p:cNvSpPr txBox="1"/>
          <p:nvPr/>
        </p:nvSpPr>
        <p:spPr>
          <a:xfrm>
            <a:off x="777240" y="2194560"/>
            <a:ext cx="21442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eticheta"/>
          <p:cNvSpPr txBox="1"/>
          <p:nvPr/>
        </p:nvSpPr>
        <p:spPr>
          <a:xfrm>
            <a:off x="777240" y="3200400"/>
            <a:ext cx="21442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FD8D5"/>
                </a:solidFill>
              </a:rPr>
              <a:t>țări: Austria, Cehia, Germania, Italia, România, Slovacia</a:t>
            </a:r>
            <a:endParaRPr lang="en-US" sz="1250" dirty="0"/>
          </a:p>
        </p:txBody>
      </p:sp>
      <p:sp>
        <p:nvSpPr>
          <p:cNvPr id="7" name="card"/>
          <p:cNvSpPr/>
          <p:nvPr/>
        </p:nvSpPr>
        <p:spPr>
          <a:xfrm>
            <a:off x="3378708" y="2011680"/>
            <a:ext cx="2601468" cy="2377440"/>
          </a:xfrm>
          <a:prstGeom prst="roundRect">
            <a:avLst>
              <a:gd name="adj" fmla="val 4615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cifra"/>
          <p:cNvSpPr txBox="1"/>
          <p:nvPr/>
        </p:nvSpPr>
        <p:spPr>
          <a:xfrm>
            <a:off x="3607308" y="2194560"/>
            <a:ext cx="21442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+ 6</a:t>
            </a:r>
            <a:endParaRPr lang="en-US" sz="3800" dirty="0"/>
          </a:p>
        </p:txBody>
      </p:sp>
      <p:sp>
        <p:nvSpPr>
          <p:cNvPr id="9" name="eticheta"/>
          <p:cNvSpPr txBox="1"/>
          <p:nvPr/>
        </p:nvSpPr>
        <p:spPr>
          <a:xfrm>
            <a:off x="3607308" y="3200400"/>
            <a:ext cx="21442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FD8D5"/>
                </a:solidFill>
              </a:rPr>
              <a:t>regiuni-pilot și regiuni de replicare, în Europa continentală</a:t>
            </a:r>
            <a:endParaRPr lang="en-US" sz="1250" dirty="0"/>
          </a:p>
        </p:txBody>
      </p:sp>
      <p:sp>
        <p:nvSpPr>
          <p:cNvPr id="10" name="card"/>
          <p:cNvSpPr/>
          <p:nvPr/>
        </p:nvSpPr>
        <p:spPr>
          <a:xfrm>
            <a:off x="6208776" y="2011680"/>
            <a:ext cx="2601468" cy="2377440"/>
          </a:xfrm>
          <a:prstGeom prst="roundRect">
            <a:avLst>
              <a:gd name="adj" fmla="val 4615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ifra"/>
          <p:cNvSpPr txBox="1"/>
          <p:nvPr/>
        </p:nvSpPr>
        <p:spPr>
          <a:xfrm>
            <a:off x="6437376" y="2194560"/>
            <a:ext cx="21442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4800" dirty="0"/>
          </a:p>
        </p:txBody>
      </p:sp>
      <p:sp>
        <p:nvSpPr>
          <p:cNvPr id="12" name="eticheta"/>
          <p:cNvSpPr txBox="1"/>
          <p:nvPr/>
        </p:nvSpPr>
        <p:spPr>
          <a:xfrm>
            <a:off x="6437376" y="3200400"/>
            <a:ext cx="21442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BFD8D5"/>
                </a:solidFill>
              </a:rPr>
              <a:t>parteneri: 5 universități, 6 autorități locale, regionale și de stat, ONG-uri, parcuri naționale, rețele</a:t>
            </a:r>
            <a:endParaRPr lang="en-US" sz="1250" dirty="0"/>
          </a:p>
        </p:txBody>
      </p:sp>
      <p:sp>
        <p:nvSpPr>
          <p:cNvPr id="13" name="card"/>
          <p:cNvSpPr/>
          <p:nvPr/>
        </p:nvSpPr>
        <p:spPr>
          <a:xfrm>
            <a:off x="9038844" y="2011680"/>
            <a:ext cx="2601468" cy="2377440"/>
          </a:xfrm>
          <a:prstGeom prst="roundRect">
            <a:avLst>
              <a:gd name="adj" fmla="val 4615"/>
            </a:avLst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cifra"/>
          <p:cNvSpPr txBox="1"/>
          <p:nvPr/>
        </p:nvSpPr>
        <p:spPr>
          <a:xfrm>
            <a:off x="9267444" y="2194560"/>
            <a:ext cx="214426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F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2023- 2027</a:t>
            </a:r>
            <a:endParaRPr lang="en-US" sz="3800" dirty="0"/>
          </a:p>
        </p:txBody>
      </p:sp>
      <p:sp>
        <p:nvSpPr>
          <p:cNvPr id="15" name="eticheta"/>
          <p:cNvSpPr txBox="1"/>
          <p:nvPr/>
        </p:nvSpPr>
        <p:spPr>
          <a:xfrm>
            <a:off x="9267444" y="3200400"/>
            <a:ext cx="21442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3A2E"/>
                </a:solidFill>
              </a:rPr>
              <a:t>durata proiectului; acum în ultimul an de implementare</a:t>
            </a:r>
            <a:endParaRPr lang="en-US" sz="1250" dirty="0"/>
          </a:p>
        </p:txBody>
      </p:sp>
      <p:sp>
        <p:nvSpPr>
          <p:cNvPr id="16" name="program"/>
          <p:cNvSpPr txBox="1"/>
          <p:nvPr/>
        </p:nvSpPr>
        <p:spPr>
          <a:xfrm>
            <a:off x="548640" y="466344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4A5A52"/>
                </a:solidFill>
              </a:rPr>
              <a:t>Program: </a:t>
            </a:r>
            <a:r>
              <a:rPr lang="en-US" sz="1400" dirty="0">
                <a:solidFill>
                  <a:srgbClr val="4A5A52"/>
                </a:solidFill>
              </a:rPr>
              <a:t>Horizon Europe, Misiunea „Adaptarea la schimbările climatice”, acord de grant nr. 101112781.</a:t>
            </a:r>
            <a:endParaRPr lang="en-US" sz="1400" dirty="0"/>
          </a:p>
        </p:txBody>
      </p:sp>
      <p:sp>
        <p:nvSpPr>
          <p:cNvPr id="17" name="coordonator"/>
          <p:cNvSpPr txBox="1"/>
          <p:nvPr/>
        </p:nvSpPr>
        <p:spPr>
          <a:xfrm>
            <a:off x="6309360" y="4663440"/>
            <a:ext cx="53309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4A5A52"/>
                </a:solidFill>
              </a:rPr>
              <a:t>Coordonator: </a:t>
            </a:r>
            <a:r>
              <a:rPr lang="en-US" sz="1400" dirty="0">
                <a:solidFill>
                  <a:srgbClr val="4A5A52"/>
                </a:solidFill>
              </a:rPr>
              <a:t>TU Dortmund, Departamentul de Planificare Spațială. </a:t>
            </a:r>
            <a:r>
              <a:rPr lang="en-US" sz="1400" b="1" dirty="0">
                <a:solidFill>
                  <a:srgbClr val="4A5A52"/>
                </a:solidFill>
              </a:rPr>
              <a:t>Parteneri români: </a:t>
            </a:r>
            <a:r>
              <a:rPr lang="en-US" sz="1400" dirty="0">
                <a:solidFill>
                  <a:srgbClr val="4A5A52"/>
                </a:solidFill>
              </a:rPr>
              <a:t>Universitatea Politehnica Timișoara și Administrația Bazinală de Apă Banat.</a:t>
            </a:r>
            <a:endParaRPr lang="en-US" sz="1400" dirty="0"/>
          </a:p>
        </p:txBody>
      </p:sp>
      <p:sp>
        <p:nvSpPr>
          <p:cNvPr id="18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CE ADUCE NOU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Patru frontiere dincolo de practica curentă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201168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numar-cerc"/>
          <p:cNvSpPr/>
          <p:nvPr/>
        </p:nvSpPr>
        <p:spPr>
          <a:xfrm>
            <a:off x="822960" y="2331720"/>
            <a:ext cx="777240" cy="777240"/>
          </a:xfrm>
          <a:prstGeom prst="ellipse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numar"/>
          <p:cNvSpPr txBox="1"/>
          <p:nvPr/>
        </p:nvSpPr>
        <p:spPr>
          <a:xfrm>
            <a:off x="822960" y="23317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frontiera-titlu"/>
          <p:cNvSpPr txBox="1"/>
          <p:nvPr/>
        </p:nvSpPr>
        <p:spPr>
          <a:xfrm>
            <a:off x="1828800" y="228600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Reziliența ca sistem</a:t>
            </a:r>
            <a:endParaRPr lang="en-US" sz="1700" dirty="0"/>
          </a:p>
        </p:txBody>
      </p:sp>
      <p:sp>
        <p:nvSpPr>
          <p:cNvPr id="8" name="frontiera-text"/>
          <p:cNvSpPr txBox="1"/>
          <p:nvPr/>
        </p:nvSpPr>
        <p:spPr>
          <a:xfrm>
            <a:off x="1828800" y="2743200"/>
            <a:ext cx="38541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Gestionarea apei, ecosistemele și utilizarea terenului sunt </a:t>
            </a:r>
            <a:r>
              <a:rPr lang="en-US" sz="1300" dirty="0" err="1">
                <a:solidFill>
                  <a:srgbClr val="4A5A52"/>
                </a:solidFill>
              </a:rPr>
              <a:t>analizate</a:t>
            </a:r>
            <a:r>
              <a:rPr lang="en-US" sz="1300" dirty="0">
                <a:solidFill>
                  <a:srgbClr val="4A5A52"/>
                </a:solidFill>
              </a:rPr>
              <a:t> </a:t>
            </a:r>
            <a:r>
              <a:rPr lang="en-US" sz="1300" dirty="0" err="1">
                <a:solidFill>
                  <a:srgbClr val="4A5A52"/>
                </a:solidFill>
              </a:rPr>
              <a:t>împreună</a:t>
            </a:r>
            <a:r>
              <a:rPr lang="en-US" sz="1300" dirty="0">
                <a:solidFill>
                  <a:srgbClr val="4A5A52"/>
                </a:solidFill>
              </a:rPr>
              <a:t>.</a:t>
            </a:r>
            <a:endParaRPr lang="en-US" sz="1300" dirty="0"/>
          </a:p>
        </p:txBody>
      </p:sp>
      <p:sp>
        <p:nvSpPr>
          <p:cNvPr id="9" name="card"/>
          <p:cNvSpPr/>
          <p:nvPr/>
        </p:nvSpPr>
        <p:spPr>
          <a:xfrm>
            <a:off x="6231636" y="201168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numar-cerc"/>
          <p:cNvSpPr/>
          <p:nvPr/>
        </p:nvSpPr>
        <p:spPr>
          <a:xfrm>
            <a:off x="6505956" y="2331720"/>
            <a:ext cx="777240" cy="777240"/>
          </a:xfrm>
          <a:prstGeom prst="ellipse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numar"/>
          <p:cNvSpPr txBox="1"/>
          <p:nvPr/>
        </p:nvSpPr>
        <p:spPr>
          <a:xfrm>
            <a:off x="6505956" y="23317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frontiera-titlu"/>
          <p:cNvSpPr txBox="1"/>
          <p:nvPr/>
        </p:nvSpPr>
        <p:spPr>
          <a:xfrm>
            <a:off x="7511796" y="228600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Soluții multifuncționale, la scară de peisaj</a:t>
            </a:r>
            <a:endParaRPr lang="en-US" sz="1700" dirty="0"/>
          </a:p>
        </p:txBody>
      </p:sp>
      <p:sp>
        <p:nvSpPr>
          <p:cNvPr id="13" name="frontiera-text"/>
          <p:cNvSpPr txBox="1"/>
          <p:nvPr/>
        </p:nvSpPr>
        <p:spPr>
          <a:xfrm>
            <a:off x="7511796" y="2743200"/>
            <a:ext cx="38541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Nu măsuri izolate, la scară mică, ci rețele de soluții care lucrează împreună în bazinul hidrografic.</a:t>
            </a:r>
            <a:endParaRPr lang="en-US" sz="1300" dirty="0"/>
          </a:p>
        </p:txBody>
      </p:sp>
      <p:sp>
        <p:nvSpPr>
          <p:cNvPr id="14" name="card"/>
          <p:cNvSpPr/>
          <p:nvPr/>
        </p:nvSpPr>
        <p:spPr>
          <a:xfrm>
            <a:off x="548640" y="402336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numar-cerc"/>
          <p:cNvSpPr/>
          <p:nvPr/>
        </p:nvSpPr>
        <p:spPr>
          <a:xfrm>
            <a:off x="822960" y="4343400"/>
            <a:ext cx="777240" cy="777240"/>
          </a:xfrm>
          <a:prstGeom prst="ellipse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numar"/>
          <p:cNvSpPr txBox="1"/>
          <p:nvPr/>
        </p:nvSpPr>
        <p:spPr>
          <a:xfrm>
            <a:off x="822960" y="4343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frontiera-titlu"/>
          <p:cNvSpPr txBox="1"/>
          <p:nvPr/>
        </p:nvSpPr>
        <p:spPr>
          <a:xfrm>
            <a:off x="1828800" y="429768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Terenul pus în centru</a:t>
            </a:r>
            <a:endParaRPr lang="en-US" sz="1700" dirty="0"/>
          </a:p>
        </p:txBody>
      </p:sp>
      <p:sp>
        <p:nvSpPr>
          <p:cNvPr id="18" name="frontiera-text"/>
          <p:cNvSpPr txBox="1"/>
          <p:nvPr/>
        </p:nvSpPr>
        <p:spPr>
          <a:xfrm>
            <a:off x="1828800" y="4754880"/>
            <a:ext cx="38541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Întrebarea „pe al cui teren?” precede proiectarea tehnică și hidrologică, nu o urmează.</a:t>
            </a:r>
            <a:endParaRPr lang="en-US" sz="1300" dirty="0"/>
          </a:p>
        </p:txBody>
      </p:sp>
      <p:sp>
        <p:nvSpPr>
          <p:cNvPr id="19" name="card"/>
          <p:cNvSpPr/>
          <p:nvPr/>
        </p:nvSpPr>
        <p:spPr>
          <a:xfrm>
            <a:off x="6231636" y="402336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numar-cerc"/>
          <p:cNvSpPr/>
          <p:nvPr/>
        </p:nvSpPr>
        <p:spPr>
          <a:xfrm>
            <a:off x="6505956" y="4343400"/>
            <a:ext cx="777240" cy="777240"/>
          </a:xfrm>
          <a:prstGeom prst="ellipse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numar"/>
          <p:cNvSpPr txBox="1"/>
          <p:nvPr/>
        </p:nvSpPr>
        <p:spPr>
          <a:xfrm>
            <a:off x="6505956" y="4343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22" name="frontiera-titlu"/>
          <p:cNvSpPr txBox="1"/>
          <p:nvPr/>
        </p:nvSpPr>
        <p:spPr>
          <a:xfrm>
            <a:off x="7511796" y="429768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A2E"/>
                </a:solidFill>
              </a:rPr>
              <a:t>Terenul privat ca partener</a:t>
            </a:r>
            <a:endParaRPr lang="en-US" sz="1700" dirty="0"/>
          </a:p>
        </p:txBody>
      </p:sp>
      <p:sp>
        <p:nvSpPr>
          <p:cNvPr id="23" name="frontiera-text"/>
          <p:cNvSpPr txBox="1"/>
          <p:nvPr/>
        </p:nvSpPr>
        <p:spPr>
          <a:xfrm>
            <a:off x="7511796" y="4754880"/>
            <a:ext cx="38541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Dreptul de proprietate este protejat constituțional; soluția nu este achiziția, ci acorduri voluntare, stimulente și modele de afaceri.</a:t>
            </a:r>
            <a:endParaRPr lang="en-US" sz="1300" dirty="0"/>
          </a:p>
        </p:txBody>
      </p:sp>
      <p:sp>
        <p:nvSpPr>
          <p:cNvPr id="24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 — „LAND4CLIMATE moves beyond state-of-the-art on four frontiers”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ABORDAREA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De la riscul climatic la soluții pe terenul privat, în cinci pași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210312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pas"/>
          <p:cNvSpPr txBox="1"/>
          <p:nvPr/>
        </p:nvSpPr>
        <p:spPr>
          <a:xfrm>
            <a:off x="73152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873A"/>
                </a:solidFill>
              </a:rPr>
              <a:t>PASUL 1</a:t>
            </a:r>
            <a:endParaRPr lang="en-US" sz="1000" dirty="0"/>
          </a:p>
        </p:txBody>
      </p:sp>
      <p:sp>
        <p:nvSpPr>
          <p:cNvPr id="6" name="pas-titlu"/>
          <p:cNvSpPr txBox="1"/>
          <p:nvPr/>
        </p:nvSpPr>
        <p:spPr>
          <a:xfrm>
            <a:off x="731520" y="256032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Înțelegerea riscurilor</a:t>
            </a:r>
            <a:endParaRPr lang="en-US" sz="1500" dirty="0"/>
          </a:p>
        </p:txBody>
      </p:sp>
      <p:sp>
        <p:nvSpPr>
          <p:cNvPr id="7" name="pas-text"/>
          <p:cNvSpPr txBox="1"/>
          <p:nvPr/>
        </p:nvSpPr>
        <p:spPr>
          <a:xfrm>
            <a:off x="731520" y="324612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D8D5"/>
                </a:solidFill>
              </a:rPr>
              <a:t>Analiza cauză–efect la scara bazinului, nu a parcelei</a:t>
            </a:r>
            <a:endParaRPr lang="en-US" sz="1200" dirty="0"/>
          </a:p>
        </p:txBody>
      </p:sp>
      <p:sp>
        <p:nvSpPr>
          <p:cNvPr id="8" name="sageata"/>
          <p:cNvSpPr/>
          <p:nvPr/>
        </p:nvSpPr>
        <p:spPr>
          <a:xfrm>
            <a:off x="2514600" y="3108960"/>
            <a:ext cx="281178" cy="274320"/>
          </a:xfrm>
          <a:prstGeom prst="rightArrow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card"/>
          <p:cNvSpPr/>
          <p:nvPr/>
        </p:nvSpPr>
        <p:spPr>
          <a:xfrm>
            <a:off x="2841498" y="210312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pas"/>
          <p:cNvSpPr txBox="1"/>
          <p:nvPr/>
        </p:nvSpPr>
        <p:spPr>
          <a:xfrm>
            <a:off x="3024378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873A"/>
                </a:solidFill>
              </a:rPr>
              <a:t>PASUL 2</a:t>
            </a:r>
            <a:endParaRPr lang="en-US" sz="1000" dirty="0"/>
          </a:p>
        </p:txBody>
      </p:sp>
      <p:sp>
        <p:nvSpPr>
          <p:cNvPr id="11" name="pas-titlu"/>
          <p:cNvSpPr txBox="1"/>
          <p:nvPr/>
        </p:nvSpPr>
        <p:spPr>
          <a:xfrm>
            <a:off x="3024378" y="256032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Implicarea proprietarilor</a:t>
            </a:r>
            <a:endParaRPr lang="en-US" sz="1500" dirty="0"/>
          </a:p>
        </p:txBody>
      </p:sp>
      <p:sp>
        <p:nvSpPr>
          <p:cNvPr id="12" name="pas-text"/>
          <p:cNvSpPr txBox="1"/>
          <p:nvPr/>
        </p:nvSpPr>
        <p:spPr>
          <a:xfrm>
            <a:off x="3024378" y="324612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D8D5"/>
                </a:solidFill>
              </a:rPr>
              <a:t>Ateliere locale, cunoaștere locală, nevoi reale</a:t>
            </a:r>
            <a:endParaRPr lang="en-US" sz="1200" dirty="0"/>
          </a:p>
        </p:txBody>
      </p:sp>
      <p:sp>
        <p:nvSpPr>
          <p:cNvPr id="13" name="sageata"/>
          <p:cNvSpPr/>
          <p:nvPr/>
        </p:nvSpPr>
        <p:spPr>
          <a:xfrm>
            <a:off x="4807458" y="3108960"/>
            <a:ext cx="281178" cy="274320"/>
          </a:xfrm>
          <a:prstGeom prst="rightArrow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card"/>
          <p:cNvSpPr/>
          <p:nvPr/>
        </p:nvSpPr>
        <p:spPr>
          <a:xfrm>
            <a:off x="5134356" y="210312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pas"/>
          <p:cNvSpPr txBox="1"/>
          <p:nvPr/>
        </p:nvSpPr>
        <p:spPr>
          <a:xfrm>
            <a:off x="5317236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873A"/>
                </a:solidFill>
              </a:rPr>
              <a:t>PASUL 3</a:t>
            </a:r>
            <a:endParaRPr lang="en-US" sz="1000" dirty="0"/>
          </a:p>
        </p:txBody>
      </p:sp>
      <p:sp>
        <p:nvSpPr>
          <p:cNvPr id="16" name="pas-titlu"/>
          <p:cNvSpPr txBox="1"/>
          <p:nvPr/>
        </p:nvSpPr>
        <p:spPr>
          <a:xfrm>
            <a:off x="5317236" y="256032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Instrumente funciare</a:t>
            </a:r>
            <a:endParaRPr lang="en-US" sz="1500" dirty="0"/>
          </a:p>
        </p:txBody>
      </p:sp>
      <p:sp>
        <p:nvSpPr>
          <p:cNvPr id="17" name="pas-text"/>
          <p:cNvSpPr txBox="1"/>
          <p:nvPr/>
        </p:nvSpPr>
        <p:spPr>
          <a:xfrm>
            <a:off x="5317236" y="324612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D8D5"/>
                </a:solidFill>
              </a:rPr>
              <a:t>Acorduri voluntare, stimulente, modele de afaceri</a:t>
            </a:r>
            <a:endParaRPr lang="en-US" sz="1200" dirty="0"/>
          </a:p>
        </p:txBody>
      </p:sp>
      <p:sp>
        <p:nvSpPr>
          <p:cNvPr id="18" name="sageata"/>
          <p:cNvSpPr/>
          <p:nvPr/>
        </p:nvSpPr>
        <p:spPr>
          <a:xfrm>
            <a:off x="7100316" y="3108960"/>
            <a:ext cx="281178" cy="274320"/>
          </a:xfrm>
          <a:prstGeom prst="rightArrow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card"/>
          <p:cNvSpPr/>
          <p:nvPr/>
        </p:nvSpPr>
        <p:spPr>
          <a:xfrm>
            <a:off x="7427214" y="210312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pas"/>
          <p:cNvSpPr txBox="1"/>
          <p:nvPr/>
        </p:nvSpPr>
        <p:spPr>
          <a:xfrm>
            <a:off x="7610094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873A"/>
                </a:solidFill>
              </a:rPr>
              <a:t>PASUL 4</a:t>
            </a:r>
            <a:endParaRPr lang="en-US" sz="1000" dirty="0"/>
          </a:p>
        </p:txBody>
      </p:sp>
      <p:sp>
        <p:nvSpPr>
          <p:cNvPr id="21" name="pas-titlu"/>
          <p:cNvSpPr txBox="1"/>
          <p:nvPr/>
        </p:nvSpPr>
        <p:spPr>
          <a:xfrm>
            <a:off x="7610094" y="256032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Implementare și evaluare</a:t>
            </a:r>
            <a:endParaRPr lang="en-US" sz="1500" dirty="0"/>
          </a:p>
        </p:txBody>
      </p:sp>
      <p:sp>
        <p:nvSpPr>
          <p:cNvPr id="22" name="pas-text"/>
          <p:cNvSpPr txBox="1"/>
          <p:nvPr/>
        </p:nvSpPr>
        <p:spPr>
          <a:xfrm>
            <a:off x="7610094" y="324612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D8D5"/>
                </a:solidFill>
              </a:rPr>
              <a:t>Soluții demonstrate în 6 regiuni-pilot, monitorizate</a:t>
            </a:r>
            <a:endParaRPr lang="en-US" sz="1200" dirty="0"/>
          </a:p>
        </p:txBody>
      </p:sp>
      <p:sp>
        <p:nvSpPr>
          <p:cNvPr id="23" name="sageata"/>
          <p:cNvSpPr/>
          <p:nvPr/>
        </p:nvSpPr>
        <p:spPr>
          <a:xfrm>
            <a:off x="9393174" y="3108960"/>
            <a:ext cx="281178" cy="274320"/>
          </a:xfrm>
          <a:prstGeom prst="rightArrow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ard"/>
          <p:cNvSpPr/>
          <p:nvPr/>
        </p:nvSpPr>
        <p:spPr>
          <a:xfrm>
            <a:off x="9720072" y="210312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pas"/>
          <p:cNvSpPr txBox="1"/>
          <p:nvPr/>
        </p:nvSpPr>
        <p:spPr>
          <a:xfrm>
            <a:off x="9902952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F3A2E"/>
                </a:solidFill>
              </a:rPr>
              <a:t>PASUL 5</a:t>
            </a:r>
            <a:endParaRPr lang="en-US" sz="1000" dirty="0"/>
          </a:p>
        </p:txBody>
      </p:sp>
      <p:sp>
        <p:nvSpPr>
          <p:cNvPr id="26" name="pas-titlu"/>
          <p:cNvSpPr txBox="1"/>
          <p:nvPr/>
        </p:nvSpPr>
        <p:spPr>
          <a:xfrm>
            <a:off x="9902952" y="256032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Replicare și extindere</a:t>
            </a:r>
            <a:endParaRPr lang="en-US" sz="1500" dirty="0"/>
          </a:p>
        </p:txBody>
      </p:sp>
      <p:sp>
        <p:nvSpPr>
          <p:cNvPr id="27" name="pas-text"/>
          <p:cNvSpPr txBox="1"/>
          <p:nvPr/>
        </p:nvSpPr>
        <p:spPr>
          <a:xfrm>
            <a:off x="9902952" y="324612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3A2E"/>
                </a:solidFill>
              </a:rPr>
              <a:t>Transfer către regiunile de replicare și politici UE</a:t>
            </a:r>
            <a:endParaRPr lang="en-US" sz="1200" dirty="0"/>
          </a:p>
        </p:txBody>
      </p:sp>
      <p:sp>
        <p:nvSpPr>
          <p:cNvPr id="28" name="rezultate"/>
          <p:cNvSpPr txBox="1"/>
          <p:nvPr/>
        </p:nvSpPr>
        <p:spPr>
          <a:xfrm>
            <a:off x="548640" y="4663440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4A5A52"/>
                </a:solidFill>
              </a:rPr>
              <a:t>Rezultate așteptate: </a:t>
            </a:r>
            <a:r>
              <a:rPr lang="en-US" sz="1400" dirty="0">
                <a:solidFill>
                  <a:srgbClr val="4A5A52"/>
                </a:solidFill>
              </a:rPr>
              <a:t>modele noi de guvernanță, finanțare și afaceri pentru soluții bazate pe natură pe teren </a:t>
            </a:r>
            <a:r>
              <a:rPr lang="en-US" sz="1400" dirty="0" err="1">
                <a:solidFill>
                  <a:srgbClr val="4A5A52"/>
                </a:solidFill>
              </a:rPr>
              <a:t>privat</a:t>
            </a:r>
            <a:r>
              <a:rPr lang="en-US" sz="1400" dirty="0">
                <a:solidFill>
                  <a:srgbClr val="4A5A52"/>
                </a:solidFill>
              </a:rPr>
              <a:t> - un model replicabil pentru Europa continentală.</a:t>
            </a:r>
            <a:endParaRPr lang="en-US" sz="1400" dirty="0"/>
          </a:p>
        </p:txBody>
      </p:sp>
      <p:sp>
        <p:nvSpPr>
          <p:cNvPr id="29" name="impacturi"/>
          <p:cNvSpPr txBox="1"/>
          <p:nvPr/>
        </p:nvSpPr>
        <p:spPr>
          <a:xfrm>
            <a:off x="6309360" y="4663440"/>
            <a:ext cx="533095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4A5A52"/>
                </a:solidFill>
              </a:rPr>
              <a:t>Impacturi urmărite: </a:t>
            </a:r>
            <a:r>
              <a:rPr lang="en-US" sz="1400" dirty="0">
                <a:solidFill>
                  <a:srgbClr val="4A5A52"/>
                </a:solidFill>
              </a:rPr>
              <a:t>societale (conștientizare, colaborare), de mediu (retenția apei, refacerea râurilor), economice (investiții private mobilizate, pagube evitate) și științifice.</a:t>
            </a:r>
            <a:endParaRPr lang="en-US" sz="1400" dirty="0"/>
          </a:p>
        </p:txBody>
      </p:sp>
      <p:sp>
        <p:nvSpPr>
          <p:cNvPr id="30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 - infograficul proiectului</a:t>
            </a:r>
            <a:endParaRPr lang="en-US" sz="9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REGIUNILE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Șase regiuni-pilot, șase regiuni de replicare</a:t>
            </a:r>
            <a:endParaRPr lang="en-US" sz="3200" dirty="0"/>
          </a:p>
        </p:txBody>
      </p:sp>
      <p:graphicFrame>
        <p:nvGraphicFramePr>
          <p:cNvPr id="7" name="tabel-regiuni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11091672" cy="3176016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Țara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Regiune-pilot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Regiune de replicare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Riscuri principale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Germania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Districtul Euskirchen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Vulkaneifel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Inundații, caniculă urbană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Austria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Bazinul râului Lafnitz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Weinviertel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Secetă, eroziune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Cehia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Parcul Național Elveția Boemiei și Krásná Lípa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Staré Křečany și Růžová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Incendii, secetă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Italia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Regiunea Emilia-Romagna (Delta Padului)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Valea de est a Padului și Delta Padului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Intruziune salină, eroziune costieră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3A2E"/>
                          </a:solidFill>
                        </a:rPr>
                        <a:t>România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3A2E"/>
                          </a:solidFill>
                        </a:rPr>
                        <a:t>Bazinul Superior al Râului Timiș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3A2E"/>
                          </a:solidFill>
                        </a:rPr>
                        <a:t>Bazinul Inferior al Râului Timiș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1F3A2E"/>
                          </a:solidFill>
                        </a:rPr>
                        <a:t>Inundații, secetă hidrologică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Slovacia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Bazinul râului Roňava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Regiunea Košice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3A2E"/>
                          </a:solidFill>
                        </a:rPr>
                        <a:t>Secetă, scurgere torențială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nota"/>
          <p:cNvSpPr txBox="1"/>
          <p:nvPr/>
        </p:nvSpPr>
        <p:spPr>
          <a:xfrm>
            <a:off x="548640" y="52578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A5A52"/>
                </a:solidFill>
              </a:rPr>
              <a:t>Regiunile-pilot testează și demonstrează soluțiile; regiunile de replicare preiau lecțiile prin schimb de la egal la egal și ateliere </a:t>
            </a:r>
            <a:r>
              <a:rPr lang="en-US" sz="1300" dirty="0" err="1">
                <a:solidFill>
                  <a:srgbClr val="4A5A52"/>
                </a:solidFill>
              </a:rPr>
              <a:t>comune</a:t>
            </a:r>
            <a:r>
              <a:rPr lang="en-US" sz="1300" dirty="0">
                <a:solidFill>
                  <a:srgbClr val="4A5A52"/>
                </a:solidFill>
              </a:rPr>
              <a:t> - în România, atelierul de transfer de </a:t>
            </a:r>
            <a:r>
              <a:rPr lang="en-US" sz="1300" dirty="0" err="1">
                <a:solidFill>
                  <a:srgbClr val="4A5A52"/>
                </a:solidFill>
              </a:rPr>
              <a:t>cunostinte</a:t>
            </a:r>
            <a:r>
              <a:rPr lang="en-US" sz="1300" dirty="0">
                <a:solidFill>
                  <a:srgbClr val="4A5A52"/>
                </a:solidFill>
              </a:rPr>
              <a:t> de la Timișoara (28 noiembrie 2024) a deschis acest proces pentru Bazinul Inferior.</a:t>
            </a:r>
            <a:endParaRPr lang="en-US" sz="1300" dirty="0"/>
          </a:p>
        </p:txBody>
      </p:sp>
      <p:sp>
        <p:nvSpPr>
          <p:cNvPr id="6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 - Regions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REZULTATE PE TEREN · EUROPA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Ce s-a construit deja pe terenuri private, în cinci țări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2011680"/>
            <a:ext cx="354482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ara"/>
          <p:cNvSpPr txBox="1"/>
          <p:nvPr/>
        </p:nvSpPr>
        <p:spPr>
          <a:xfrm>
            <a:off x="822960" y="2240280"/>
            <a:ext cx="29961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Germania · Euskirchen</a:t>
            </a:r>
            <a:endParaRPr lang="en-US" sz="1500" dirty="0"/>
          </a:p>
        </p:txBody>
      </p:sp>
      <p:sp>
        <p:nvSpPr>
          <p:cNvPr id="6" name="rezultat"/>
          <p:cNvSpPr txBox="1"/>
          <p:nvPr/>
        </p:nvSpPr>
        <p:spPr>
          <a:xfrm>
            <a:off x="822960" y="2670048"/>
            <a:ext cx="2996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Desigilarea a peste 30 de grădini private, ~7 ha de Miscanthus, o mini-pădure urbană și 2.400 de arbori plantați în urma a ~700 de cereri ale proprietarilor.</a:t>
            </a:r>
            <a:endParaRPr lang="en-US" sz="1200" dirty="0"/>
          </a:p>
        </p:txBody>
      </p:sp>
      <p:sp>
        <p:nvSpPr>
          <p:cNvPr id="7" name="card"/>
          <p:cNvSpPr/>
          <p:nvPr/>
        </p:nvSpPr>
        <p:spPr>
          <a:xfrm>
            <a:off x="4322064" y="2011680"/>
            <a:ext cx="354482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ara"/>
          <p:cNvSpPr txBox="1"/>
          <p:nvPr/>
        </p:nvSpPr>
        <p:spPr>
          <a:xfrm>
            <a:off x="4596384" y="2240280"/>
            <a:ext cx="29961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Cehia · Krásná Lípa</a:t>
            </a:r>
            <a:endParaRPr lang="en-US" sz="1500" dirty="0"/>
          </a:p>
        </p:txBody>
      </p:sp>
      <p:sp>
        <p:nvSpPr>
          <p:cNvPr id="9" name="rezultat"/>
          <p:cNvSpPr txBox="1"/>
          <p:nvPr/>
        </p:nvSpPr>
        <p:spPr>
          <a:xfrm>
            <a:off x="4596384" y="2670048"/>
            <a:ext cx="2996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200 m de pârâu remeandrat și patru bazine de retenție pe teren privat; intervenții similare în pregătire la Petrovice.</a:t>
            </a:r>
            <a:endParaRPr lang="en-US" sz="1200" dirty="0"/>
          </a:p>
        </p:txBody>
      </p:sp>
      <p:sp>
        <p:nvSpPr>
          <p:cNvPr id="10" name="card"/>
          <p:cNvSpPr/>
          <p:nvPr/>
        </p:nvSpPr>
        <p:spPr>
          <a:xfrm>
            <a:off x="8095488" y="2011680"/>
            <a:ext cx="354482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ara"/>
          <p:cNvSpPr txBox="1"/>
          <p:nvPr/>
        </p:nvSpPr>
        <p:spPr>
          <a:xfrm>
            <a:off x="8369808" y="2240280"/>
            <a:ext cx="29961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Italia · Delta Padului</a:t>
            </a:r>
            <a:endParaRPr lang="en-US" sz="1500" dirty="0"/>
          </a:p>
        </p:txBody>
      </p:sp>
      <p:sp>
        <p:nvSpPr>
          <p:cNvPr id="12" name="rezultat"/>
          <p:cNvSpPr txBox="1"/>
          <p:nvPr/>
        </p:nvSpPr>
        <p:spPr>
          <a:xfrm>
            <a:off x="8369808" y="2670048"/>
            <a:ext cx="2996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Dună artificială împotriva intruziunii saline, culturi de Salicornia și revegetarea a 200 m de mal - vizitate de consorțiu la Ravenna, octombrie 2026.</a:t>
            </a:r>
            <a:endParaRPr lang="en-US" sz="1200" dirty="0"/>
          </a:p>
        </p:txBody>
      </p:sp>
      <p:sp>
        <p:nvSpPr>
          <p:cNvPr id="13" name="card"/>
          <p:cNvSpPr/>
          <p:nvPr/>
        </p:nvSpPr>
        <p:spPr>
          <a:xfrm>
            <a:off x="548640" y="4023360"/>
            <a:ext cx="354482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ara"/>
          <p:cNvSpPr txBox="1"/>
          <p:nvPr/>
        </p:nvSpPr>
        <p:spPr>
          <a:xfrm>
            <a:off x="822960" y="4251960"/>
            <a:ext cx="29961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Slovacia · Roňava / Tokaj</a:t>
            </a:r>
            <a:endParaRPr lang="en-US" sz="1500" dirty="0"/>
          </a:p>
        </p:txBody>
      </p:sp>
      <p:sp>
        <p:nvSpPr>
          <p:cNvPr id="15" name="rezultat"/>
          <p:cNvSpPr txBox="1"/>
          <p:nvPr/>
        </p:nvSpPr>
        <p:spPr>
          <a:xfrm>
            <a:off x="822960" y="4681728"/>
            <a:ext cx="2996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Grădini de ploaie și iaz de retenție la Byšta, ferma Brezina și crama Macik din Malá Tŕňa — trei proprietari privați, trei tipuri de teren.</a:t>
            </a:r>
            <a:endParaRPr lang="en-US" sz="1200" dirty="0"/>
          </a:p>
        </p:txBody>
      </p:sp>
      <p:sp>
        <p:nvSpPr>
          <p:cNvPr id="16" name="card"/>
          <p:cNvSpPr/>
          <p:nvPr/>
        </p:nvSpPr>
        <p:spPr>
          <a:xfrm>
            <a:off x="4322064" y="4023360"/>
            <a:ext cx="3544824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ara"/>
          <p:cNvSpPr txBox="1"/>
          <p:nvPr/>
        </p:nvSpPr>
        <p:spPr>
          <a:xfrm>
            <a:off x="4596384" y="4251960"/>
            <a:ext cx="29961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Austria · Lafnitz</a:t>
            </a:r>
            <a:endParaRPr lang="en-US" sz="1500" dirty="0"/>
          </a:p>
        </p:txBody>
      </p:sp>
      <p:sp>
        <p:nvSpPr>
          <p:cNvPr id="18" name="rezultat"/>
          <p:cNvSpPr txBox="1"/>
          <p:nvPr/>
        </p:nvSpPr>
        <p:spPr>
          <a:xfrm>
            <a:off x="4596384" y="4681728"/>
            <a:ext cx="2996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Culturi de acoperire, lucrări conservative ale solului </a:t>
            </a:r>
            <a:r>
              <a:rPr lang="en-US" sz="1200" dirty="0" err="1">
                <a:solidFill>
                  <a:srgbClr val="4A5A52"/>
                </a:solidFill>
              </a:rPr>
              <a:t>și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agrosilvice</a:t>
            </a:r>
            <a:r>
              <a:rPr lang="en-US" sz="1200" dirty="0">
                <a:solidFill>
                  <a:srgbClr val="4A5A52"/>
                </a:solidFill>
              </a:rPr>
              <a:t> în ferme private din bazinul </a:t>
            </a:r>
            <a:r>
              <a:rPr lang="en-US" sz="1200" dirty="0" err="1">
                <a:solidFill>
                  <a:srgbClr val="4A5A52"/>
                </a:solidFill>
              </a:rPr>
              <a:t>Lafnitz</a:t>
            </a:r>
            <a:r>
              <a:rPr lang="en-US" sz="1200" dirty="0">
                <a:solidFill>
                  <a:srgbClr val="4A5A52"/>
                </a:solidFill>
              </a:rPr>
              <a:t> - soluții agricole, nu doar hidrotehnice.</a:t>
            </a:r>
            <a:endParaRPr lang="en-US" sz="1200" dirty="0"/>
          </a:p>
        </p:txBody>
      </p:sp>
      <p:sp>
        <p:nvSpPr>
          <p:cNvPr id="19" name="card"/>
          <p:cNvSpPr/>
          <p:nvPr/>
        </p:nvSpPr>
        <p:spPr>
          <a:xfrm>
            <a:off x="8095488" y="4023360"/>
            <a:ext cx="3544824" cy="1783080"/>
          </a:xfrm>
          <a:prstGeom prst="roundRect">
            <a:avLst>
              <a:gd name="adj" fmla="val 6154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ara"/>
          <p:cNvSpPr txBox="1"/>
          <p:nvPr/>
        </p:nvSpPr>
        <p:spPr>
          <a:xfrm>
            <a:off x="8369808" y="4251960"/>
            <a:ext cx="29961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873A"/>
                </a:solidFill>
              </a:rPr>
              <a:t>România · Bazinul Superior al Timișului</a:t>
            </a:r>
            <a:endParaRPr lang="en-US" sz="1500" dirty="0"/>
          </a:p>
        </p:txBody>
      </p:sp>
      <p:sp>
        <p:nvSpPr>
          <p:cNvPr id="21" name="rezultat"/>
          <p:cNvSpPr txBox="1"/>
          <p:nvPr/>
        </p:nvSpPr>
        <p:spPr>
          <a:xfrm>
            <a:off x="8369808" y="4681728"/>
            <a:ext cx="29961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BFD8D5"/>
                </a:solidFill>
              </a:rPr>
              <a:t>Foste balastiere transformate în zone umede, pe baza acordurilor voluntare cu </a:t>
            </a:r>
            <a:r>
              <a:rPr lang="en-US" sz="1200" dirty="0" err="1">
                <a:solidFill>
                  <a:srgbClr val="BFD8D5"/>
                </a:solidFill>
              </a:rPr>
              <a:t>proprietarii</a:t>
            </a:r>
            <a:r>
              <a:rPr lang="en-US" sz="1200" dirty="0">
                <a:solidFill>
                  <a:srgbClr val="BFD8D5"/>
                </a:solidFill>
              </a:rPr>
              <a:t> - detalii pe slide-urile următoare.</a:t>
            </a:r>
            <a:endParaRPr lang="en-US" sz="1200" dirty="0"/>
          </a:p>
        </p:txBody>
      </p:sp>
      <p:sp>
        <p:nvSpPr>
          <p:cNvPr id="22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rapoartele de progres WP4 ale regiunilor-pilot (2025–2026); land4climate.eu/news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8873A"/>
                </a:solidFill>
              </a:rPr>
              <a:t>REGIUNEA-PILOT DIN ROMÂNIA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Bazinul Superior al Râului Timiș: Caransebeș – Lugoj</a:t>
            </a:r>
            <a:endParaRPr lang="en-US" sz="3400" dirty="0"/>
          </a:p>
        </p:txBody>
      </p:sp>
      <p:sp>
        <p:nvSpPr>
          <p:cNvPr id="4" name="h-provocari"/>
          <p:cNvSpPr txBox="1"/>
          <p:nvPr/>
        </p:nvSpPr>
        <p:spPr>
          <a:xfrm>
            <a:off x="548640" y="1920240"/>
            <a:ext cx="5362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8873A"/>
                </a:solidFill>
              </a:rPr>
              <a:t>Provocările</a:t>
            </a:r>
            <a:endParaRPr lang="en-US" sz="1700" dirty="0"/>
          </a:p>
        </p:txBody>
      </p:sp>
      <p:sp>
        <p:nvSpPr>
          <p:cNvPr id="5" name="provocari"/>
          <p:cNvSpPr txBox="1"/>
          <p:nvPr/>
        </p:nvSpPr>
        <p:spPr>
          <a:xfrm>
            <a:off x="548640" y="2331720"/>
            <a:ext cx="53629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9E2DC"/>
                </a:solidFill>
              </a:rPr>
              <a:t>Inundații repetate pe cursul mijlociu al Timișului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9E2DC"/>
                </a:solidFill>
              </a:rPr>
              <a:t>Secetă hidrologică și scăderea pânzei freatice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9E2DC"/>
                </a:solidFill>
              </a:rPr>
              <a:t>Foste balastiere nefuncționale în terasă, degradate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9E2DC"/>
                </a:solidFill>
              </a:rPr>
              <a:t>Eroziunea albiei și a malurilor</a:t>
            </a:r>
            <a:endParaRPr lang="en-US" sz="1400" dirty="0"/>
          </a:p>
        </p:txBody>
      </p:sp>
      <p:sp>
        <p:nvSpPr>
          <p:cNvPr id="6" name="h-parteneri"/>
          <p:cNvSpPr txBox="1"/>
          <p:nvPr/>
        </p:nvSpPr>
        <p:spPr>
          <a:xfrm>
            <a:off x="548640" y="3931920"/>
            <a:ext cx="5362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8873A"/>
                </a:solidFill>
              </a:rPr>
              <a:t>Parteneri</a:t>
            </a:r>
            <a:endParaRPr lang="en-US" sz="1700" dirty="0"/>
          </a:p>
        </p:txBody>
      </p:sp>
      <p:sp>
        <p:nvSpPr>
          <p:cNvPr id="7" name="parteneri"/>
          <p:cNvSpPr txBox="1"/>
          <p:nvPr/>
        </p:nvSpPr>
        <p:spPr>
          <a:xfrm>
            <a:off x="548640" y="4343400"/>
            <a:ext cx="53629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Administrația Bazinală de Apă Banat (implementare) și Universitatea Politehnica Timișoara (cercetare, evaluare, co-coordonarea WP4)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277356" y="1920240"/>
            <a:ext cx="5362956" cy="3931920"/>
          </a:xfrm>
          <a:prstGeom prst="roundRect">
            <a:avLst>
              <a:gd name="adj" fmla="val 2791"/>
            </a:avLst>
          </a:prstGeom>
          <a:solidFill>
            <a:srgbClr val="2A4D3E"/>
          </a:solidFill>
          <a:ln w="12700">
            <a:solidFill>
              <a:srgbClr val="2A4D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h-solutii"/>
          <p:cNvSpPr txBox="1"/>
          <p:nvPr/>
        </p:nvSpPr>
        <p:spPr>
          <a:xfrm>
            <a:off x="6551676" y="2103120"/>
            <a:ext cx="48143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8873A"/>
                </a:solidFill>
              </a:rPr>
              <a:t>Soluțiile implementate</a:t>
            </a:r>
            <a:endParaRPr lang="en-US" sz="1700" dirty="0"/>
          </a:p>
        </p:txBody>
      </p:sp>
      <p:sp>
        <p:nvSpPr>
          <p:cNvPr id="10" name="solutii"/>
          <p:cNvSpPr txBox="1"/>
          <p:nvPr/>
        </p:nvSpPr>
        <p:spPr>
          <a:xfrm>
            <a:off x="6551676" y="2514600"/>
            <a:ext cx="48143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Transformarea fostelor balastiere în zone umede conectate la râu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Zone de retenție a apei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Îmbunătățirea habitatelor de mal și lărgirea albiei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Plantări de arbori și vegetație pe teren privat</a:t>
            </a:r>
            <a:endParaRPr lang="en-US" sz="1400" dirty="0"/>
          </a:p>
        </p:txBody>
      </p:sp>
      <p:sp>
        <p:nvSpPr>
          <p:cNvPr id="11" name="h-efecte"/>
          <p:cNvSpPr txBox="1"/>
          <p:nvPr/>
        </p:nvSpPr>
        <p:spPr>
          <a:xfrm>
            <a:off x="6551676" y="4114800"/>
            <a:ext cx="48143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8873A"/>
                </a:solidFill>
              </a:rPr>
              <a:t>Efectele urmărite</a:t>
            </a:r>
            <a:endParaRPr lang="en-US" sz="1700" dirty="0"/>
          </a:p>
        </p:txBody>
      </p:sp>
      <p:sp>
        <p:nvSpPr>
          <p:cNvPr id="12" name="efecte"/>
          <p:cNvSpPr txBox="1"/>
          <p:nvPr/>
        </p:nvSpPr>
        <p:spPr>
          <a:xfrm>
            <a:off x="6551676" y="4526280"/>
            <a:ext cx="48143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Reducerea riscului la inundații prin retenție, habitate noi, refacerea rețelei hidrologice, calitate mai bună a apei, pânză freatică mai ridicată, microclimat local</a:t>
            </a:r>
            <a:endParaRPr lang="en-US" sz="1400" dirty="0"/>
          </a:p>
        </p:txBody>
      </p:sp>
      <p:sp>
        <p:nvSpPr>
          <p:cNvPr id="13" name="sursa"/>
          <p:cNvSpPr txBox="1"/>
          <p:nvPr/>
        </p:nvSpPr>
        <p:spPr>
          <a:xfrm>
            <a:off x="548640" y="59893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 - „Bazinul hidrografic al Timișului superior”; Spațiul hidrografic Banat: 18.393 km², 7,7% din teritoriul României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0350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INOVAȚIA ROMÂNEASCĂ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Primul apel public de selecție a proprietarilor privați pentru soluții bazate pe natură</a:t>
            </a:r>
            <a:endParaRPr lang="en-US" sz="3200" dirty="0"/>
          </a:p>
        </p:txBody>
      </p:sp>
      <p:sp>
        <p:nvSpPr>
          <p:cNvPr id="4" name="apel-text"/>
          <p:cNvSpPr txBox="1"/>
          <p:nvPr/>
        </p:nvSpPr>
        <p:spPr>
          <a:xfrm>
            <a:off x="548640" y="201168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2"/>
                </a:solidFill>
              </a:rPr>
              <a:t>La 30 mai 2025, Administrația Bazinală de Apă Banat a lansat un apel deschis, cu procedură transparentă, prin care proprietarii din zona-pilot Lugoj–Caransebeș și-au putut pune terenul la dispoziție pentru </a:t>
            </a:r>
            <a:r>
              <a:rPr lang="en-US" sz="1400" dirty="0" err="1">
                <a:solidFill>
                  <a:srgbClr val="4A5A52"/>
                </a:solidFill>
              </a:rPr>
              <a:t>implementarea</a:t>
            </a:r>
            <a:r>
              <a:rPr lang="en-US" sz="1400" dirty="0">
                <a:solidFill>
                  <a:srgbClr val="4A5A52"/>
                </a:solidFill>
              </a:rPr>
              <a:t> </a:t>
            </a:r>
            <a:r>
              <a:rPr lang="en-US" sz="1400" dirty="0" err="1">
                <a:solidFill>
                  <a:srgbClr val="4A5A52"/>
                </a:solidFill>
              </a:rPr>
              <a:t>soluțiilor</a:t>
            </a:r>
            <a:r>
              <a:rPr lang="en-US" sz="1400" dirty="0">
                <a:solidFill>
                  <a:srgbClr val="4A5A52"/>
                </a:solidFill>
              </a:rPr>
              <a:t> pe baza unui </a:t>
            </a:r>
            <a:r>
              <a:rPr lang="en-US" sz="1400" b="1" dirty="0">
                <a:solidFill>
                  <a:srgbClr val="4A5A52"/>
                </a:solidFill>
              </a:rPr>
              <a:t>acord-cadru de </a:t>
            </a:r>
            <a:r>
              <a:rPr lang="en-US" sz="1400" b="1" dirty="0" err="1">
                <a:solidFill>
                  <a:srgbClr val="4A5A52"/>
                </a:solidFill>
              </a:rPr>
              <a:t>parteneriat</a:t>
            </a:r>
            <a:r>
              <a:rPr lang="en-US" sz="1400" b="1" dirty="0">
                <a:solidFill>
                  <a:srgbClr val="4A5A52"/>
                </a:solidFill>
              </a:rPr>
              <a:t> </a:t>
            </a:r>
            <a:r>
              <a:rPr lang="en-US" sz="1400" b="1" dirty="0" err="1">
                <a:solidFill>
                  <a:srgbClr val="4A5A52"/>
                </a:solidFill>
              </a:rPr>
              <a:t>si</a:t>
            </a:r>
            <a:r>
              <a:rPr lang="en-US" sz="1400" dirty="0">
                <a:solidFill>
                  <a:srgbClr val="4A5A52"/>
                </a:solidFill>
              </a:rPr>
              <a:t> nu a unei exproprieri sau achiziții.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548640" y="3566160"/>
            <a:ext cx="2103120" cy="2194560"/>
          </a:xfrm>
          <a:prstGeom prst="roundRect">
            <a:avLst>
              <a:gd name="adj" fmla="val 5217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tat"/>
          <p:cNvSpPr txBox="1"/>
          <p:nvPr/>
        </p:nvSpPr>
        <p:spPr>
          <a:xfrm>
            <a:off x="731520" y="3703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F7D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~25 ha</a:t>
            </a:r>
            <a:endParaRPr lang="en-US" sz="3400" dirty="0"/>
          </a:p>
        </p:txBody>
      </p:sp>
      <p:sp>
        <p:nvSpPr>
          <p:cNvPr id="7" name="stat-eticheta"/>
          <p:cNvSpPr txBox="1"/>
          <p:nvPr/>
        </p:nvSpPr>
        <p:spPr>
          <a:xfrm>
            <a:off x="731520" y="457200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în primele două acorduri voluntare semnate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2880360" y="3566160"/>
            <a:ext cx="2103120" cy="2194560"/>
          </a:xfrm>
          <a:prstGeom prst="roundRect">
            <a:avLst>
              <a:gd name="adj" fmla="val 5217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at"/>
          <p:cNvSpPr txBox="1"/>
          <p:nvPr/>
        </p:nvSpPr>
        <p:spPr>
          <a:xfrm>
            <a:off x="3063240" y="3703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F7D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~35%</a:t>
            </a:r>
            <a:endParaRPr lang="en-US" sz="3400" dirty="0"/>
          </a:p>
        </p:txBody>
      </p:sp>
      <p:sp>
        <p:nvSpPr>
          <p:cNvPr id="10" name="stat-eticheta"/>
          <p:cNvSpPr txBox="1"/>
          <p:nvPr/>
        </p:nvSpPr>
        <p:spPr>
          <a:xfrm>
            <a:off x="3063240" y="457200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stadiul lucrărilor în martie 2026, în creștere</a:t>
            </a:r>
            <a:endParaRPr lang="en-US" sz="1200" dirty="0"/>
          </a:p>
        </p:txBody>
      </p:sp>
      <p:sp>
        <p:nvSpPr>
          <p:cNvPr id="11" name="card"/>
          <p:cNvSpPr/>
          <p:nvPr/>
        </p:nvSpPr>
        <p:spPr>
          <a:xfrm>
            <a:off x="5212080" y="3566160"/>
            <a:ext cx="2103120" cy="2194560"/>
          </a:xfrm>
          <a:prstGeom prst="roundRect">
            <a:avLst>
              <a:gd name="adj" fmla="val 5217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tat"/>
          <p:cNvSpPr txBox="1"/>
          <p:nvPr/>
        </p:nvSpPr>
        <p:spPr>
          <a:xfrm>
            <a:off x="5394960" y="370332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F7D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săpt.</a:t>
            </a:r>
            <a:endParaRPr lang="en-US" sz="3400" dirty="0"/>
          </a:p>
        </p:txBody>
      </p:sp>
      <p:sp>
        <p:nvSpPr>
          <p:cNvPr id="13" name="stat-eticheta"/>
          <p:cNvSpPr txBox="1"/>
          <p:nvPr/>
        </p:nvSpPr>
        <p:spPr>
          <a:xfrm>
            <a:off x="5394960" y="457200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de la lansare la semnarea acordurilor (30 mai – 11 iulie 2025)</a:t>
            </a:r>
            <a:endParaRPr lang="en-US" sz="1200" dirty="0"/>
          </a:p>
        </p:txBody>
      </p:sp>
      <p:sp>
        <p:nvSpPr>
          <p:cNvPr id="14" name="card"/>
          <p:cNvSpPr/>
          <p:nvPr/>
        </p:nvSpPr>
        <p:spPr>
          <a:xfrm>
            <a:off x="7772400" y="2011680"/>
            <a:ext cx="3867912" cy="3749040"/>
          </a:xfrm>
          <a:prstGeom prst="roundRect">
            <a:avLst>
              <a:gd name="adj" fmla="val 2927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h-pachet"/>
          <p:cNvSpPr txBox="1"/>
          <p:nvPr/>
        </p:nvSpPr>
        <p:spPr>
          <a:xfrm>
            <a:off x="8046720" y="2194560"/>
            <a:ext cx="3319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873A"/>
                </a:solidFill>
              </a:rPr>
              <a:t>Pachetul de documente (reutilizabil)</a:t>
            </a:r>
            <a:endParaRPr lang="en-US" sz="1600" dirty="0"/>
          </a:p>
        </p:txBody>
      </p:sp>
      <p:sp>
        <p:nvSpPr>
          <p:cNvPr id="16" name="pachet"/>
          <p:cNvSpPr txBox="1"/>
          <p:nvPr/>
        </p:nvSpPr>
        <p:spPr>
          <a:xfrm>
            <a:off x="8046720" y="2697480"/>
            <a:ext cx="331927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Procedura de selecție a proprietarilor privați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Acord-cadru de parteneriat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Declarație de angajament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Declarație privind conflictul de interese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Consimțământ pentru prelucrarea datelor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Calendar: depunere, evaluare, contestații, semnare</a:t>
            </a:r>
            <a:endParaRPr lang="en-US" sz="1300" dirty="0"/>
          </a:p>
        </p:txBody>
      </p:sp>
      <p:sp>
        <p:nvSpPr>
          <p:cNvPr id="17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 - Apel Selecție Proprietari Privați (ABA Banat, 2025); rapoarte de progres WP4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ROLUL UPT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Cercetare, evaluare și transfer de cunoaștere între regiuni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201168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marker"/>
          <p:cNvSpPr/>
          <p:nvPr/>
        </p:nvSpPr>
        <p:spPr>
          <a:xfrm>
            <a:off x="822960" y="2286000"/>
            <a:ext cx="365760" cy="365760"/>
          </a:xfrm>
          <a:prstGeom prst="ellipse">
            <a:avLst/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ol-titlu"/>
          <p:cNvSpPr txBox="1"/>
          <p:nvPr/>
        </p:nvSpPr>
        <p:spPr>
          <a:xfrm>
            <a:off x="1371600" y="2240280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2E"/>
                </a:solidFill>
              </a:rPr>
              <a:t>Co-coordonarea WP4 „Implementare”</a:t>
            </a:r>
            <a:endParaRPr lang="en-US" sz="1600" dirty="0"/>
          </a:p>
        </p:txBody>
      </p:sp>
      <p:sp>
        <p:nvSpPr>
          <p:cNvPr id="7" name="rol-text"/>
          <p:cNvSpPr txBox="1"/>
          <p:nvPr/>
        </p:nvSpPr>
        <p:spPr>
          <a:xfrm>
            <a:off x="822960" y="2743200"/>
            <a:ext cx="48600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Urmărirea implementării în cele șase regiuni-pilot, rapoartele de progres și </a:t>
            </a:r>
            <a:r>
              <a:rPr lang="en-US" sz="1200" dirty="0" err="1">
                <a:solidFill>
                  <a:srgbClr val="4A5A52"/>
                </a:solidFill>
              </a:rPr>
              <a:t>schimburile</a:t>
            </a:r>
            <a:r>
              <a:rPr lang="en-US" sz="1200" dirty="0">
                <a:solidFill>
                  <a:srgbClr val="4A5A52"/>
                </a:solidFill>
              </a:rPr>
              <a:t> de </a:t>
            </a:r>
            <a:r>
              <a:rPr lang="en-US" sz="1200" dirty="0" err="1">
                <a:solidFill>
                  <a:srgbClr val="4A5A52"/>
                </a:solidFill>
              </a:rPr>
              <a:t>cunostinte</a:t>
            </a:r>
            <a:r>
              <a:rPr lang="en-US" sz="1200" dirty="0">
                <a:solidFill>
                  <a:srgbClr val="4A5A52"/>
                </a:solidFill>
              </a:rPr>
              <a:t>: Austria (2025), Aachen (oct. 2025), Košice (mar. 2026), Italia (2026).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6231636" y="201168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marker"/>
          <p:cNvSpPr/>
          <p:nvPr/>
        </p:nvSpPr>
        <p:spPr>
          <a:xfrm>
            <a:off x="6505956" y="2286000"/>
            <a:ext cx="365760" cy="365760"/>
          </a:xfrm>
          <a:prstGeom prst="ellipse">
            <a:avLst/>
          </a:prstGeom>
          <a:solidFill>
            <a:srgbClr val="3F7D8C"/>
          </a:solidFill>
          <a:ln w="12700">
            <a:solidFill>
              <a:srgbClr val="3F7D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ol-titlu"/>
          <p:cNvSpPr txBox="1"/>
          <p:nvPr/>
        </p:nvSpPr>
        <p:spPr>
          <a:xfrm>
            <a:off x="7054596" y="2240280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2E"/>
                </a:solidFill>
              </a:rPr>
              <a:t>Modelare hidrologică SWAT+ pe bazinul Timișului</a:t>
            </a:r>
            <a:endParaRPr lang="en-US" sz="1600" dirty="0"/>
          </a:p>
        </p:txBody>
      </p:sp>
      <p:sp>
        <p:nvSpPr>
          <p:cNvPr id="11" name="rol-text"/>
          <p:cNvSpPr txBox="1"/>
          <p:nvPr/>
        </p:nvSpPr>
        <p:spPr>
          <a:xfrm>
            <a:off x="6505956" y="2743200"/>
            <a:ext cx="48600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Trei teze de master KTH Stockholm, cu stagii găzduite la Timișoara: scenarii de reîmpădurire, </a:t>
            </a:r>
            <a:r>
              <a:rPr lang="en-US" sz="1200" dirty="0" err="1">
                <a:solidFill>
                  <a:srgbClr val="4A5A52"/>
                </a:solidFill>
              </a:rPr>
              <a:t>scenarii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privind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crearea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si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functionarea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unor</a:t>
            </a:r>
            <a:r>
              <a:rPr lang="en-US" sz="1200" dirty="0">
                <a:solidFill>
                  <a:srgbClr val="4A5A52"/>
                </a:solidFill>
              </a:rPr>
              <a:t> zone umede (companionul analitic al balastierelor) respective </a:t>
            </a:r>
            <a:r>
              <a:rPr lang="en-US" sz="1200" dirty="0" err="1">
                <a:solidFill>
                  <a:srgbClr val="4A5A52"/>
                </a:solidFill>
              </a:rPr>
              <a:t>studii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privind</a:t>
            </a:r>
            <a:r>
              <a:rPr lang="en-US" sz="1200" dirty="0">
                <a:solidFill>
                  <a:srgbClr val="4A5A52"/>
                </a:solidFill>
              </a:rPr>
              <a:t> percepțiile proprietarilor de teren.</a:t>
            </a:r>
            <a:endParaRPr lang="en-US" sz="1200" dirty="0"/>
          </a:p>
        </p:txBody>
      </p:sp>
      <p:sp>
        <p:nvSpPr>
          <p:cNvPr id="12" name="card"/>
          <p:cNvSpPr/>
          <p:nvPr/>
        </p:nvSpPr>
        <p:spPr>
          <a:xfrm>
            <a:off x="548640" y="402336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marker"/>
          <p:cNvSpPr/>
          <p:nvPr/>
        </p:nvSpPr>
        <p:spPr>
          <a:xfrm>
            <a:off x="822960" y="4297680"/>
            <a:ext cx="365760" cy="365760"/>
          </a:xfrm>
          <a:prstGeom prst="ellipse">
            <a:avLst/>
          </a:prstGeom>
          <a:solidFill>
            <a:srgbClr val="C8873A"/>
          </a:solidFill>
          <a:ln w="12700">
            <a:solidFill>
              <a:srgbClr val="C887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ol-titlu"/>
          <p:cNvSpPr txBox="1"/>
          <p:nvPr/>
        </p:nvSpPr>
        <p:spPr>
          <a:xfrm>
            <a:off x="1371600" y="4251960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2E"/>
                </a:solidFill>
              </a:rPr>
              <a:t>Dezvoltarea capacității și indicatori relaționali</a:t>
            </a:r>
            <a:endParaRPr lang="en-US" sz="1600" dirty="0"/>
          </a:p>
        </p:txBody>
      </p:sp>
      <p:sp>
        <p:nvSpPr>
          <p:cNvPr id="15" name="rol-text"/>
          <p:cNvSpPr txBox="1"/>
          <p:nvPr/>
        </p:nvSpPr>
        <p:spPr>
          <a:xfrm>
            <a:off x="822960" y="4754880"/>
            <a:ext cx="48600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Livrabilul D4.10: practicienii din cinci din cele șase regiuni-pilot au propus spontan încrederea, cooperarea și relațiile cu proprietarii ca măsuri ale </a:t>
            </a:r>
            <a:r>
              <a:rPr lang="en-US" sz="1200" dirty="0" err="1">
                <a:solidFill>
                  <a:srgbClr val="4A5A52"/>
                </a:solidFill>
              </a:rPr>
              <a:t>performanței</a:t>
            </a:r>
            <a:r>
              <a:rPr lang="en-US" sz="1200" dirty="0">
                <a:solidFill>
                  <a:srgbClr val="4A5A52"/>
                </a:solidFill>
              </a:rPr>
              <a:t> </a:t>
            </a:r>
            <a:r>
              <a:rPr lang="en-US" sz="1200" dirty="0" err="1">
                <a:solidFill>
                  <a:srgbClr val="4A5A52"/>
                </a:solidFill>
              </a:rPr>
              <a:t>soluțiilor</a:t>
            </a:r>
            <a:r>
              <a:rPr lang="en-US" sz="1200" dirty="0">
                <a:solidFill>
                  <a:srgbClr val="4A5A52"/>
                </a:solidFill>
              </a:rPr>
              <a:t>.</a:t>
            </a:r>
            <a:endParaRPr lang="en-US" sz="1200" dirty="0"/>
          </a:p>
        </p:txBody>
      </p:sp>
      <p:sp>
        <p:nvSpPr>
          <p:cNvPr id="16" name="card"/>
          <p:cNvSpPr/>
          <p:nvPr/>
        </p:nvSpPr>
        <p:spPr>
          <a:xfrm>
            <a:off x="6231636" y="4023360"/>
            <a:ext cx="5408676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marker"/>
          <p:cNvSpPr/>
          <p:nvPr/>
        </p:nvSpPr>
        <p:spPr>
          <a:xfrm>
            <a:off x="6505956" y="4297680"/>
            <a:ext cx="365760" cy="365760"/>
          </a:xfrm>
          <a:prstGeom prst="ellipse">
            <a:avLst/>
          </a:prstGeom>
          <a:solidFill>
            <a:srgbClr val="7A8A82"/>
          </a:solidFill>
          <a:ln w="12700">
            <a:solidFill>
              <a:srgbClr val="7A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ol-titlu"/>
          <p:cNvSpPr txBox="1"/>
          <p:nvPr/>
        </p:nvSpPr>
        <p:spPr>
          <a:xfrm>
            <a:off x="7054596" y="4251960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2E"/>
                </a:solidFill>
              </a:rPr>
              <a:t>Transfer către Bazinul Inferior al Timișului</a:t>
            </a:r>
            <a:endParaRPr lang="en-US" sz="1600" dirty="0"/>
          </a:p>
        </p:txBody>
      </p:sp>
      <p:sp>
        <p:nvSpPr>
          <p:cNvPr id="19" name="rol-text"/>
          <p:cNvSpPr txBox="1"/>
          <p:nvPr/>
        </p:nvSpPr>
        <p:spPr>
          <a:xfrm>
            <a:off x="6505956" y="4754880"/>
            <a:ext cx="48600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Atelierul de transfer de </a:t>
            </a:r>
            <a:r>
              <a:rPr lang="en-US" sz="1200" dirty="0" err="1">
                <a:solidFill>
                  <a:srgbClr val="4A5A52"/>
                </a:solidFill>
              </a:rPr>
              <a:t>cunostinte</a:t>
            </a:r>
            <a:r>
              <a:rPr lang="en-US" sz="1200" dirty="0">
                <a:solidFill>
                  <a:srgbClr val="4A5A52"/>
                </a:solidFill>
              </a:rPr>
              <a:t> de la Timișoara (28 noiembrie 2024), implicarea studenților în teren și, în octombrie 2026, un atelier practic comun SK–RO cu </a:t>
            </a:r>
            <a:r>
              <a:rPr lang="en-US" sz="1200" dirty="0" err="1">
                <a:solidFill>
                  <a:srgbClr val="4A5A52"/>
                </a:solidFill>
              </a:rPr>
              <a:t>elevi</a:t>
            </a:r>
            <a:r>
              <a:rPr lang="en-US" sz="1200" dirty="0">
                <a:solidFill>
                  <a:srgbClr val="4A5A52"/>
                </a:solidFill>
              </a:rPr>
              <a:t> din </a:t>
            </a:r>
            <a:r>
              <a:rPr lang="en-US" sz="1200" dirty="0" err="1">
                <a:solidFill>
                  <a:srgbClr val="4A5A52"/>
                </a:solidFill>
              </a:rPr>
              <a:t>ambele</a:t>
            </a:r>
            <a:r>
              <a:rPr lang="en-US" sz="1200" dirty="0">
                <a:solidFill>
                  <a:srgbClr val="4A5A52"/>
                </a:solidFill>
              </a:rPr>
              <a:t> tari in zona Tokaj (grădină de ploaie </a:t>
            </a:r>
            <a:r>
              <a:rPr lang="en-US" sz="1200" dirty="0" err="1">
                <a:solidFill>
                  <a:srgbClr val="4A5A52"/>
                </a:solidFill>
              </a:rPr>
              <a:t>într</a:t>
            </a:r>
            <a:r>
              <a:rPr lang="en-US" sz="1200" dirty="0">
                <a:solidFill>
                  <a:srgbClr val="4A5A52"/>
                </a:solidFill>
              </a:rPr>
              <a:t>-o zona </a:t>
            </a:r>
            <a:r>
              <a:rPr lang="en-US" sz="1200" dirty="0" err="1">
                <a:solidFill>
                  <a:srgbClr val="4A5A52"/>
                </a:solidFill>
              </a:rPr>
              <a:t>viticola</a:t>
            </a:r>
            <a:r>
              <a:rPr lang="en-US" sz="1200" dirty="0">
                <a:solidFill>
                  <a:srgbClr val="4A5A52"/>
                </a:solidFill>
              </a:rPr>
              <a:t>).</a:t>
            </a:r>
            <a:endParaRPr lang="en-US" sz="1200" dirty="0"/>
          </a:p>
        </p:txBody>
      </p:sp>
      <p:sp>
        <p:nvSpPr>
          <p:cNvPr id="20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livrabilele WP4 (D4.1, D4.10, D4.11, D4.16, D4.17) și activitatea echipei UPT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DINCOLO DE PROIECT · CSAC-UPT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De la teren la peisaj: conceptul Landscape4Climate și indicele IL4C</a:t>
            </a:r>
            <a:endParaRPr lang="en-US" sz="3200" dirty="0"/>
          </a:p>
        </p:txBody>
      </p:sp>
      <p:sp>
        <p:nvSpPr>
          <p:cNvPr id="4" name="l4c-text"/>
          <p:cNvSpPr txBox="1"/>
          <p:nvPr/>
        </p:nvSpPr>
        <p:spPr>
          <a:xfrm>
            <a:off x="548640" y="2011680"/>
            <a:ext cx="5394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2"/>
                </a:solidFill>
              </a:rPr>
              <a:t>Pornind de la rezultatele LAND4CLIMATE și de la propria cercetare, Centrul Suport pentru Acțiuni Climatice al UPT </a:t>
            </a:r>
            <a:r>
              <a:rPr lang="en-US" sz="1400" dirty="0" err="1">
                <a:solidFill>
                  <a:srgbClr val="4A5A52"/>
                </a:solidFill>
              </a:rPr>
              <a:t>lucreaza</a:t>
            </a:r>
            <a:r>
              <a:rPr lang="en-US" sz="1400" dirty="0">
                <a:solidFill>
                  <a:srgbClr val="4A5A52"/>
                </a:solidFill>
              </a:rPr>
              <a:t> la </a:t>
            </a:r>
            <a:r>
              <a:rPr lang="en-US" sz="1400" dirty="0" err="1">
                <a:solidFill>
                  <a:srgbClr val="4A5A52"/>
                </a:solidFill>
              </a:rPr>
              <a:t>dezvoltarea</a:t>
            </a:r>
            <a:r>
              <a:rPr lang="en-US" sz="1400" dirty="0">
                <a:solidFill>
                  <a:srgbClr val="4A5A52"/>
                </a:solidFill>
              </a:rPr>
              <a:t> </a:t>
            </a:r>
            <a:r>
              <a:rPr lang="en-US" sz="1400" dirty="0" err="1">
                <a:solidFill>
                  <a:srgbClr val="4A5A52"/>
                </a:solidFill>
              </a:rPr>
              <a:t>unui</a:t>
            </a:r>
            <a:r>
              <a:rPr lang="en-US" sz="1400" dirty="0">
                <a:solidFill>
                  <a:srgbClr val="4A5A52"/>
                </a:solidFill>
              </a:rPr>
              <a:t> cadru care privește </a:t>
            </a:r>
            <a:r>
              <a:rPr lang="en-US" sz="1400" b="1" dirty="0">
                <a:solidFill>
                  <a:srgbClr val="4A5A52"/>
                </a:solidFill>
              </a:rPr>
              <a:t>peisajul</a:t>
            </a:r>
            <a:r>
              <a:rPr lang="en-US" sz="1400" dirty="0">
                <a:solidFill>
                  <a:srgbClr val="4A5A52"/>
                </a:solidFill>
              </a:rPr>
              <a:t>, nu parcela, ca unitate a </a:t>
            </a:r>
            <a:r>
              <a:rPr lang="en-US" sz="1400" dirty="0" err="1">
                <a:solidFill>
                  <a:srgbClr val="4A5A52"/>
                </a:solidFill>
              </a:rPr>
              <a:t>adaptării</a:t>
            </a:r>
            <a:r>
              <a:rPr lang="en-US" sz="1400" dirty="0">
                <a:solidFill>
                  <a:srgbClr val="4A5A52"/>
                </a:solidFill>
              </a:rPr>
              <a:t> - și un indice compozit, </a:t>
            </a:r>
            <a:r>
              <a:rPr lang="en-US" sz="1400" b="1" dirty="0">
                <a:solidFill>
                  <a:srgbClr val="4A5A52"/>
                </a:solidFill>
              </a:rPr>
              <a:t>IL4C</a:t>
            </a:r>
            <a:r>
              <a:rPr lang="en-US" sz="1400" dirty="0">
                <a:solidFill>
                  <a:srgbClr val="4A5A52"/>
                </a:solidFill>
              </a:rPr>
              <a:t>, cu 20 de indicatori pe cinci dimensiuni.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548640" y="342900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h-dim"/>
          <p:cNvSpPr txBox="1"/>
          <p:nvPr/>
        </p:nvSpPr>
        <p:spPr>
          <a:xfrm>
            <a:off x="822960" y="35661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Cele cinci dimensiuni</a:t>
            </a:r>
            <a:endParaRPr lang="en-US" sz="1500" dirty="0"/>
          </a:p>
        </p:txBody>
      </p:sp>
      <p:sp>
        <p:nvSpPr>
          <p:cNvPr id="7" name="dimensiuni"/>
          <p:cNvSpPr txBox="1"/>
          <p:nvPr/>
        </p:nvSpPr>
        <p:spPr>
          <a:xfrm>
            <a:off x="822960" y="3977640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A5A52"/>
                </a:solidFill>
              </a:rPr>
              <a:t>A · Expunere și risc climatic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A5A52"/>
                </a:solidFill>
              </a:rPr>
              <a:t>B · Starea biofizică a peisajului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A5A52"/>
                </a:solidFill>
              </a:rPr>
              <a:t>C · Vulnerabilitate socio-economică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A5A52"/>
                </a:solidFill>
              </a:rPr>
              <a:t>D · Soluții bazate pe natură și administrarea terenului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dirty="0">
                <a:solidFill>
                  <a:srgbClr val="4A5A52"/>
                </a:solidFill>
              </a:rPr>
              <a:t>E · Dimensiunea relațională: încredere, cooperare, guvernanță</a:t>
            </a:r>
            <a:endParaRPr lang="en-US" sz="1250" dirty="0"/>
          </a:p>
        </p:txBody>
      </p:sp>
      <p:sp>
        <p:nvSpPr>
          <p:cNvPr id="8" name="card"/>
          <p:cNvSpPr/>
          <p:nvPr/>
        </p:nvSpPr>
        <p:spPr>
          <a:xfrm>
            <a:off x="6309360" y="2011680"/>
            <a:ext cx="5330952" cy="3794760"/>
          </a:xfrm>
          <a:prstGeom prst="roundRect">
            <a:avLst>
              <a:gd name="adj" fmla="val 2892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h-statut"/>
          <p:cNvSpPr txBox="1"/>
          <p:nvPr/>
        </p:nvSpPr>
        <p:spPr>
          <a:xfrm>
            <a:off x="6583680" y="2194560"/>
            <a:ext cx="47823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873A"/>
                </a:solidFill>
              </a:rPr>
              <a:t>Statut: un program de cercetare, nu un livrabil al proiectului</a:t>
            </a:r>
            <a:endParaRPr lang="en-US" sz="1600" dirty="0"/>
          </a:p>
        </p:txBody>
      </p:sp>
      <p:sp>
        <p:nvSpPr>
          <p:cNvPr id="10" name="statut"/>
          <p:cNvSpPr txBox="1"/>
          <p:nvPr/>
        </p:nvSpPr>
        <p:spPr>
          <a:xfrm>
            <a:off x="6583680" y="2880360"/>
            <a:ext cx="478231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Fundamentul empiric aparține proiectului; construcția intelectuală, centrului CSAC-UPT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Bazinul Superior al Timișului este terenul pe care s-a construit indicele; prima aplicare completă se pregătește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Urmează: validare, legătura cu optimizarea spațială, integrarea în curriculă (Organizarea Teritoriului și Ecologie)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9E2DC"/>
                </a:solidFill>
              </a:rPr>
              <a:t>Oferit comunității RO-ADAPT ca instrument comun de diagnostic al peisajelor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accent1"/>
                </a:solidFill>
              </a:rPr>
              <a:t>UNDE SUNTEM · OCTOMBRIE 2026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De la implementare la impact pe termen lung</a:t>
            </a:r>
            <a:endParaRPr lang="en-US" sz="3200" dirty="0"/>
          </a:p>
        </p:txBody>
      </p:sp>
      <p:sp>
        <p:nvSpPr>
          <p:cNvPr id="4" name="h-recent"/>
          <p:cNvSpPr txBox="1"/>
          <p:nvPr/>
        </p:nvSpPr>
        <p:spPr>
          <a:xfrm>
            <a:off x="548640" y="1920240"/>
            <a:ext cx="5362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F7D8C"/>
                </a:solidFill>
              </a:rPr>
              <a:t>Recent</a:t>
            </a:r>
            <a:endParaRPr lang="en-US" sz="1700" dirty="0"/>
          </a:p>
        </p:txBody>
      </p:sp>
      <p:sp>
        <p:nvSpPr>
          <p:cNvPr id="5" name="h-urmeaza"/>
          <p:cNvSpPr txBox="1"/>
          <p:nvPr/>
        </p:nvSpPr>
        <p:spPr>
          <a:xfrm>
            <a:off x="6277356" y="1920240"/>
            <a:ext cx="5362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8873A"/>
                </a:solidFill>
              </a:rPr>
              <a:t>Urmează</a:t>
            </a:r>
            <a:endParaRPr lang="en-US" sz="1700" dirty="0"/>
          </a:p>
        </p:txBody>
      </p:sp>
      <p:sp>
        <p:nvSpPr>
          <p:cNvPr id="6" name="card"/>
          <p:cNvSpPr/>
          <p:nvPr/>
        </p:nvSpPr>
        <p:spPr>
          <a:xfrm>
            <a:off x="548640" y="2377440"/>
            <a:ext cx="5362956" cy="1051560"/>
          </a:xfrm>
          <a:prstGeom prst="roundRect">
            <a:avLst>
              <a:gd name="adj" fmla="val 10435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data"/>
          <p:cNvSpPr txBox="1"/>
          <p:nvPr/>
        </p:nvSpPr>
        <p:spPr>
          <a:xfrm>
            <a:off x="777240" y="2468880"/>
            <a:ext cx="49057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8A82"/>
                </a:solidFill>
              </a:rPr>
              <a:t>7–9 octombrie · Ravenna</a:t>
            </a:r>
            <a:endParaRPr lang="en-US" sz="1100" dirty="0"/>
          </a:p>
        </p:txBody>
      </p:sp>
      <p:sp>
        <p:nvSpPr>
          <p:cNvPr id="8" name="eveniment"/>
          <p:cNvSpPr txBox="1"/>
          <p:nvPr/>
        </p:nvSpPr>
        <p:spPr>
          <a:xfrm>
            <a:off x="777240" y="2743200"/>
            <a:ext cx="49057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3A2E"/>
                </a:solidFill>
              </a:rPr>
              <a:t>Reuniunea consorțiului: stadiul implementării, vizite la soluțiile din Delta Padului și o sesiune dedicată exploatării și întreținerii rezultatelor după proiect</a:t>
            </a:r>
            <a:endParaRPr lang="en-US" sz="1200" dirty="0"/>
          </a:p>
        </p:txBody>
      </p:sp>
      <p:sp>
        <p:nvSpPr>
          <p:cNvPr id="9" name="card"/>
          <p:cNvSpPr/>
          <p:nvPr/>
        </p:nvSpPr>
        <p:spPr>
          <a:xfrm>
            <a:off x="548640" y="3566160"/>
            <a:ext cx="5362956" cy="1051560"/>
          </a:xfrm>
          <a:prstGeom prst="roundRect">
            <a:avLst>
              <a:gd name="adj" fmla="val 10435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data"/>
          <p:cNvSpPr txBox="1"/>
          <p:nvPr/>
        </p:nvSpPr>
        <p:spPr>
          <a:xfrm>
            <a:off x="777240" y="3657600"/>
            <a:ext cx="49057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8A82"/>
                </a:solidFill>
              </a:rPr>
              <a:t>13 octombrie · online</a:t>
            </a:r>
            <a:endParaRPr lang="en-US" sz="1100" dirty="0"/>
          </a:p>
        </p:txBody>
      </p:sp>
      <p:sp>
        <p:nvSpPr>
          <p:cNvPr id="11" name="eveniment"/>
          <p:cNvSpPr txBox="1"/>
          <p:nvPr/>
        </p:nvSpPr>
        <p:spPr>
          <a:xfrm>
            <a:off x="777240" y="3931920"/>
            <a:ext cx="49057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3A2E"/>
                </a:solidFill>
              </a:rPr>
              <a:t>Al doilea webinar LAND4CLIMATE: cum finanțăm soluțiile bazate pe natură dincolo de granturi</a:t>
            </a:r>
            <a:endParaRPr lang="en-US" sz="1200" dirty="0"/>
          </a:p>
        </p:txBody>
      </p:sp>
      <p:sp>
        <p:nvSpPr>
          <p:cNvPr id="12" name="card"/>
          <p:cNvSpPr/>
          <p:nvPr/>
        </p:nvSpPr>
        <p:spPr>
          <a:xfrm>
            <a:off x="548640" y="4754880"/>
            <a:ext cx="5362956" cy="1051560"/>
          </a:xfrm>
          <a:prstGeom prst="roundRect">
            <a:avLst>
              <a:gd name="adj" fmla="val 10435"/>
            </a:avLst>
          </a:prstGeom>
          <a:solidFill>
            <a:srgbClr val="F3F1EA"/>
          </a:solidFill>
          <a:ln w="12700">
            <a:solidFill>
              <a:srgbClr val="F3F1EA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data"/>
          <p:cNvSpPr txBox="1"/>
          <p:nvPr/>
        </p:nvSpPr>
        <p:spPr>
          <a:xfrm>
            <a:off x="777240" y="4846320"/>
            <a:ext cx="49057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8A82"/>
                </a:solidFill>
              </a:rPr>
              <a:t>august 2026</a:t>
            </a:r>
            <a:endParaRPr lang="en-US" sz="1100" dirty="0"/>
          </a:p>
        </p:txBody>
      </p:sp>
      <p:sp>
        <p:nvSpPr>
          <p:cNvPr id="14" name="eveniment"/>
          <p:cNvSpPr txBox="1"/>
          <p:nvPr/>
        </p:nvSpPr>
        <p:spPr>
          <a:xfrm>
            <a:off x="777240" y="5120640"/>
            <a:ext cx="49057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3A2E"/>
                </a:solidFill>
              </a:rPr>
              <a:t>Planurile de sustenabilitate și exploatare actualizate (D6.13): ce rămâne, cine întreține, cum se replică</a:t>
            </a:r>
            <a:endParaRPr lang="en-US" sz="1200" dirty="0"/>
          </a:p>
        </p:txBody>
      </p:sp>
      <p:sp>
        <p:nvSpPr>
          <p:cNvPr id="15" name="card"/>
          <p:cNvSpPr/>
          <p:nvPr/>
        </p:nvSpPr>
        <p:spPr>
          <a:xfrm>
            <a:off x="6277356" y="2377440"/>
            <a:ext cx="5362956" cy="1051560"/>
          </a:xfrm>
          <a:prstGeom prst="roundRect">
            <a:avLst>
              <a:gd name="adj" fmla="val 10435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data"/>
          <p:cNvSpPr txBox="1"/>
          <p:nvPr/>
        </p:nvSpPr>
        <p:spPr>
          <a:xfrm>
            <a:off x="6505956" y="2468880"/>
            <a:ext cx="49057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873A"/>
                </a:solidFill>
              </a:rPr>
              <a:t>19–20 octombrie · Timișoara</a:t>
            </a:r>
            <a:endParaRPr lang="en-US" sz="1100" dirty="0"/>
          </a:p>
        </p:txBody>
      </p:sp>
      <p:sp>
        <p:nvSpPr>
          <p:cNvPr id="17" name="eveniment"/>
          <p:cNvSpPr txBox="1"/>
          <p:nvPr/>
        </p:nvSpPr>
        <p:spPr>
          <a:xfrm>
            <a:off x="6505956" y="2743200"/>
            <a:ext cx="49057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Conferința Platformei Naționale de </a:t>
            </a:r>
            <a:r>
              <a:rPr lang="en-US" sz="1200" dirty="0" err="1">
                <a:solidFill>
                  <a:srgbClr val="FFFFFF"/>
                </a:solidFill>
              </a:rPr>
              <a:t>Adaptare</a:t>
            </a:r>
            <a:r>
              <a:rPr lang="en-US" sz="1200" dirty="0">
                <a:solidFill>
                  <a:srgbClr val="FFFFFF"/>
                </a:solidFill>
              </a:rPr>
              <a:t> - volumul „De la risc la reziliență” și rețeaua „Adoptă o comunitate”</a:t>
            </a:r>
            <a:endParaRPr lang="en-US" sz="1200" dirty="0"/>
          </a:p>
        </p:txBody>
      </p:sp>
      <p:sp>
        <p:nvSpPr>
          <p:cNvPr id="18" name="card"/>
          <p:cNvSpPr/>
          <p:nvPr/>
        </p:nvSpPr>
        <p:spPr>
          <a:xfrm>
            <a:off x="6277356" y="3566160"/>
            <a:ext cx="5362956" cy="1051560"/>
          </a:xfrm>
          <a:prstGeom prst="roundRect">
            <a:avLst>
              <a:gd name="adj" fmla="val 10435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data"/>
          <p:cNvSpPr txBox="1"/>
          <p:nvPr/>
        </p:nvSpPr>
        <p:spPr>
          <a:xfrm>
            <a:off x="6505956" y="3657600"/>
            <a:ext cx="49057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873A"/>
                </a:solidFill>
              </a:rPr>
              <a:t>26–28 octombrie · Tokaj, Slovacia</a:t>
            </a:r>
            <a:endParaRPr lang="en-US" sz="1100" dirty="0"/>
          </a:p>
        </p:txBody>
      </p:sp>
      <p:sp>
        <p:nvSpPr>
          <p:cNvPr id="20" name="eveniment"/>
          <p:cNvSpPr txBox="1"/>
          <p:nvPr/>
        </p:nvSpPr>
        <p:spPr>
          <a:xfrm>
            <a:off x="6505956" y="3931920"/>
            <a:ext cx="49057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Atelier practic comun slovaco-român pentru studenți: implementarea unei grădini de ploaie într-o vie</a:t>
            </a:r>
            <a:endParaRPr lang="en-US" sz="1200" dirty="0"/>
          </a:p>
        </p:txBody>
      </p:sp>
      <p:sp>
        <p:nvSpPr>
          <p:cNvPr id="21" name="card"/>
          <p:cNvSpPr/>
          <p:nvPr/>
        </p:nvSpPr>
        <p:spPr>
          <a:xfrm>
            <a:off x="6277356" y="4754880"/>
            <a:ext cx="5362956" cy="1051560"/>
          </a:xfrm>
          <a:prstGeom prst="roundRect">
            <a:avLst>
              <a:gd name="adj" fmla="val 10435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data"/>
          <p:cNvSpPr txBox="1"/>
          <p:nvPr/>
        </p:nvSpPr>
        <p:spPr>
          <a:xfrm>
            <a:off x="6505956" y="4846320"/>
            <a:ext cx="49057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873A"/>
                </a:solidFill>
              </a:rPr>
              <a:t>2027</a:t>
            </a:r>
            <a:endParaRPr lang="en-US" sz="1100" dirty="0"/>
          </a:p>
        </p:txBody>
      </p:sp>
      <p:sp>
        <p:nvSpPr>
          <p:cNvPr id="23" name="eveniment"/>
          <p:cNvSpPr txBox="1"/>
          <p:nvPr/>
        </p:nvSpPr>
        <p:spPr>
          <a:xfrm>
            <a:off x="6505956" y="5120640"/>
            <a:ext cx="49057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Finalizarea implementării, evaluarea finală a soluțiilor, evenimentul final al proiectului și transferul către regiunile de replicare</a:t>
            </a:r>
            <a:endParaRPr lang="en-US" sz="1200" dirty="0"/>
          </a:p>
        </p:txBody>
      </p:sp>
      <p:sp>
        <p:nvSpPr>
          <p:cNvPr id="24" name="sursa"/>
          <p:cNvSpPr txBox="1"/>
          <p:nvPr/>
        </p:nvSpPr>
        <p:spPr>
          <a:xfrm>
            <a:off x="548640" y="60350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A8A82"/>
                </a:solidFill>
              </a:rPr>
              <a:t>Sursa: land4climate.eu/news (12 oct. 2026); calendarul CSAC-UPT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chemeClr val="tx1"/>
                </a:solidFill>
              </a:rPr>
              <a:t>CE POATE PRELUA O ADMINISTRAȚIE DIN ROMÂNIA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7315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Cinci lecții din LAND4CLIMATE pentru comunitatea RO-ADAPT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1920240"/>
            <a:ext cx="3544824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nr"/>
          <p:cNvSpPr txBox="1"/>
          <p:nvPr/>
        </p:nvSpPr>
        <p:spPr>
          <a:xfrm>
            <a:off x="77724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88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lectie-titlu"/>
          <p:cNvSpPr txBox="1"/>
          <p:nvPr/>
        </p:nvSpPr>
        <p:spPr>
          <a:xfrm>
            <a:off x="1325880" y="2103120"/>
            <a:ext cx="25389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Începeți cu proprietarul, nu cu proiectul tehnic</a:t>
            </a:r>
            <a:endParaRPr lang="en-US" sz="1500" dirty="0"/>
          </a:p>
        </p:txBody>
      </p:sp>
      <p:sp>
        <p:nvSpPr>
          <p:cNvPr id="7" name="lectie-text"/>
          <p:cNvSpPr txBox="1"/>
          <p:nvPr/>
        </p:nvSpPr>
        <p:spPr>
          <a:xfrm>
            <a:off x="777240" y="2834640"/>
            <a:ext cx="30876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O soluție bună pe un teren indisponibil rămâne pe hârtie. Cartografierea actorilor precede cartografierea riscurilor.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4322064" y="1920240"/>
            <a:ext cx="3544824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nr"/>
          <p:cNvSpPr txBox="1"/>
          <p:nvPr/>
        </p:nvSpPr>
        <p:spPr>
          <a:xfrm>
            <a:off x="4550664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88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lectie-titlu"/>
          <p:cNvSpPr txBox="1"/>
          <p:nvPr/>
        </p:nvSpPr>
        <p:spPr>
          <a:xfrm>
            <a:off x="5099304" y="2103120"/>
            <a:ext cx="25389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Acorduri voluntare în loc de achiziție</a:t>
            </a:r>
            <a:endParaRPr lang="en-US" sz="1500" dirty="0"/>
          </a:p>
        </p:txBody>
      </p:sp>
      <p:sp>
        <p:nvSpPr>
          <p:cNvPr id="11" name="lectie-text"/>
          <p:cNvSpPr txBox="1"/>
          <p:nvPr/>
        </p:nvSpPr>
        <p:spPr>
          <a:xfrm>
            <a:off x="4550664" y="2834640"/>
            <a:ext cx="30876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Procedura ABA Banat arată că o autoritate publică poate contracta transparent cu proprietari privați, în câteva săptămâni.</a:t>
            </a:r>
            <a:endParaRPr lang="en-US" sz="1200" dirty="0"/>
          </a:p>
        </p:txBody>
      </p:sp>
      <p:sp>
        <p:nvSpPr>
          <p:cNvPr id="12" name="card"/>
          <p:cNvSpPr/>
          <p:nvPr/>
        </p:nvSpPr>
        <p:spPr>
          <a:xfrm>
            <a:off x="8095488" y="1920240"/>
            <a:ext cx="3544824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nr"/>
          <p:cNvSpPr txBox="1"/>
          <p:nvPr/>
        </p:nvSpPr>
        <p:spPr>
          <a:xfrm>
            <a:off x="8324088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88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lectie-titlu"/>
          <p:cNvSpPr txBox="1"/>
          <p:nvPr/>
        </p:nvSpPr>
        <p:spPr>
          <a:xfrm>
            <a:off x="8872728" y="2103120"/>
            <a:ext cx="25389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Gândiți la scara bazinului</a:t>
            </a:r>
            <a:endParaRPr lang="en-US" sz="1500" dirty="0"/>
          </a:p>
        </p:txBody>
      </p:sp>
      <p:sp>
        <p:nvSpPr>
          <p:cNvPr id="15" name="lectie-text"/>
          <p:cNvSpPr txBox="1"/>
          <p:nvPr/>
        </p:nvSpPr>
        <p:spPr>
          <a:xfrm>
            <a:off x="8324088" y="2834640"/>
            <a:ext cx="30876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Retenția apei în amonte protejează localitățile din aval; soluțiile izolate pe parcele nu schimbă hidrograful.</a:t>
            </a:r>
            <a:endParaRPr lang="en-US" sz="1200" dirty="0"/>
          </a:p>
        </p:txBody>
      </p:sp>
      <p:sp>
        <p:nvSpPr>
          <p:cNvPr id="16" name="card"/>
          <p:cNvSpPr/>
          <p:nvPr/>
        </p:nvSpPr>
        <p:spPr>
          <a:xfrm>
            <a:off x="548640" y="4069080"/>
            <a:ext cx="3544824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nr"/>
          <p:cNvSpPr txBox="1"/>
          <p:nvPr/>
        </p:nvSpPr>
        <p:spPr>
          <a:xfrm>
            <a:off x="77724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88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18" name="lectie-titlu"/>
          <p:cNvSpPr txBox="1"/>
          <p:nvPr/>
        </p:nvSpPr>
        <p:spPr>
          <a:xfrm>
            <a:off x="1325880" y="4251960"/>
            <a:ext cx="25389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Măsurați și relațiile, nu doar hectarele</a:t>
            </a:r>
            <a:endParaRPr lang="en-US" sz="1500" dirty="0"/>
          </a:p>
        </p:txBody>
      </p:sp>
      <p:sp>
        <p:nvSpPr>
          <p:cNvPr id="19" name="lectie-text"/>
          <p:cNvSpPr txBox="1"/>
          <p:nvPr/>
        </p:nvSpPr>
        <p:spPr>
          <a:xfrm>
            <a:off x="777240" y="4983480"/>
            <a:ext cx="30876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Încrederea și cooperarea sunt indicatori de </a:t>
            </a:r>
            <a:r>
              <a:rPr lang="en-US" sz="1200" dirty="0" err="1">
                <a:solidFill>
                  <a:srgbClr val="4A5A52"/>
                </a:solidFill>
              </a:rPr>
              <a:t>performanță</a:t>
            </a:r>
            <a:r>
              <a:rPr lang="en-US" sz="1200" dirty="0">
                <a:solidFill>
                  <a:srgbClr val="4A5A52"/>
                </a:solidFill>
              </a:rPr>
              <a:t> - practicienii din cinci țări au spus-o singuri.</a:t>
            </a:r>
            <a:endParaRPr lang="en-US" sz="1200" dirty="0"/>
          </a:p>
        </p:txBody>
      </p:sp>
      <p:sp>
        <p:nvSpPr>
          <p:cNvPr id="20" name="card"/>
          <p:cNvSpPr/>
          <p:nvPr/>
        </p:nvSpPr>
        <p:spPr>
          <a:xfrm>
            <a:off x="4322064" y="4069080"/>
            <a:ext cx="3544824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nr"/>
          <p:cNvSpPr txBox="1"/>
          <p:nvPr/>
        </p:nvSpPr>
        <p:spPr>
          <a:xfrm>
            <a:off x="4550664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887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22" name="lectie-titlu"/>
          <p:cNvSpPr txBox="1"/>
          <p:nvPr/>
        </p:nvSpPr>
        <p:spPr>
          <a:xfrm>
            <a:off x="5099304" y="4251960"/>
            <a:ext cx="25389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F3A2E"/>
                </a:solidFill>
              </a:rPr>
              <a:t>Planificați întreținerea de la început</a:t>
            </a:r>
            <a:endParaRPr lang="en-US" sz="1500" dirty="0"/>
          </a:p>
        </p:txBody>
      </p:sp>
      <p:sp>
        <p:nvSpPr>
          <p:cNvPr id="23" name="lectie-text"/>
          <p:cNvSpPr txBox="1"/>
          <p:nvPr/>
        </p:nvSpPr>
        <p:spPr>
          <a:xfrm>
            <a:off x="4550664" y="4983480"/>
            <a:ext cx="30876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A52"/>
                </a:solidFill>
              </a:rPr>
              <a:t>Cine îngrijește zona umedă după ultimul raport? Răspunsul se negociază la semnarea acordului, nu la final.</a:t>
            </a:r>
            <a:endParaRPr lang="en-US" sz="1200" dirty="0"/>
          </a:p>
        </p:txBody>
      </p:sp>
      <p:sp>
        <p:nvSpPr>
          <p:cNvPr id="24" name="card"/>
          <p:cNvSpPr/>
          <p:nvPr/>
        </p:nvSpPr>
        <p:spPr>
          <a:xfrm>
            <a:off x="8095488" y="4069080"/>
            <a:ext cx="3544824" cy="1920240"/>
          </a:xfrm>
          <a:prstGeom prst="roundRect">
            <a:avLst>
              <a:gd name="adj" fmla="val 5714"/>
            </a:avLst>
          </a:prstGeom>
          <a:solidFill>
            <a:srgbClr val="1F3A2E"/>
          </a:solidFill>
          <a:ln w="12700">
            <a:solidFill>
              <a:srgbClr val="1F3A2E"/>
            </a:solidFill>
            <a:prstDash val="solid"/>
          </a:ln>
          <a:effectLst>
            <a:outerShdw blurRad="76200" dist="25400" dir="5400000" algn="bl" rotWithShape="0">
              <a:srgbClr val="1F3A2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lectie-titlu"/>
          <p:cNvSpPr txBox="1"/>
          <p:nvPr/>
        </p:nvSpPr>
        <p:spPr>
          <a:xfrm>
            <a:off x="8324088" y="4251960"/>
            <a:ext cx="30876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C8873A"/>
                </a:solidFill>
              </a:rPr>
              <a:t>Detalii în volum</a:t>
            </a:r>
            <a:endParaRPr lang="en-US" sz="1500" dirty="0"/>
          </a:p>
        </p:txBody>
      </p:sp>
      <p:sp>
        <p:nvSpPr>
          <p:cNvPr id="26" name="lectie-text"/>
          <p:cNvSpPr txBox="1"/>
          <p:nvPr/>
        </p:nvSpPr>
        <p:spPr>
          <a:xfrm>
            <a:off x="8324088" y="4983480"/>
            <a:ext cx="30876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9E2DC"/>
                </a:solidFill>
              </a:rPr>
              <a:t>„De la risc la </a:t>
            </a:r>
            <a:r>
              <a:rPr lang="en-US" sz="1200" dirty="0" err="1">
                <a:solidFill>
                  <a:srgbClr val="D9E2DC"/>
                </a:solidFill>
              </a:rPr>
              <a:t>reziliență</a:t>
            </a:r>
            <a:r>
              <a:rPr lang="en-US" sz="1200" dirty="0">
                <a:solidFill>
                  <a:srgbClr val="D9E2DC"/>
                </a:solidFill>
              </a:rPr>
              <a:t> - Adaptarea bazată pe natură pe terenuri private, din bazinul Timișului spre Europa”, cu zece recomandări pentru România, disponibil la conferință.</a:t>
            </a:r>
            <a:endParaRPr lang="en-US" sz="12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35508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1F3A2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411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8873A"/>
                </a:solidFill>
              </a:rPr>
              <a:t>VĂ MULȚUMESC</a:t>
            </a:r>
            <a:endParaRPr lang="en-US" sz="11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Reziliența climatică are nevoie de </a:t>
            </a:r>
            <a:r>
              <a:rPr lang="en-US" sz="3400" b="1">
                <a:solidFill>
                  <a:schemeClr val="bg1"/>
                </a:solidFill>
              </a:rPr>
              <a:t>teren </a:t>
            </a:r>
            <a:r>
              <a:rPr lang="en-US" sz="3400" b="1" dirty="0">
                <a:solidFill>
                  <a:schemeClr val="bg1"/>
                </a:solidFill>
              </a:rPr>
              <a:t>și de oamenii care îl au în grijă</a:t>
            </a:r>
            <a:endParaRPr lang="en-US" sz="3400" dirty="0"/>
          </a:p>
        </p:txBody>
      </p:sp>
      <p:sp>
        <p:nvSpPr>
          <p:cNvPr id="4" name="contact-h"/>
          <p:cNvSpPr txBox="1"/>
          <p:nvPr/>
        </p:nvSpPr>
        <p:spPr>
          <a:xfrm>
            <a:off x="548640" y="3017520"/>
            <a:ext cx="3453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873A"/>
                </a:solidFill>
              </a:rPr>
              <a:t>Contact</a:t>
            </a:r>
            <a:endParaRPr lang="en-US" sz="1600" dirty="0"/>
          </a:p>
        </p:txBody>
      </p:sp>
      <p:sp>
        <p:nvSpPr>
          <p:cNvPr id="5" name="contact-text"/>
          <p:cNvSpPr txBox="1"/>
          <p:nvPr/>
        </p:nvSpPr>
        <p:spPr>
          <a:xfrm>
            <a:off x="548640" y="3429000"/>
            <a:ext cx="345338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Rareș Hălbac-Cotoară-Zamfir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Centrul Suport pentru Acțiuni Climatice, Universitatea Politehnica Timișoara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rares.halbac-cotoara-zamfir@upt.ro</a:t>
            </a:r>
            <a:endParaRPr lang="en-US" sz="1400" dirty="0"/>
          </a:p>
        </p:txBody>
      </p:sp>
      <p:sp>
        <p:nvSpPr>
          <p:cNvPr id="6" name="contact-h"/>
          <p:cNvSpPr txBox="1"/>
          <p:nvPr/>
        </p:nvSpPr>
        <p:spPr>
          <a:xfrm>
            <a:off x="4367784" y="3017520"/>
            <a:ext cx="3453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873A"/>
                </a:solidFill>
              </a:rPr>
              <a:t>Proiectul</a:t>
            </a:r>
            <a:endParaRPr lang="en-US" sz="1600" dirty="0"/>
          </a:p>
        </p:txBody>
      </p:sp>
      <p:sp>
        <p:nvSpPr>
          <p:cNvPr id="7" name="contact-text"/>
          <p:cNvSpPr txBox="1"/>
          <p:nvPr/>
        </p:nvSpPr>
        <p:spPr>
          <a:xfrm>
            <a:off x="4367784" y="3429000"/>
            <a:ext cx="345338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www.land4climate.eu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Rezultate, livrabile, policy briefs și publicații: land4climate.eu/resources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LinkedIn: land4climate</a:t>
            </a:r>
            <a:endParaRPr lang="en-US" sz="1400" dirty="0"/>
          </a:p>
        </p:txBody>
      </p:sp>
      <p:sp>
        <p:nvSpPr>
          <p:cNvPr id="8" name="contact-h"/>
          <p:cNvSpPr txBox="1"/>
          <p:nvPr/>
        </p:nvSpPr>
        <p:spPr>
          <a:xfrm>
            <a:off x="8186928" y="3017520"/>
            <a:ext cx="3453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873A"/>
                </a:solidFill>
              </a:rPr>
              <a:t>Platforma</a:t>
            </a:r>
            <a:endParaRPr lang="en-US" sz="1600" dirty="0"/>
          </a:p>
        </p:txBody>
      </p:sp>
      <p:sp>
        <p:nvSpPr>
          <p:cNvPr id="9" name="contact-text"/>
          <p:cNvSpPr txBox="1"/>
          <p:nvPr/>
        </p:nvSpPr>
        <p:spPr>
          <a:xfrm>
            <a:off x="8186928" y="3429000"/>
            <a:ext cx="345338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www.roadapt.ro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Rețeaua de experți „Adoptă o comunitate” - formulare de intenție la CSAC-UPT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9E2DC"/>
                </a:solidFill>
              </a:rPr>
              <a:t>www.researching.ro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21440" y="60350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nd4Climate">
  <a:themeElements>
    <a:clrScheme name="Land4Climate">
      <a:dk1>
        <a:srgbClr val="1F3A2E"/>
      </a:dk1>
      <a:lt1>
        <a:srgbClr val="FFFFFF"/>
      </a:lt1>
      <a:dk2>
        <a:srgbClr val="4A5A52"/>
      </a:dk2>
      <a:lt2>
        <a:srgbClr val="F3F1EA"/>
      </a:lt2>
      <a:accent1>
        <a:srgbClr val="C8873A"/>
      </a:accent1>
      <a:accent2>
        <a:srgbClr val="3F7D8C"/>
      </a:accent2>
      <a:accent3>
        <a:srgbClr val="2A4D3E"/>
      </a:accent3>
      <a:accent4>
        <a:srgbClr val="7A8A82"/>
      </a:accent4>
      <a:accent5>
        <a:srgbClr val="BFD8D5"/>
      </a:accent5>
      <a:accent6>
        <a:srgbClr val="D9E2DC"/>
      </a:accent6>
      <a:hlink>
        <a:srgbClr val="3F7D8C"/>
      </a:hlink>
      <a:folHlink>
        <a:srgbClr val="7A8A82"/>
      </a:folHlink>
    </a:clrScheme>
    <a:fontScheme name="Land4Climat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2422</Words>
  <Application>Microsoft Office PowerPoint</Application>
  <PresentationFormat>Widescreen</PresentationFormat>
  <Paragraphs>263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Land4Climate</vt:lpstr>
      <vt:lpstr>PowerPoint Presentation</vt:lpstr>
      <vt:lpstr>Soluțiile bazate pe natură se opresc, de regulă, la gardul proprietății publice</vt:lpstr>
      <vt:lpstr>Un proiect al Misiunii UE pentru Adaptare la Schimbările Climatice</vt:lpstr>
      <vt:lpstr>Patru frontiere dincolo de practica curentă</vt:lpstr>
      <vt:lpstr>De la riscul climatic la soluții pe terenul privat, în cinci pași</vt:lpstr>
      <vt:lpstr>Șase regiuni-pilot, șase regiuni de replicare</vt:lpstr>
      <vt:lpstr>Ce s-a construit deja pe terenuri private, în cinci țări</vt:lpstr>
      <vt:lpstr>Bazinul Superior al Râului Timiș: Caransebeș – Lugoj</vt:lpstr>
      <vt:lpstr>Primul apel public de selecție a proprietarilor privați pentru soluții bazate pe natură</vt:lpstr>
      <vt:lpstr>Cercetare, evaluare și transfer de cunoaștere între regiuni</vt:lpstr>
      <vt:lpstr>De la teren la peisaj: conceptul Landscape4Climate și indicele IL4C</vt:lpstr>
      <vt:lpstr>De la implementare la impact pe termen lung</vt:lpstr>
      <vt:lpstr>Cinci lecții din LAND4CLIMATE pentru comunitatea RO-ADAPT</vt:lpstr>
      <vt:lpstr>Reziliența climatică are nevoie de teren și de oamenii care îl au în grijă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LAND4CLIMATE – Prezentare RO-ADAPT</dc:title>
  <dc:subject>PptxGenJS Presentation</dc:subject>
  <dc:creator>Rareș Hălbac-Cotoară-Zamfir</dc:creator>
  <cp:lastModifiedBy>Rares Halbac-Cotoară-Zamfir</cp:lastModifiedBy>
  <cp:revision>2</cp:revision>
  <dcterms:created xsi:type="dcterms:W3CDTF">2026-10-17T13:12:23Z</dcterms:created>
  <dcterms:modified xsi:type="dcterms:W3CDTF">2026-10-17T13:24:20Z</dcterms:modified>
</cp:coreProperties>
</file>