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Cursul 4 intră în conținutul teritoriului rural: definiții, poziția României în UE, structura și funcțiile spațiului rural, dezvoltarea rurală durabilă, fondul funciar și infrastructura.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Contrastul de pornire: România este una dintre cele mai rurale țări ale UE, dar cu decalaje severe. Cifrele vor reveni pe parcurs.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Etimologia: lat. rus, ruris — câmpuri, teritoriu locuit, amenajat și muncit de om. Ruralul: predomină pădurile, culturile, spațiile verzi; societate predominant agricolă; capacitatea de a conserva cadrul natural — depozitarul serviciilor ecosistemice.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Definiția consacrată: zonă interioară sau de coastă cu satele și orașele mici, în care majoritatea terenului este utilizată pentru agricultură, silvicultură, acvacultură și pescuit; activitățile economice și culturale ale locuitorilor; amenajările de recreere; alte utilizări.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Din criteriile morfologice (locuitori, densitate, mediu), structurale și funcționale (activități, relații) rezultă cinci elemente.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Unitățile locale cu sub 150 loc./km² sunt rurale. Regiuni (NUTS 3 sau 2): predominant rurale (&gt;50% populație în comunități rurale), intermediare (15–50%), predominant urbane (&lt;15%).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Încadrarea unei regiuni într-o categorie sau alta decide accesul la instrumente de finanțare diferite. Pentru MTC: datele demografice raportate la suprafețe corect determinate stau la baza întregii arhitecturi de politici.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Regiunile predominant rurale acoperă 44% din teritoriul UE, intermediarele 44%, urbanele 12%. În UE-N13 (după 2004, inclusiv România): 48,4% rural, 4,6% urban. Peste 80% rural în Irlanda, Finlanda, Estonia; peste 50% din populație în regiuni rurale în România, Irlanda, Slovenia.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2014: PIB/locuitor la 72% din media UE în zonele rurale, 88% intermediar, 121% urban. Sub 40% în regiunile rurale din Bulgaria, România, Letonia (2011–2013); 113% în Olanda. Diviziunea est–vest e mai pronunțată decât cea urban–rural.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Ponderea agriculturii în economiile rurale scade; diversificarea crește. UE-28: ~6,8% din ferme au cel puțin o altă activitate profitabilă — de la ~1% în Cipru, Lituania, Bulgaria la peste o treime în Germania, Suedia, Austria și 60% în Danemarca.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2016: 510,3 milioane de locuitori în UE-28 (+0,3%/an din 2000); 79,5% în UE-15, 20,5% în UE-N13. Densitate medie 117 loc./km² (2015). Densitatea a scăzut în regiunile rurale; România și Estonia — cele mai mari pierderi de populație rurală.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Spațiul rural = suprafața administrativă a comunelor (Legea 2/1968, Cursul 3); comunele — unul sau mai multe sate; 41 de județe + București.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Populația rurală ~45% din total; peste 25% dintre săteni au peste 65 de ani; peste 600.000 de tineri migrați în 2010–2023; microferme sub 5 ha; 38% competențe digitale de bază.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Din delimitările față de celelalte spații rezultă opt caracteristici. Ultima: rural ≠ rustic — și în spațiul rural acționează legile progresului.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Spațiul periurban — 10–50 km în jurul polilor urbani; intermediar — zona agrară, cea mai întinsă; periferic — marginal economic și social, nu neapărat geografic.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Periurbanul — scena periurbanizării și a mediilor mixte (Cursul 3); perifericul — comunele în depopulare. Politici: gestiunea presiunii imobiliare în periurban; consolidarea exploatațiilor în intermediar; servicii și accesibilitate în periferic.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Funcția economică — de bază: produse agricole și bunuri din amonte și aval; ecologică — combaterea poluării rurale, conservarea peisajului, florei, faunei; socio-culturală — comunități mici, cunoaștere reciprocă, norme locale.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dezvoltare care maximizează funcția economică sacrificând-o pe cea ecologică sau dizolvând țesutul socio-cultural nu este dezvoltare, ci consum de capital teritorial.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Conceptul apare odată cu conștientizarea nevoii de noi norme de dezvoltare teritorială rurală, cu respectarea legislației de mediu. FAO, Roma, 1989: managementul și conservarea bazei resurselor naturale și orientarea schimbării tehnologice și instituționale pentru satisfacerea continuă a nevoilor generațiilor actuale și viitoare.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Dezvoltarea rurală durabilă = echilibru între conservarea spațiului rural (economic, social, ecologic, cultural) și modernizarea activității și vieții economice. Obiective: menținerea caracterului local, regional și național; reconstrucția zonelor degradate.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Strategia „România Rurală XXI”: politici sectoriale agricole, forestiere și alimentare competitive; siguranță alimentară prin productivitate la nivelul potențialului natural, corelată cu piețele; creșterea randamentelor și a capacității piețelor.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Analiza situației curente → politicile publice ale stakeholderilor → enunțarea și modelarea strategiilor → implementarea. Tiparul metodologic al planurilor de amenajare (Cursul 2), parcurs participativ — nu pentru comunități, ci cu 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Terenurile de orice fel, indiferent de destinație, titlu sau domeniu, constituie fondul funciar al României. După destinație: agricolă, forestieră, permanent sub ape, intravilan, destinații speciale.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Arabil: se ară anual sau la mai mulți ani; mecanizabil sau nu; echipat sau nu cu IF. Pășuni: înierbate natural sau artificial (reînsămânțări la 3–10 ani), pășunat; până la pante de 30%; curate, împădurite, cu pomi, cu tufăriș. Fânețe: iarba se cosește; deal și munte; terenuri mai fertile.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Deținători: titularii dreptului de proprietate, ai altor drepturi reale, posesorii. Domeniul public de interes național (statul) sau local (comune, orașe, municipii, județe — persoane juridice, Cursul 3). Domeniul public: terenuri afectate unei utilități publice.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Terenurile domeniului public nu pot intra în circuitul civil decât dacă sunt dezafectate; rețelele stradale, parcurile, rezervațiile, monumentele, siturile nu pot fi dezafectate decât în cazuri de excepție, pentru lucrări de interes național.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Suprafața României: 23.839.071 ha; 61% terenuri agricole; arabilul 64% din agricol, pășunile și fânețele 33%; pădurile 6.800.872 ha (~29%), 0,32 ha/locuitor.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Arabilul întins (peste 220.000 ha și peste 40% din județ) în județele de câmpie din vest, sud-vest, sud, est și nord-est; pășunile și fânețele — în zonele de deal și munte; pădurile — în arcul carpatic.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Totalitatea rețelelor edilitare (tehnico-edilitare și stradale) care asigură accesibilitatea și funcționalitatea spațiului rural. Dificultăți: complexitate, durată, reglementări neclare, capacitatea beneficiarilor, numărul mare de autorizații.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Analiza PNDR 2014–2020: 13,6% din comunități conectate la apă potabilă; 10,6% drumuri de standard adecvat; 1.722 locuitori/medic (de ~7 ori mai mult decât în urban); 7,4% din grădinițe în rural; 1% din creșe unde trăiesc 45,5% din copiii 0–4 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Liceele agricole −40% într-un deceniu; 18,1% din IMM-urile non-agricole în rural (9,64 vs 23,66 IMM/1.000 loc.); pensiuni agroturistice +59,4%; credite 281 €/ha vs 1.203 €/ha în UE; broadband 23,47% rural vs 60,28% urban.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Absolvenții de studii superioare agricole +27% față de 2005 (4.397 în 2012); capacitatea de cazare turistică +6,13%; conectivitatea digitală abordată prin RO-NET și submăsura 322e, cu ținte de minimum 30 Mbps.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1960–1980: ~3,2 mil. ha amenajate în sud și sud-est, cu electricitate subvenționată. După 1990: degradare. ~1,5 mil. ha (9,4% din SAU) cu sisteme viabile sau marginal viabile; ~800.000 ha funcționale. Suprafața irigată efectiv: 569.000 ha (2003) – 46.000 ha (2005).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Creșterea randamentului stațiilor de bază și de repompare, eliminarea pierderilor prin infiltrație din canalele domeniului public, eliminarea degradărilor construcțiilor hidrotehnice. Seceta afectează ~48% din suprafața agricolă; 1,8 milioane ha viabile de reabilitat.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Dincolo de inundarea infrastructurii și seceta agricolă: valurile de căldură afectează vârstnicii (peste 25% din săteni), cresc riscurile de boală, presează servicii de sănătate deja suprasolicitate.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Produsele ecosistemelor (fructe, ciuperci, ierburi) își schimbă abundența; incendiile forestiere devin risc nou; ~36% din electricitatea rurală vine din hidrocentrale mici, vulnerabile la secetă; drumurile de pământ sunt lovite de ploi abundente.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Cadastrul agricol și folosințele; planurile parcelare și înregistrarea sistematică; LPIS/APIA; infrastructura rurală; organizarea teritoriului agricol; monitorizarea consumului de teren în periurban.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Spațiul rural oferă simultan o moștenire — profesia s-a născut din măsurarea și ordonarea pământului — și o misiune: infrastructura de date fără de care nicio strategie rurală nu trece de la hârtie la teren.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Cursul 5 trece la celălalt mediu de locuire: urbanizarea, regenerarea urbană, documentațiile de urbanism (PUG, PUZ, PUD) și certificatul de urbanism.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6309360" y="-1097280"/>
            <a:ext cx="4206240" cy="4206240"/>
          </a:xfrm>
          <a:prstGeom prst="ellipse">
            <a:avLst/>
          </a:prstGeom>
          <a:solidFill>
            <a:srgbClr val="2A5F49"/>
          </a:solidFill>
          <a:ln/>
        </p:spPr>
      </p:sp>
      <p:sp>
        <p:nvSpPr>
          <p:cNvPr id="3" name="Shape 1"/>
          <p:cNvSpPr/>
          <p:nvPr/>
        </p:nvSpPr>
        <p:spPr>
          <a:xfrm>
            <a:off x="7132320" y="182880"/>
            <a:ext cx="2560320" cy="2560320"/>
          </a:xfrm>
          <a:prstGeom prst="ellipse">
            <a:avLst/>
          </a:prstGeom>
          <a:solidFill>
            <a:srgbClr val="8FB996"/>
          </a:solidFill>
          <a:ln/>
        </p:spPr>
      </p:sp>
      <p:sp>
        <p:nvSpPr>
          <p:cNvPr id="4" name="Text 2"/>
          <p:cNvSpPr txBox="1"/>
          <p:nvPr/>
        </p:nvSpPr>
        <p:spPr>
          <a:xfrm>
            <a:off x="548640" y="502920"/>
            <a:ext cx="5486400" cy="320040"/>
          </a:xfrm>
          <a:prstGeom prst="rect">
            <a:avLst/>
          </a:prstGeom>
          <a:noFill/>
          <a:ln/>
        </p:spPr>
        <p:txBody>
          <a:bodyPr wrap="square" lIns="0" tIns="0" rIns="0" bIns="0" rtlCol="0" anchor="ctr"/>
          <a:lstStyle/>
          <a:p>
            <a:pPr indent="0" marL="0">
              <a:buNone/>
            </a:pPr>
            <a:r>
              <a:rPr lang="en-US" sz="1100" b="1" spc="300" kern="0" dirty="0">
                <a:solidFill>
                  <a:srgbClr val="8FB996"/>
                </a:solidFill>
                <a:latin typeface="Calibri" pitchFamily="34" charset="0"/>
                <a:ea typeface="Calibri" pitchFamily="34" charset="-122"/>
                <a:cs typeface="Calibri" pitchFamily="34" charset="-120"/>
              </a:rPr>
              <a:t>ORGANIZAREA TERITORIULUI ȘI ECOLOGIE</a:t>
            </a:r>
            <a:endParaRPr lang="en-US" sz="1100" dirty="0"/>
          </a:p>
        </p:txBody>
      </p:sp>
      <p:sp>
        <p:nvSpPr>
          <p:cNvPr id="5" name="Text 3"/>
          <p:cNvSpPr txBox="1"/>
          <p:nvPr/>
        </p:nvSpPr>
        <p:spPr>
          <a:xfrm>
            <a:off x="548640" y="960120"/>
            <a:ext cx="5486400" cy="548640"/>
          </a:xfrm>
          <a:prstGeom prst="rect">
            <a:avLst/>
          </a:prstGeom>
          <a:noFill/>
          <a:ln/>
        </p:spPr>
        <p:txBody>
          <a:bodyPr wrap="square" lIns="0" tIns="0" rIns="0" bIns="0" rtlCol="0" anchor="ctr"/>
          <a:lstStyle/>
          <a:p>
            <a:pPr indent="0" marL="0">
              <a:buNone/>
            </a:pPr>
            <a:r>
              <a:rPr lang="en-US" sz="2200" dirty="0">
                <a:solidFill>
                  <a:srgbClr val="EFE9DC"/>
                </a:solidFill>
                <a:latin typeface="Cambria" pitchFamily="34" charset="0"/>
                <a:ea typeface="Cambria" pitchFamily="34" charset="-122"/>
                <a:cs typeface="Cambria" pitchFamily="34" charset="-120"/>
              </a:rPr>
              <a:t>Cursul 4</a:t>
            </a:r>
            <a:endParaRPr lang="en-US" sz="2200" dirty="0"/>
          </a:p>
        </p:txBody>
      </p:sp>
      <p:sp>
        <p:nvSpPr>
          <p:cNvPr id="6" name="Text 4"/>
          <p:cNvSpPr txBox="1"/>
          <p:nvPr/>
        </p:nvSpPr>
        <p:spPr>
          <a:xfrm>
            <a:off x="548640" y="1508760"/>
            <a:ext cx="5852160" cy="118872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Dezvoltarea și organizarea spațiului rural</a:t>
            </a:r>
            <a:endParaRPr lang="en-US" sz="3600" dirty="0"/>
          </a:p>
        </p:txBody>
      </p:sp>
      <p:sp>
        <p:nvSpPr>
          <p:cNvPr id="7" name="Text 5"/>
          <p:cNvSpPr txBox="1"/>
          <p:nvPr/>
        </p:nvSpPr>
        <p:spPr>
          <a:xfrm>
            <a:off x="548640" y="2743200"/>
            <a:ext cx="5852160" cy="457200"/>
          </a:xfrm>
          <a:prstGeom prst="rect">
            <a:avLst/>
          </a:prstGeom>
          <a:noFill/>
          <a:ln/>
        </p:spPr>
        <p:txBody>
          <a:bodyPr wrap="square" lIns="0" tIns="0" rIns="0" bIns="0" rtlCol="0" anchor="ctr"/>
          <a:lstStyle/>
          <a:p>
            <a:pPr indent="0" marL="0">
              <a:buNone/>
            </a:pPr>
            <a:r>
              <a:rPr lang="en-US" sz="1800" dirty="0">
                <a:solidFill>
                  <a:srgbClr val="8FB996"/>
                </a:solidFill>
                <a:latin typeface="Cambria" pitchFamily="34" charset="0"/>
                <a:ea typeface="Cambria" pitchFamily="34" charset="-122"/>
                <a:cs typeface="Cambria" pitchFamily="34" charset="-120"/>
              </a:rPr>
              <a:t>fond funciar · infrastructură rurală</a:t>
            </a:r>
            <a:endParaRPr lang="en-US" sz="1800" dirty="0"/>
          </a:p>
        </p:txBody>
      </p:sp>
      <p:sp>
        <p:nvSpPr>
          <p:cNvPr id="8" name="Text 6"/>
          <p:cNvSpPr txBox="1"/>
          <p:nvPr/>
        </p:nvSpPr>
        <p:spPr>
          <a:xfrm>
            <a:off x="548640" y="3337560"/>
            <a:ext cx="6400800" cy="640080"/>
          </a:xfrm>
          <a:prstGeom prst="rect">
            <a:avLst/>
          </a:prstGeom>
          <a:noFill/>
          <a:ln/>
        </p:spPr>
        <p:txBody>
          <a:bodyPr wrap="square" lIns="0" tIns="0" rIns="0" bIns="0" rtlCol="0" anchor="ctr"/>
          <a:lstStyle/>
          <a:p>
            <a:pPr indent="0" marL="0">
              <a:buNone/>
            </a:pPr>
            <a:r>
              <a:rPr lang="en-US" sz="1300" dirty="0">
                <a:solidFill>
                  <a:srgbClr val="EFE9DC"/>
                </a:solidFill>
                <a:latin typeface="Calibri" pitchFamily="34" charset="0"/>
                <a:ea typeface="Calibri" pitchFamily="34" charset="-122"/>
                <a:cs typeface="Calibri" pitchFamily="34" charset="-120"/>
              </a:rPr>
              <a:t>Specializarea Măsurători Terestre și Cadastru · anul IV</a:t>
            </a:r>
            <a:endParaRPr lang="en-US" sz="1300" dirty="0"/>
          </a:p>
          <a:p>
            <a:pPr indent="0" marL="0">
              <a:buNone/>
            </a:pPr>
            <a:r>
              <a:rPr lang="en-US" sz="1300" dirty="0">
                <a:solidFill>
                  <a:srgbClr val="EFE9DC"/>
                </a:solidFill>
                <a:latin typeface="Calibri" pitchFamily="34" charset="0"/>
                <a:ea typeface="Calibri" pitchFamily="34" charset="-122"/>
                <a:cs typeface="Calibri" pitchFamily="34" charset="-120"/>
              </a:rPr>
              <a:t>Facultatea de Construcții · Universitatea Politehnica Timișoara</a:t>
            </a:r>
            <a:endParaRPr lang="en-US" sz="1300" dirty="0"/>
          </a:p>
        </p:txBody>
      </p:sp>
      <p:sp>
        <p:nvSpPr>
          <p:cNvPr id="9" name="Text 7"/>
          <p:cNvSpPr txBox="1"/>
          <p:nvPr/>
        </p:nvSpPr>
        <p:spPr>
          <a:xfrm>
            <a:off x="548640" y="4114800"/>
            <a:ext cx="6400800" cy="36576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S.l. Dr. Habil. Ing. Rareș Hălbac-Cotoară-Zamfir</a:t>
            </a:r>
            <a:endParaRPr lang="en-US" sz="1300" dirty="0"/>
          </a:p>
        </p:txBody>
      </p:sp>
      <p:sp>
        <p:nvSpPr>
          <p:cNvPr id="10" name="Text 8"/>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HARTA CURSULUI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Ce vom parcurge astăzi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a:t>
            </a:r>
            <a:endParaRPr lang="en-US" sz="900" dirty="0"/>
          </a:p>
        </p:txBody>
      </p:sp>
      <p:sp>
        <p:nvSpPr>
          <p:cNvPr id="6" name="Shape 4"/>
          <p:cNvSpPr/>
          <p:nvPr/>
        </p:nvSpPr>
        <p:spPr>
          <a:xfrm>
            <a:off x="457200" y="1188720"/>
            <a:ext cx="4069080" cy="749808"/>
          </a:xfrm>
          <a:prstGeom prst="roundRect">
            <a:avLst>
              <a:gd name="adj" fmla="val 9756"/>
            </a:avLst>
          </a:prstGeom>
          <a:solidFill>
            <a:srgbClr val="E6F0EA"/>
          </a:solidFill>
          <a:ln w="6350">
            <a:solidFill>
              <a:srgbClr val="D8D3C7"/>
            </a:solidFill>
            <a:prstDash val="solid"/>
          </a:ln>
        </p:spPr>
      </p:sp>
      <p:sp>
        <p:nvSpPr>
          <p:cNvPr id="7" name="Text 5"/>
          <p:cNvSpPr txBox="1"/>
          <p:nvPr/>
        </p:nvSpPr>
        <p:spPr>
          <a:xfrm>
            <a:off x="566928" y="128016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4.1</a:t>
            </a:r>
            <a:endParaRPr lang="en-US" sz="1800" dirty="0"/>
          </a:p>
        </p:txBody>
      </p:sp>
      <p:sp>
        <p:nvSpPr>
          <p:cNvPr id="8" name="Text 6"/>
          <p:cNvSpPr txBox="1"/>
          <p:nvPr/>
        </p:nvSpPr>
        <p:spPr>
          <a:xfrm>
            <a:off x="1170432" y="126187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Spațiul rural: definiții</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etimologie, Carta europeană, criterii, definiția OCDE</a:t>
            </a:r>
            <a:endParaRPr lang="en-US" sz="1300" dirty="0"/>
          </a:p>
        </p:txBody>
      </p:sp>
      <p:sp>
        <p:nvSpPr>
          <p:cNvPr id="9" name="Shape 7"/>
          <p:cNvSpPr/>
          <p:nvPr/>
        </p:nvSpPr>
        <p:spPr>
          <a:xfrm>
            <a:off x="4709160" y="1188720"/>
            <a:ext cx="4069080" cy="749808"/>
          </a:xfrm>
          <a:prstGeom prst="roundRect">
            <a:avLst>
              <a:gd name="adj" fmla="val 9756"/>
            </a:avLst>
          </a:prstGeom>
          <a:solidFill>
            <a:srgbClr val="E4ECF4"/>
          </a:solidFill>
          <a:ln w="6350">
            <a:solidFill>
              <a:srgbClr val="D8D3C7"/>
            </a:solidFill>
            <a:prstDash val="solid"/>
          </a:ln>
        </p:spPr>
      </p:sp>
      <p:sp>
        <p:nvSpPr>
          <p:cNvPr id="10" name="Text 8"/>
          <p:cNvSpPr txBox="1"/>
          <p:nvPr/>
        </p:nvSpPr>
        <p:spPr>
          <a:xfrm>
            <a:off x="4818888" y="128016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4.2</a:t>
            </a:r>
            <a:endParaRPr lang="en-US" sz="1800" dirty="0"/>
          </a:p>
        </p:txBody>
      </p:sp>
      <p:sp>
        <p:nvSpPr>
          <p:cNvPr id="11" name="Text 9"/>
          <p:cNvSpPr txBox="1"/>
          <p:nvPr/>
        </p:nvSpPr>
        <p:spPr>
          <a:xfrm>
            <a:off x="5422392" y="126187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Spațiul rural în UE</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teritoriu, economie, diversificare, demografie</a:t>
            </a:r>
            <a:endParaRPr lang="en-US" sz="1300" dirty="0"/>
          </a:p>
        </p:txBody>
      </p:sp>
      <p:sp>
        <p:nvSpPr>
          <p:cNvPr id="12" name="Shape 10"/>
          <p:cNvSpPr/>
          <p:nvPr/>
        </p:nvSpPr>
        <p:spPr>
          <a:xfrm>
            <a:off x="457200" y="2057400"/>
            <a:ext cx="4069080" cy="749808"/>
          </a:xfrm>
          <a:prstGeom prst="roundRect">
            <a:avLst>
              <a:gd name="adj" fmla="val 9756"/>
            </a:avLst>
          </a:prstGeom>
          <a:solidFill>
            <a:srgbClr val="E6F0EA"/>
          </a:solidFill>
          <a:ln w="6350">
            <a:solidFill>
              <a:srgbClr val="D8D3C7"/>
            </a:solidFill>
            <a:prstDash val="solid"/>
          </a:ln>
        </p:spPr>
      </p:sp>
      <p:sp>
        <p:nvSpPr>
          <p:cNvPr id="13" name="Text 11"/>
          <p:cNvSpPr txBox="1"/>
          <p:nvPr/>
        </p:nvSpPr>
        <p:spPr>
          <a:xfrm>
            <a:off x="566928" y="214884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4.3</a:t>
            </a:r>
            <a:endParaRPr lang="en-US" sz="1800" dirty="0"/>
          </a:p>
        </p:txBody>
      </p:sp>
      <p:sp>
        <p:nvSpPr>
          <p:cNvPr id="14" name="Text 12"/>
          <p:cNvSpPr txBox="1"/>
          <p:nvPr/>
        </p:nvSpPr>
        <p:spPr>
          <a:xfrm>
            <a:off x="1170432" y="213055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Spațiul rural românesc</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profil, caracteristici, structura Kayser, cele trei funcții</a:t>
            </a:r>
            <a:endParaRPr lang="en-US" sz="1300" dirty="0"/>
          </a:p>
        </p:txBody>
      </p:sp>
      <p:sp>
        <p:nvSpPr>
          <p:cNvPr id="15" name="Shape 13"/>
          <p:cNvSpPr/>
          <p:nvPr/>
        </p:nvSpPr>
        <p:spPr>
          <a:xfrm>
            <a:off x="4709160" y="2057400"/>
            <a:ext cx="4069080" cy="749808"/>
          </a:xfrm>
          <a:prstGeom prst="roundRect">
            <a:avLst>
              <a:gd name="adj" fmla="val 9756"/>
            </a:avLst>
          </a:prstGeom>
          <a:solidFill>
            <a:srgbClr val="E4ECF4"/>
          </a:solidFill>
          <a:ln w="6350">
            <a:solidFill>
              <a:srgbClr val="D8D3C7"/>
            </a:solidFill>
            <a:prstDash val="solid"/>
          </a:ln>
        </p:spPr>
      </p:sp>
      <p:sp>
        <p:nvSpPr>
          <p:cNvPr id="16" name="Text 14"/>
          <p:cNvSpPr txBox="1"/>
          <p:nvPr/>
        </p:nvSpPr>
        <p:spPr>
          <a:xfrm>
            <a:off x="4818888" y="214884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4.4</a:t>
            </a:r>
            <a:endParaRPr lang="en-US" sz="1800" dirty="0"/>
          </a:p>
        </p:txBody>
      </p:sp>
      <p:sp>
        <p:nvSpPr>
          <p:cNvPr id="17" name="Text 15"/>
          <p:cNvSpPr txBox="1"/>
          <p:nvPr/>
        </p:nvSpPr>
        <p:spPr>
          <a:xfrm>
            <a:off x="5422392" y="213055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Dezvoltarea rurală durabilă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origini, definiția FAO, România Rurală XXI, activități</a:t>
            </a:r>
            <a:endParaRPr lang="en-US" sz="1300" dirty="0"/>
          </a:p>
        </p:txBody>
      </p:sp>
      <p:sp>
        <p:nvSpPr>
          <p:cNvPr id="18" name="Shape 16"/>
          <p:cNvSpPr/>
          <p:nvPr/>
        </p:nvSpPr>
        <p:spPr>
          <a:xfrm>
            <a:off x="457200" y="2926080"/>
            <a:ext cx="4069080" cy="749808"/>
          </a:xfrm>
          <a:prstGeom prst="roundRect">
            <a:avLst>
              <a:gd name="adj" fmla="val 9756"/>
            </a:avLst>
          </a:prstGeom>
          <a:solidFill>
            <a:srgbClr val="E6F0EA"/>
          </a:solidFill>
          <a:ln w="6350">
            <a:solidFill>
              <a:srgbClr val="D8D3C7"/>
            </a:solidFill>
            <a:prstDash val="solid"/>
          </a:ln>
        </p:spPr>
      </p:sp>
      <p:sp>
        <p:nvSpPr>
          <p:cNvPr id="19" name="Text 17"/>
          <p:cNvSpPr txBox="1"/>
          <p:nvPr/>
        </p:nvSpPr>
        <p:spPr>
          <a:xfrm>
            <a:off x="566928" y="301752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4.5</a:t>
            </a:r>
            <a:endParaRPr lang="en-US" sz="1800" dirty="0"/>
          </a:p>
        </p:txBody>
      </p:sp>
      <p:sp>
        <p:nvSpPr>
          <p:cNvPr id="20" name="Text 18"/>
          <p:cNvSpPr txBox="1"/>
          <p:nvPr/>
        </p:nvSpPr>
        <p:spPr>
          <a:xfrm>
            <a:off x="1170432" y="299923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Fondul funciar</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destinații, deținători, domeniu public/privat, structură</a:t>
            </a:r>
            <a:endParaRPr lang="en-US" sz="1300" dirty="0"/>
          </a:p>
        </p:txBody>
      </p:sp>
      <p:sp>
        <p:nvSpPr>
          <p:cNvPr id="21" name="Shape 19"/>
          <p:cNvSpPr/>
          <p:nvPr/>
        </p:nvSpPr>
        <p:spPr>
          <a:xfrm>
            <a:off x="4709160" y="2926080"/>
            <a:ext cx="4069080" cy="749808"/>
          </a:xfrm>
          <a:prstGeom prst="roundRect">
            <a:avLst>
              <a:gd name="adj" fmla="val 9756"/>
            </a:avLst>
          </a:prstGeom>
          <a:solidFill>
            <a:srgbClr val="E4ECF4"/>
          </a:solidFill>
          <a:ln w="6350">
            <a:solidFill>
              <a:srgbClr val="D8D3C7"/>
            </a:solidFill>
            <a:prstDash val="solid"/>
          </a:ln>
        </p:spPr>
      </p:sp>
      <p:sp>
        <p:nvSpPr>
          <p:cNvPr id="22" name="Text 20"/>
          <p:cNvSpPr txBox="1"/>
          <p:nvPr/>
        </p:nvSpPr>
        <p:spPr>
          <a:xfrm>
            <a:off x="4818888" y="301752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4.6</a:t>
            </a:r>
            <a:endParaRPr lang="en-US" sz="1800" dirty="0"/>
          </a:p>
        </p:txBody>
      </p:sp>
      <p:sp>
        <p:nvSpPr>
          <p:cNvPr id="23" name="Text 21"/>
          <p:cNvSpPr txBox="1"/>
          <p:nvPr/>
        </p:nvSpPr>
        <p:spPr>
          <a:xfrm>
            <a:off x="5422392" y="299923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Infrastructura rurală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deficite, irigații, schimbări climatice</a:t>
            </a:r>
            <a:endParaRPr lang="en-US" sz="1300" dirty="0"/>
          </a:p>
        </p:txBody>
      </p:sp>
      <p:sp>
        <p:nvSpPr>
          <p:cNvPr id="24" name="Shape 22"/>
          <p:cNvSpPr/>
          <p:nvPr/>
        </p:nvSpPr>
        <p:spPr>
          <a:xfrm>
            <a:off x="457200" y="3794760"/>
            <a:ext cx="4069080" cy="749808"/>
          </a:xfrm>
          <a:prstGeom prst="roundRect">
            <a:avLst>
              <a:gd name="adj" fmla="val 9756"/>
            </a:avLst>
          </a:prstGeom>
          <a:solidFill>
            <a:srgbClr val="E6F0EA"/>
          </a:solidFill>
          <a:ln w="6350">
            <a:solidFill>
              <a:srgbClr val="D8D3C7"/>
            </a:solidFill>
            <a:prstDash val="solid"/>
          </a:ln>
        </p:spPr>
      </p:sp>
      <p:sp>
        <p:nvSpPr>
          <p:cNvPr id="25" name="Text 23"/>
          <p:cNvSpPr txBox="1"/>
          <p:nvPr/>
        </p:nvSpPr>
        <p:spPr>
          <a:xfrm>
            <a:off x="566928" y="3886200"/>
            <a:ext cx="548640" cy="566928"/>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4.7</a:t>
            </a:r>
            <a:endParaRPr lang="en-US" sz="1800" dirty="0"/>
          </a:p>
        </p:txBody>
      </p:sp>
      <p:sp>
        <p:nvSpPr>
          <p:cNvPr id="26" name="Text 24"/>
          <p:cNvSpPr txBox="1"/>
          <p:nvPr/>
        </p:nvSpPr>
        <p:spPr>
          <a:xfrm>
            <a:off x="1170432" y="386791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Relevanța pentru MTC</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cadastru agricol, LPIS, infrastructură, comasare</a:t>
            </a:r>
            <a:endParaRPr lang="en-US" sz="1300" dirty="0"/>
          </a:p>
        </p:txBody>
      </p:sp>
      <p:sp>
        <p:nvSpPr>
          <p:cNvPr id="27" name="Shape 25"/>
          <p:cNvSpPr/>
          <p:nvPr/>
        </p:nvSpPr>
        <p:spPr>
          <a:xfrm>
            <a:off x="4709160" y="3794760"/>
            <a:ext cx="4069080" cy="749808"/>
          </a:xfrm>
          <a:prstGeom prst="roundRect">
            <a:avLst>
              <a:gd name="adj" fmla="val 9756"/>
            </a:avLst>
          </a:prstGeom>
          <a:solidFill>
            <a:srgbClr val="E4ECF4"/>
          </a:solidFill>
          <a:ln w="6350">
            <a:solidFill>
              <a:srgbClr val="D8D3C7"/>
            </a:solidFill>
            <a:prstDash val="solid"/>
          </a:ln>
        </p:spPr>
      </p:sp>
      <p:sp>
        <p:nvSpPr>
          <p:cNvPr id="28" name="Text 26"/>
          <p:cNvSpPr txBox="1"/>
          <p:nvPr/>
        </p:nvSpPr>
        <p:spPr>
          <a:xfrm>
            <a:off x="4818888" y="3886200"/>
            <a:ext cx="548640" cy="566928"/>
          </a:xfrm>
          <a:prstGeom prst="rect">
            <a:avLst/>
          </a:prstGeom>
          <a:noFill/>
          <a:ln/>
        </p:spPr>
        <p:txBody>
          <a:bodyPr wrap="square" lIns="0" tIns="0" rIns="0" bIns="0" rtlCol="0" anchor="ctr"/>
          <a:lstStyle/>
          <a:p>
            <a:pPr indent="0" marL="0">
              <a:buNone/>
            </a:pPr>
            <a:r>
              <a:rPr lang="en-US" sz="1800" b="1" dirty="0">
                <a:solidFill>
                  <a:srgbClr val="2B5D8A"/>
                </a:solidFill>
                <a:latin typeface="Cambria" pitchFamily="34" charset="0"/>
                <a:ea typeface="Cambria" pitchFamily="34" charset="-122"/>
                <a:cs typeface="Cambria" pitchFamily="34" charset="-120"/>
              </a:rPr>
              <a:t>★</a:t>
            </a:r>
            <a:endParaRPr lang="en-US" sz="1800" dirty="0"/>
          </a:p>
        </p:txBody>
      </p:sp>
      <p:sp>
        <p:nvSpPr>
          <p:cNvPr id="29" name="Text 27"/>
          <p:cNvSpPr txBox="1"/>
          <p:nvPr/>
        </p:nvSpPr>
        <p:spPr>
          <a:xfrm>
            <a:off x="5422392" y="3867912"/>
            <a:ext cx="3246120" cy="640080"/>
          </a:xfrm>
          <a:prstGeom prst="rect">
            <a:avLst/>
          </a:prstGeom>
          <a:noFill/>
          <a:ln/>
        </p:spPr>
        <p:txBody>
          <a:bodyPr wrap="square" lIns="0" tIns="0" rIns="0" bIns="0" rtlCol="0" anchor="ctr"/>
          <a:lstStyle/>
          <a:p>
            <a:pPr indent="0" marL="0">
              <a:buNone/>
            </a:pPr>
            <a:r>
              <a:rPr lang="en-US" sz="1300" b="1" dirty="0">
                <a:solidFill>
                  <a:srgbClr val="1D2321"/>
                </a:solidFill>
                <a:latin typeface="Calibri" pitchFamily="34" charset="0"/>
                <a:ea typeface="Calibri" pitchFamily="34" charset="-122"/>
                <a:cs typeface="Calibri" pitchFamily="34" charset="-120"/>
              </a:rPr>
              <a:t>Sinteză</a:t>
            </a:r>
            <a:endParaRPr lang="en-US" sz="1300" dirty="0"/>
          </a:p>
          <a:p>
            <a:pPr indent="0" marL="0">
              <a:buNone/>
            </a:pPr>
            <a:r>
              <a:rPr lang="en-US" sz="1050" dirty="0">
                <a:solidFill>
                  <a:srgbClr val="5A645F"/>
                </a:solidFill>
                <a:latin typeface="Calibri" pitchFamily="34" charset="0"/>
                <a:ea typeface="Calibri" pitchFamily="34" charset="-122"/>
                <a:cs typeface="Calibri" pitchFamily="34" charset="-120"/>
              </a:rPr>
              <a:t>concluzii, mesaje-cheie, cifre, întrebări</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OBIECTIVELE CURSULUI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La finalul cursului vei putea…</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457200" y="1207008"/>
            <a:ext cx="347472" cy="347472"/>
          </a:xfrm>
          <a:prstGeom prst="ellipse">
            <a:avLst/>
          </a:prstGeom>
          <a:solidFill>
            <a:srgbClr val="1F4D3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932688" y="1188720"/>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definești spațiul rural</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etimologic, normativ (Carta europeană) și statistic (OCDE/Eurostat), cu elementele definitorii</a:t>
            </a:r>
            <a:endParaRPr lang="en-US" sz="1300" dirty="0"/>
          </a:p>
        </p:txBody>
      </p:sp>
      <p:sp>
        <p:nvSpPr>
          <p:cNvPr id="9" name="Shape 7"/>
          <p:cNvSpPr/>
          <p:nvPr/>
        </p:nvSpPr>
        <p:spPr>
          <a:xfrm>
            <a:off x="457200" y="2048256"/>
            <a:ext cx="347472" cy="347472"/>
          </a:xfrm>
          <a:prstGeom prst="ellipse">
            <a:avLst/>
          </a:prstGeom>
          <a:solidFill>
            <a:srgbClr val="1F4D3A"/>
          </a:solidFill>
          <a:ln/>
        </p:spPr>
      </p:sp>
      <p:sp>
        <p:nvSpPr>
          <p:cNvPr id="10" name="Text 8"/>
          <p:cNvSpPr txBox="1"/>
          <p:nvPr/>
        </p:nvSpPr>
        <p:spPr>
          <a:xfrm>
            <a:off x="457200" y="204825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932688" y="2029968"/>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caracterizezi ruralul UE</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și poziția României: pondere teritorială, demografică, economică</a:t>
            </a:r>
            <a:endParaRPr lang="en-US" sz="1300" dirty="0"/>
          </a:p>
        </p:txBody>
      </p:sp>
      <p:sp>
        <p:nvSpPr>
          <p:cNvPr id="12" name="Shape 10"/>
          <p:cNvSpPr/>
          <p:nvPr/>
        </p:nvSpPr>
        <p:spPr>
          <a:xfrm>
            <a:off x="457200" y="2889504"/>
            <a:ext cx="347472" cy="347472"/>
          </a:xfrm>
          <a:prstGeom prst="ellipse">
            <a:avLst/>
          </a:prstGeom>
          <a:solidFill>
            <a:srgbClr val="1F4D3A"/>
          </a:solidFill>
          <a:ln/>
        </p:spPr>
      </p:sp>
      <p:sp>
        <p:nvSpPr>
          <p:cNvPr id="13" name="Text 11"/>
          <p:cNvSpPr txBox="1"/>
          <p:nvPr/>
        </p:nvSpPr>
        <p:spPr>
          <a:xfrm>
            <a:off x="457200" y="288950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932688" y="2871216"/>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descrii structura</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periurban, intermediar, periferic — și cele trei funcții</a:t>
            </a:r>
            <a:endParaRPr lang="en-US" sz="1300" dirty="0"/>
          </a:p>
        </p:txBody>
      </p:sp>
      <p:sp>
        <p:nvSpPr>
          <p:cNvPr id="15" name="Shape 13"/>
          <p:cNvSpPr/>
          <p:nvPr/>
        </p:nvSpPr>
        <p:spPr>
          <a:xfrm>
            <a:off x="457200" y="3730752"/>
            <a:ext cx="347472" cy="347472"/>
          </a:xfrm>
          <a:prstGeom prst="ellipse">
            <a:avLst/>
          </a:prstGeom>
          <a:solidFill>
            <a:srgbClr val="1F4D3A"/>
          </a:solidFill>
          <a:ln/>
        </p:spPr>
      </p:sp>
      <p:sp>
        <p:nvSpPr>
          <p:cNvPr id="16" name="Text 14"/>
          <p:cNvSpPr txBox="1"/>
          <p:nvPr/>
        </p:nvSpPr>
        <p:spPr>
          <a:xfrm>
            <a:off x="457200" y="373075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932688" y="3712464"/>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explici dezvoltarea rurală durabilă</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origini, definiție, activități fundamentale</a:t>
            </a:r>
            <a:endParaRPr lang="en-US" sz="1300" dirty="0"/>
          </a:p>
        </p:txBody>
      </p:sp>
      <p:sp>
        <p:nvSpPr>
          <p:cNvPr id="18" name="Shape 16"/>
          <p:cNvSpPr/>
          <p:nvPr/>
        </p:nvSpPr>
        <p:spPr>
          <a:xfrm>
            <a:off x="4663440" y="1207008"/>
            <a:ext cx="347472" cy="347472"/>
          </a:xfrm>
          <a:prstGeom prst="ellipse">
            <a:avLst/>
          </a:prstGeom>
          <a:solidFill>
            <a:srgbClr val="2B5D8A"/>
          </a:solidFill>
          <a:ln/>
        </p:spPr>
      </p:sp>
      <p:sp>
        <p:nvSpPr>
          <p:cNvPr id="19" name="Text 17"/>
          <p:cNvSpPr txBox="1"/>
          <p:nvPr/>
        </p:nvSpPr>
        <p:spPr>
          <a:xfrm>
            <a:off x="466344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5138928" y="1188720"/>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definești fondul funciar</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clasificarea după destinație și regim de proprietate; structura națională</a:t>
            </a:r>
            <a:endParaRPr lang="en-US" sz="1300" dirty="0"/>
          </a:p>
        </p:txBody>
      </p:sp>
      <p:sp>
        <p:nvSpPr>
          <p:cNvPr id="21" name="Shape 19"/>
          <p:cNvSpPr/>
          <p:nvPr/>
        </p:nvSpPr>
        <p:spPr>
          <a:xfrm>
            <a:off x="4663440" y="2048256"/>
            <a:ext cx="347472" cy="347472"/>
          </a:xfrm>
          <a:prstGeom prst="ellipse">
            <a:avLst/>
          </a:prstGeom>
          <a:solidFill>
            <a:srgbClr val="2B5D8A"/>
          </a:solidFill>
          <a:ln/>
        </p:spPr>
      </p:sp>
      <p:sp>
        <p:nvSpPr>
          <p:cNvPr id="22" name="Text 20"/>
          <p:cNvSpPr txBox="1"/>
          <p:nvPr/>
        </p:nvSpPr>
        <p:spPr>
          <a:xfrm>
            <a:off x="4663440" y="204825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5138928" y="2029968"/>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caracterizezi infrastructura rurală</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deficite, irigații, digital; efectele schimbărilor climatice</a:t>
            </a:r>
            <a:endParaRPr lang="en-US" sz="1300" dirty="0"/>
          </a:p>
        </p:txBody>
      </p:sp>
      <p:sp>
        <p:nvSpPr>
          <p:cNvPr id="24" name="Shape 22"/>
          <p:cNvSpPr/>
          <p:nvPr/>
        </p:nvSpPr>
        <p:spPr>
          <a:xfrm>
            <a:off x="4663440" y="2889504"/>
            <a:ext cx="347472" cy="347472"/>
          </a:xfrm>
          <a:prstGeom prst="ellipse">
            <a:avLst/>
          </a:prstGeom>
          <a:solidFill>
            <a:srgbClr val="2B5D8A"/>
          </a:solidFill>
          <a:ln/>
        </p:spPr>
      </p:sp>
      <p:sp>
        <p:nvSpPr>
          <p:cNvPr id="25" name="Text 23"/>
          <p:cNvSpPr txBox="1"/>
          <p:nvPr/>
        </p:nvSpPr>
        <p:spPr>
          <a:xfrm>
            <a:off x="4663440" y="288950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26" name="Text 24"/>
          <p:cNvSpPr txBox="1"/>
          <p:nvPr/>
        </p:nvSpPr>
        <p:spPr>
          <a:xfrm>
            <a:off x="5138928" y="2871216"/>
            <a:ext cx="3547872" cy="786384"/>
          </a:xfrm>
          <a:prstGeom prst="rect">
            <a:avLst/>
          </a:prstGeom>
          <a:noFill/>
          <a:ln/>
        </p:spPr>
        <p:txBody>
          <a:bodyPr wrap="square" lIns="0" tIns="0" rIns="0" bIns="0" rtlCol="0" anchor="t"/>
          <a:lstStyle/>
          <a:p>
            <a:pPr indent="0" marL="0">
              <a:buNone/>
            </a:pPr>
            <a:r>
              <a:rPr lang="en-US" sz="1300" b="1" dirty="0">
                <a:solidFill>
                  <a:srgbClr val="1D2321"/>
                </a:solidFill>
                <a:latin typeface="Calibri" pitchFamily="34" charset="0"/>
                <a:ea typeface="Calibri" pitchFamily="34" charset="-122"/>
                <a:cs typeface="Calibri" pitchFamily="34" charset="-120"/>
              </a:rPr>
              <a:t>Să identifici rolul MTC</a:t>
            </a:r>
            <a:endParaRPr lang="en-US" sz="1300" dirty="0"/>
          </a:p>
          <a:p>
            <a:pPr indent="0" marL="0">
              <a:buNone/>
            </a:pPr>
            <a:r>
              <a:rPr lang="en-US" sz="1300" dirty="0">
                <a:solidFill>
                  <a:srgbClr val="5A645F"/>
                </a:solidFill>
                <a:latin typeface="Calibri" pitchFamily="34" charset="0"/>
                <a:ea typeface="Calibri" pitchFamily="34" charset="-122"/>
                <a:cs typeface="Calibri" pitchFamily="34" charset="-120"/>
              </a:rPr>
              <a:t>în organizarea, evidența și dezvoltarea spațiului rural</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ÎNTREBAREA DE DESCHIDERE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Una dintre cele mai rurale țări ale Europei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a:t>
            </a:r>
            <a:endParaRPr lang="en-US" sz="900" dirty="0"/>
          </a:p>
        </p:txBody>
      </p:sp>
      <p:sp>
        <p:nvSpPr>
          <p:cNvPr id="7" name="Text 4"/>
          <p:cNvSpPr txBox="1"/>
          <p:nvPr/>
        </p:nvSpPr>
        <p:spPr>
          <a:xfrm>
            <a:off x="457200" y="1280160"/>
            <a:ext cx="201168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45%</a:t>
            </a:r>
            <a:endParaRPr lang="en-US" sz="4000" dirty="0"/>
          </a:p>
        </p:txBody>
      </p:sp>
      <p:sp>
        <p:nvSpPr>
          <p:cNvPr id="8" name="Text 5"/>
          <p:cNvSpPr txBox="1"/>
          <p:nvPr/>
        </p:nvSpPr>
        <p:spPr>
          <a:xfrm>
            <a:off x="4572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din populație trăiește în mediul rural</a:t>
            </a:r>
            <a:endParaRPr lang="en-US" sz="1150" dirty="0"/>
          </a:p>
        </p:txBody>
      </p:sp>
      <p:sp>
        <p:nvSpPr>
          <p:cNvPr id="9" name="Text 6"/>
          <p:cNvSpPr txBox="1"/>
          <p:nvPr/>
        </p:nvSpPr>
        <p:spPr>
          <a:xfrm>
            <a:off x="2514600" y="1280160"/>
            <a:ext cx="201168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&lt; 40%</a:t>
            </a:r>
            <a:endParaRPr lang="en-US" sz="4000" dirty="0"/>
          </a:p>
        </p:txBody>
      </p:sp>
      <p:sp>
        <p:nvSpPr>
          <p:cNvPr id="10" name="Text 7"/>
          <p:cNvSpPr txBox="1"/>
          <p:nvPr/>
        </p:nvSpPr>
        <p:spPr>
          <a:xfrm>
            <a:off x="25146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PIB rural față de media UE-28 (2011–2013)</a:t>
            </a:r>
            <a:endParaRPr lang="en-US" sz="1150" dirty="0"/>
          </a:p>
        </p:txBody>
      </p:sp>
      <p:sp>
        <p:nvSpPr>
          <p:cNvPr id="11" name="Text 8"/>
          <p:cNvSpPr txBox="1"/>
          <p:nvPr/>
        </p:nvSpPr>
        <p:spPr>
          <a:xfrm>
            <a:off x="4572000" y="1280160"/>
            <a:ext cx="201168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600.000</a:t>
            </a:r>
            <a:endParaRPr lang="en-US" sz="4000" dirty="0"/>
          </a:p>
        </p:txBody>
      </p:sp>
      <p:sp>
        <p:nvSpPr>
          <p:cNvPr id="12" name="Text 9"/>
          <p:cNvSpPr txBox="1"/>
          <p:nvPr/>
        </p:nvSpPr>
        <p:spPr>
          <a:xfrm>
            <a:off x="45720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tineri plecați din sate în 2010–2023</a:t>
            </a:r>
            <a:endParaRPr lang="en-US" sz="1150" dirty="0"/>
          </a:p>
        </p:txBody>
      </p:sp>
      <p:sp>
        <p:nvSpPr>
          <p:cNvPr id="13" name="Text 10"/>
          <p:cNvSpPr txBox="1"/>
          <p:nvPr/>
        </p:nvSpPr>
        <p:spPr>
          <a:xfrm>
            <a:off x="6629400" y="1280160"/>
            <a:ext cx="2011680" cy="914400"/>
          </a:xfrm>
          <a:prstGeom prst="rect">
            <a:avLst/>
          </a:prstGeom>
          <a:noFill/>
          <a:ln/>
        </p:spPr>
        <p:txBody>
          <a:bodyPr wrap="square" lIns="0" tIns="0" rIns="0" bIns="0" rtlCol="0" anchor="ctr"/>
          <a:lstStyle/>
          <a:p>
            <a:pPr algn="ctr" indent="0" marL="0">
              <a:buNone/>
            </a:pPr>
            <a:r>
              <a:rPr lang="en-US" sz="4000" b="1" dirty="0">
                <a:solidFill>
                  <a:srgbClr val="2B5D8A"/>
                </a:solidFill>
                <a:latin typeface="Cambria" pitchFamily="34" charset="0"/>
                <a:ea typeface="Cambria" pitchFamily="34" charset="-122"/>
                <a:cs typeface="Cambria" pitchFamily="34" charset="-120"/>
              </a:rPr>
              <a:t>&lt; 5 ha</a:t>
            </a:r>
            <a:endParaRPr lang="en-US" sz="4000" dirty="0"/>
          </a:p>
        </p:txBody>
      </p:sp>
      <p:sp>
        <p:nvSpPr>
          <p:cNvPr id="14" name="Text 11"/>
          <p:cNvSpPr txBox="1"/>
          <p:nvPr/>
        </p:nvSpPr>
        <p:spPr>
          <a:xfrm>
            <a:off x="6629400" y="2194560"/>
            <a:ext cx="201168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microfermele dominante</a:t>
            </a:r>
            <a:endParaRPr lang="en-US" sz="1150" dirty="0"/>
          </a:p>
        </p:txBody>
      </p:sp>
      <p:sp>
        <p:nvSpPr>
          <p:cNvPr id="15" name="Shape 12"/>
          <p:cNvSpPr/>
          <p:nvPr/>
        </p:nvSpPr>
        <p:spPr>
          <a:xfrm>
            <a:off x="457200" y="3383280"/>
            <a:ext cx="8229600" cy="1051560"/>
          </a:xfrm>
          <a:prstGeom prst="roundRect">
            <a:avLst>
              <a:gd name="adj" fmla="val 8696"/>
            </a:avLst>
          </a:prstGeom>
          <a:solidFill>
            <a:srgbClr val="F6E9E0"/>
          </a:solidFill>
          <a:ln w="12700">
            <a:solidFill>
              <a:srgbClr val="B85A2B"/>
            </a:solidFill>
            <a:prstDash val="solid"/>
          </a:ln>
        </p:spPr>
      </p:sp>
      <p:sp>
        <p:nvSpPr>
          <p:cNvPr id="16" name="Text 13"/>
          <p:cNvSpPr txBox="1"/>
          <p:nvPr/>
        </p:nvSpPr>
        <p:spPr>
          <a:xfrm>
            <a:off x="640080" y="3438144"/>
            <a:ext cx="7863840" cy="94183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Spațiul rural nu este un rest al urbanizării, ci un sistem teritorial cu identitate proprie și cu trei funcții — economică, ecologică, socio-culturală. Cursul de astăzi: cum îl definim, cum îl măsurăm, ce îi lipsește și ce are de făcut măsurătorul.</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4.1</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Spațiul rural: definiții și delimitări</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Etimologie, definiția normativă, criterii analitice, definiția statistică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4.1 · ETIMOLOGIE ȘI CONCEPT</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Rus, ruris — pământul cultivat</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6</a:t>
            </a:r>
            <a:endParaRPr lang="en-US" sz="900" dirty="0"/>
          </a:p>
        </p:txBody>
      </p:sp>
      <p:sp>
        <p:nvSpPr>
          <p:cNvPr id="7" name="Shape 4"/>
          <p:cNvSpPr/>
          <p:nvPr/>
        </p:nvSpPr>
        <p:spPr>
          <a:xfrm>
            <a:off x="457200" y="1234440"/>
            <a:ext cx="4023360" cy="1737360"/>
          </a:xfrm>
          <a:prstGeom prst="roundRect">
            <a:avLst>
              <a:gd name="adj" fmla="val 5263"/>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57200"/>
          </a:xfrm>
          <a:prstGeom prst="rect">
            <a:avLst/>
          </a:prstGeom>
          <a:noFill/>
          <a:ln/>
        </p:spPr>
        <p:txBody>
          <a:bodyPr wrap="square" lIns="0" tIns="0" rIns="0" bIns="0" rtlCol="0" anchor="t"/>
          <a:lstStyle/>
          <a:p>
            <a:pPr indent="0" marL="0">
              <a:buNone/>
            </a:pPr>
            <a:r>
              <a:rPr lang="en-US" sz="2000" b="1" dirty="0">
                <a:solidFill>
                  <a:srgbClr val="1F4D3A"/>
                </a:solidFill>
                <a:latin typeface="Cambria" pitchFamily="34" charset="0"/>
                <a:ea typeface="Cambria" pitchFamily="34" charset="-122"/>
                <a:cs typeface="Cambria" pitchFamily="34" charset="-120"/>
              </a:rPr>
              <a:t>rus, ruris</a:t>
            </a:r>
            <a:endParaRPr lang="en-US" sz="2000" dirty="0"/>
          </a:p>
        </p:txBody>
      </p:sp>
      <p:sp>
        <p:nvSpPr>
          <p:cNvPr id="9" name="Text 6"/>
          <p:cNvSpPr txBox="1"/>
          <p:nvPr/>
        </p:nvSpPr>
        <p:spPr>
          <a:xfrm>
            <a:off x="594360" y="1819656"/>
            <a:ext cx="3749040" cy="104241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cultură, câmpuri, teritoriu ocupat, locuit, amenajat și muncit de om. Ruralul: spațiul terestru unde predomină pădurile, culturile și spațiile verzi, pe o societate predominant agricolă.</a:t>
            </a:r>
            <a:endParaRPr lang="en-US" sz="1250" dirty="0"/>
          </a:p>
        </p:txBody>
      </p:sp>
      <p:sp>
        <p:nvSpPr>
          <p:cNvPr id="10" name="Shape 7"/>
          <p:cNvSpPr/>
          <p:nvPr/>
        </p:nvSpPr>
        <p:spPr>
          <a:xfrm>
            <a:off x="4663440" y="1234440"/>
            <a:ext cx="4023360" cy="1737360"/>
          </a:xfrm>
          <a:prstGeom prst="roundRect">
            <a:avLst>
              <a:gd name="adj" fmla="val 5263"/>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57200"/>
          </a:xfrm>
          <a:prstGeom prst="rect">
            <a:avLst/>
          </a:prstGeom>
          <a:noFill/>
          <a:ln/>
        </p:spPr>
        <p:txBody>
          <a:bodyPr wrap="square" lIns="0" tIns="0" rIns="0" bIns="0" rtlCol="0" anchor="t"/>
          <a:lstStyle/>
          <a:p>
            <a:pPr indent="0" marL="0">
              <a:buNone/>
            </a:pPr>
            <a:r>
              <a:rPr lang="en-US" sz="1600" b="1" dirty="0">
                <a:solidFill>
                  <a:srgbClr val="2B5D8A"/>
                </a:solidFill>
                <a:latin typeface="Cambria" pitchFamily="34" charset="0"/>
                <a:ea typeface="Cambria" pitchFamily="34" charset="-122"/>
                <a:cs typeface="Cambria" pitchFamily="34" charset="-120"/>
              </a:rPr>
              <a:t>Presiune antropică redusă</a:t>
            </a:r>
            <a:endParaRPr lang="en-US" sz="1600" dirty="0"/>
          </a:p>
        </p:txBody>
      </p:sp>
      <p:sp>
        <p:nvSpPr>
          <p:cNvPr id="12" name="Text 9"/>
          <p:cNvSpPr txBox="1"/>
          <p:nvPr/>
        </p:nvSpPr>
        <p:spPr>
          <a:xfrm>
            <a:off x="4800600" y="1819656"/>
            <a:ext cx="3749040" cy="104241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capacitatea de a conserva și reconstrui cadrul natural — de aceea spațiul rural este depozitarul principal al serviciilor ecosistemice (Cursul 1).</a:t>
            </a:r>
            <a:endParaRPr lang="en-US" sz="1250" dirty="0"/>
          </a:p>
        </p:txBody>
      </p:sp>
      <p:sp>
        <p:nvSpPr>
          <p:cNvPr id="13" name="Shape 10"/>
          <p:cNvSpPr/>
          <p:nvPr/>
        </p:nvSpPr>
        <p:spPr>
          <a:xfrm>
            <a:off x="457200" y="3154680"/>
            <a:ext cx="8229600" cy="1325880"/>
          </a:xfrm>
          <a:prstGeom prst="roundRect">
            <a:avLst>
              <a:gd name="adj" fmla="val 10345"/>
            </a:avLst>
          </a:prstGeom>
          <a:solidFill>
            <a:srgbClr val="1F4D3A"/>
          </a:solidFill>
          <a:ln/>
        </p:spPr>
      </p:sp>
      <p:sp>
        <p:nvSpPr>
          <p:cNvPr id="14" name="Text 11"/>
          <p:cNvSpPr txBox="1"/>
          <p:nvPr/>
        </p:nvSpPr>
        <p:spPr>
          <a:xfrm>
            <a:off x="822960" y="3264408"/>
            <a:ext cx="7498080" cy="1106424"/>
          </a:xfrm>
          <a:prstGeom prst="rect">
            <a:avLst/>
          </a:prstGeom>
          <a:noFill/>
          <a:ln/>
        </p:spPr>
        <p:txBody>
          <a:bodyPr wrap="square" lIns="0" tIns="0" rIns="0" bIns="0" rtlCol="0" anchor="ctr"/>
          <a:lstStyle/>
          <a:p>
            <a:pPr indent="0" marL="0">
              <a:buNone/>
            </a:pPr>
            <a:r>
              <a:rPr lang="en-US" sz="1350" dirty="0">
                <a:solidFill>
                  <a:srgbClr val="FFFFFF"/>
                </a:solidFill>
                <a:latin typeface="Cambria" pitchFamily="34" charset="0"/>
                <a:ea typeface="Cambria" pitchFamily="34" charset="-122"/>
                <a:cs typeface="Cambria" pitchFamily="34" charset="-120"/>
              </a:rPr>
              <a:t>Dezvoltarea rurală: „stabilizarea populației în spațiul rural, eradicarea sărăciei prin ocupare, egalitatea de șanse, sporirea calității vieții — prin conservarea, protejarea și ameliorarea calității mediului și peisajului rural.” (Otiman)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4.1 · DEFINIȚIA NORMATIVĂ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Carta europeană a spațiului rural (1996)</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7</a:t>
            </a:r>
            <a:endParaRPr lang="en-US" sz="900" dirty="0"/>
          </a:p>
        </p:txBody>
      </p:sp>
      <p:sp>
        <p:nvSpPr>
          <p:cNvPr id="7" name="Shape 4"/>
          <p:cNvSpPr/>
          <p:nvPr/>
        </p:nvSpPr>
        <p:spPr>
          <a:xfrm>
            <a:off x="457200" y="1234440"/>
            <a:ext cx="8229600" cy="1691640"/>
          </a:xfrm>
          <a:prstGeom prst="roundRect">
            <a:avLst>
              <a:gd name="adj" fmla="val 8108"/>
            </a:avLst>
          </a:prstGeom>
          <a:solidFill>
            <a:srgbClr val="1F4D3A"/>
          </a:solidFill>
          <a:ln/>
        </p:spPr>
      </p:sp>
      <p:sp>
        <p:nvSpPr>
          <p:cNvPr id="8" name="Text 5"/>
          <p:cNvSpPr txBox="1"/>
          <p:nvPr/>
        </p:nvSpPr>
        <p:spPr>
          <a:xfrm>
            <a:off x="822960" y="1344168"/>
            <a:ext cx="7498080" cy="147218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„Spațiul rural cuprinde o zonă interioară sau de coastă care conține satele și orașele mici, în care majoritatea părții terenului este utilizată pentru: agricultură, silvicultură, acvacultură și pescuit; activitățile economice și culturale ale locuitorilor acestor zone; amenajările de zone neurbane pentru timp liber și distracții; alte utilizări.”</a:t>
            </a:r>
            <a:endParaRPr lang="en-US" sz="1500" dirty="0"/>
          </a:p>
        </p:txBody>
      </p:sp>
      <p:sp>
        <p:nvSpPr>
          <p:cNvPr id="9" name="Shape 6"/>
          <p:cNvSpPr/>
          <p:nvPr/>
        </p:nvSpPr>
        <p:spPr>
          <a:xfrm>
            <a:off x="457200" y="3200400"/>
            <a:ext cx="1920240" cy="1234440"/>
          </a:xfrm>
          <a:prstGeom prst="roundRect">
            <a:avLst>
              <a:gd name="adj" fmla="val 7407"/>
            </a:avLst>
          </a:prstGeom>
          <a:solidFill>
            <a:srgbClr val="E6F0EA"/>
          </a:solidFill>
          <a:ln w="15240">
            <a:solidFill>
              <a:srgbClr val="1F4D3A"/>
            </a:solidFill>
            <a:prstDash val="solid"/>
          </a:ln>
        </p:spPr>
      </p:sp>
      <p:sp>
        <p:nvSpPr>
          <p:cNvPr id="10" name="Text 7"/>
          <p:cNvSpPr txBox="1"/>
          <p:nvPr/>
        </p:nvSpPr>
        <p:spPr>
          <a:xfrm>
            <a:off x="566928" y="3200400"/>
            <a:ext cx="1700784" cy="1234440"/>
          </a:xfrm>
          <a:prstGeom prst="rect">
            <a:avLst/>
          </a:prstGeom>
          <a:noFill/>
          <a:ln/>
        </p:spPr>
        <p:txBody>
          <a:bodyPr wrap="square" lIns="0" tIns="0" rIns="0" bIns="0" rtlCol="0" anchor="ctr"/>
          <a:lstStyle/>
          <a:p>
            <a:pPr algn="ctr" indent="0" marL="0">
              <a:buNone/>
            </a:pPr>
            <a:r>
              <a:rPr lang="en-US" sz="1200" b="1" dirty="0">
                <a:solidFill>
                  <a:srgbClr val="1F4D3A"/>
                </a:solidFill>
                <a:latin typeface="Calibri" pitchFamily="34" charset="0"/>
                <a:ea typeface="Calibri" pitchFamily="34" charset="-122"/>
                <a:cs typeface="Calibri" pitchFamily="34" charset="-120"/>
              </a:rPr>
              <a:t>agricultură, silvicultură, acvacultură, pescuit</a:t>
            </a:r>
            <a:endParaRPr lang="en-US" sz="1200" dirty="0"/>
          </a:p>
        </p:txBody>
      </p:sp>
      <p:sp>
        <p:nvSpPr>
          <p:cNvPr id="11" name="Shape 8"/>
          <p:cNvSpPr/>
          <p:nvPr/>
        </p:nvSpPr>
        <p:spPr>
          <a:xfrm>
            <a:off x="2560320" y="3200400"/>
            <a:ext cx="1920240" cy="1234440"/>
          </a:xfrm>
          <a:prstGeom prst="roundRect">
            <a:avLst>
              <a:gd name="adj" fmla="val 7407"/>
            </a:avLst>
          </a:prstGeom>
          <a:solidFill>
            <a:srgbClr val="E4ECF4"/>
          </a:solidFill>
          <a:ln w="15240">
            <a:solidFill>
              <a:srgbClr val="2B5D8A"/>
            </a:solidFill>
            <a:prstDash val="solid"/>
          </a:ln>
        </p:spPr>
      </p:sp>
      <p:sp>
        <p:nvSpPr>
          <p:cNvPr id="12" name="Text 9"/>
          <p:cNvSpPr txBox="1"/>
          <p:nvPr/>
        </p:nvSpPr>
        <p:spPr>
          <a:xfrm>
            <a:off x="2670048" y="3200400"/>
            <a:ext cx="1700784" cy="1234440"/>
          </a:xfrm>
          <a:prstGeom prst="rect">
            <a:avLst/>
          </a:prstGeom>
          <a:noFill/>
          <a:ln/>
        </p:spPr>
        <p:txBody>
          <a:bodyPr wrap="square" lIns="0" tIns="0" rIns="0" bIns="0" rtlCol="0" anchor="ctr"/>
          <a:lstStyle/>
          <a:p>
            <a:pPr algn="ctr" indent="0" marL="0">
              <a:buNone/>
            </a:pPr>
            <a:r>
              <a:rPr lang="en-US" sz="1200" b="1" dirty="0">
                <a:solidFill>
                  <a:srgbClr val="2B5D8A"/>
                </a:solidFill>
                <a:latin typeface="Calibri" pitchFamily="34" charset="0"/>
                <a:ea typeface="Calibri" pitchFamily="34" charset="-122"/>
                <a:cs typeface="Calibri" pitchFamily="34" charset="-120"/>
              </a:rPr>
              <a:t>activități economice și culturale ale locuitorilor</a:t>
            </a:r>
            <a:endParaRPr lang="en-US" sz="1200" dirty="0"/>
          </a:p>
        </p:txBody>
      </p:sp>
      <p:sp>
        <p:nvSpPr>
          <p:cNvPr id="13" name="Shape 10"/>
          <p:cNvSpPr/>
          <p:nvPr/>
        </p:nvSpPr>
        <p:spPr>
          <a:xfrm>
            <a:off x="4663440" y="3200400"/>
            <a:ext cx="1920240" cy="1234440"/>
          </a:xfrm>
          <a:prstGeom prst="roundRect">
            <a:avLst>
              <a:gd name="adj" fmla="val 7407"/>
            </a:avLst>
          </a:prstGeom>
          <a:solidFill>
            <a:srgbClr val="F5EFDA"/>
          </a:solidFill>
          <a:ln w="15240">
            <a:solidFill>
              <a:srgbClr val="9A7B1E"/>
            </a:solidFill>
            <a:prstDash val="solid"/>
          </a:ln>
        </p:spPr>
      </p:sp>
      <p:sp>
        <p:nvSpPr>
          <p:cNvPr id="14" name="Text 11"/>
          <p:cNvSpPr txBox="1"/>
          <p:nvPr/>
        </p:nvSpPr>
        <p:spPr>
          <a:xfrm>
            <a:off x="4773168" y="3200400"/>
            <a:ext cx="1700784" cy="1234440"/>
          </a:xfrm>
          <a:prstGeom prst="rect">
            <a:avLst/>
          </a:prstGeom>
          <a:noFill/>
          <a:ln/>
        </p:spPr>
        <p:txBody>
          <a:bodyPr wrap="square" lIns="0" tIns="0" rIns="0" bIns="0" rtlCol="0" anchor="ctr"/>
          <a:lstStyle/>
          <a:p>
            <a:pPr algn="ctr" indent="0" marL="0">
              <a:buNone/>
            </a:pPr>
            <a:r>
              <a:rPr lang="en-US" sz="1200" b="1" dirty="0">
                <a:solidFill>
                  <a:srgbClr val="9A7B1E"/>
                </a:solidFill>
                <a:latin typeface="Calibri" pitchFamily="34" charset="0"/>
                <a:ea typeface="Calibri" pitchFamily="34" charset="-122"/>
                <a:cs typeface="Calibri" pitchFamily="34" charset="-120"/>
              </a:rPr>
              <a:t>amenajări pentru timp liber și recreere</a:t>
            </a:r>
            <a:endParaRPr lang="en-US" sz="1200" dirty="0"/>
          </a:p>
        </p:txBody>
      </p:sp>
      <p:sp>
        <p:nvSpPr>
          <p:cNvPr id="15" name="Shape 12"/>
          <p:cNvSpPr/>
          <p:nvPr/>
        </p:nvSpPr>
        <p:spPr>
          <a:xfrm>
            <a:off x="6766560" y="3200400"/>
            <a:ext cx="1920240" cy="1234440"/>
          </a:xfrm>
          <a:prstGeom prst="roundRect">
            <a:avLst>
              <a:gd name="adj" fmla="val 7407"/>
            </a:avLst>
          </a:prstGeom>
          <a:solidFill>
            <a:srgbClr val="ECE6F2"/>
          </a:solidFill>
          <a:ln w="15240">
            <a:solidFill>
              <a:srgbClr val="5D3F7C"/>
            </a:solidFill>
            <a:prstDash val="solid"/>
          </a:ln>
        </p:spPr>
      </p:sp>
      <p:sp>
        <p:nvSpPr>
          <p:cNvPr id="16" name="Text 13"/>
          <p:cNvSpPr txBox="1"/>
          <p:nvPr/>
        </p:nvSpPr>
        <p:spPr>
          <a:xfrm>
            <a:off x="6876288" y="3200400"/>
            <a:ext cx="1700784" cy="1234440"/>
          </a:xfrm>
          <a:prstGeom prst="rect">
            <a:avLst/>
          </a:prstGeom>
          <a:noFill/>
          <a:ln/>
        </p:spPr>
        <p:txBody>
          <a:bodyPr wrap="square" lIns="0" tIns="0" rIns="0" bIns="0" rtlCol="0" anchor="ctr"/>
          <a:lstStyle/>
          <a:p>
            <a:pPr algn="ctr" indent="0" marL="0">
              <a:buNone/>
            </a:pPr>
            <a:r>
              <a:rPr lang="en-US" sz="1200" b="1" dirty="0">
                <a:solidFill>
                  <a:srgbClr val="5D3F7C"/>
                </a:solidFill>
                <a:latin typeface="Calibri" pitchFamily="34" charset="0"/>
                <a:ea typeface="Calibri" pitchFamily="34" charset="-122"/>
                <a:cs typeface="Calibri" pitchFamily="34" charset="-120"/>
              </a:rPr>
              <a:t>alte utilizări (rezervații, infrastructuri)</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4.1 · CRITERII ANALITICE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Cinci elemente definitorii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8</a:t>
            </a:r>
            <a:endParaRPr lang="en-US" sz="900" dirty="0"/>
          </a:p>
        </p:txBody>
      </p:sp>
      <p:sp>
        <p:nvSpPr>
          <p:cNvPr id="7" name="Shape 4"/>
          <p:cNvSpPr/>
          <p:nvPr/>
        </p:nvSpPr>
        <p:spPr>
          <a:xfrm>
            <a:off x="457200" y="1234440"/>
            <a:ext cx="1554480" cy="2194560"/>
          </a:xfrm>
          <a:prstGeom prst="roundRect">
            <a:avLst>
              <a:gd name="adj" fmla="val 588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1280160" cy="457200"/>
          </a:xfrm>
          <a:prstGeom prst="rect">
            <a:avLst/>
          </a:prstGeom>
          <a:noFill/>
          <a:ln/>
        </p:spPr>
        <p:txBody>
          <a:bodyPr wrap="square" lIns="0" tIns="0" rIns="0" bIns="0" rtlCol="0" anchor="t"/>
          <a:lstStyle/>
          <a:p>
            <a:pPr indent="0" marL="0">
              <a:buNone/>
            </a:pPr>
            <a:r>
              <a:rPr lang="en-US" sz="2200" b="1" dirty="0">
                <a:solidFill>
                  <a:srgbClr val="1F4D3A"/>
                </a:solidFill>
                <a:latin typeface="Cambria" pitchFamily="34" charset="0"/>
                <a:ea typeface="Cambria" pitchFamily="34" charset="-122"/>
                <a:cs typeface="Cambria" pitchFamily="34" charset="-120"/>
              </a:rPr>
              <a:t>1</a:t>
            </a:r>
            <a:endParaRPr lang="en-US" sz="2200" dirty="0"/>
          </a:p>
        </p:txBody>
      </p:sp>
      <p:sp>
        <p:nvSpPr>
          <p:cNvPr id="9" name="Text 6"/>
          <p:cNvSpPr txBox="1"/>
          <p:nvPr/>
        </p:nvSpPr>
        <p:spPr>
          <a:xfrm>
            <a:off x="594360" y="1819656"/>
            <a:ext cx="1280160" cy="14996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slabă densitate a populației</a:t>
            </a:r>
            <a:endParaRPr lang="en-US" sz="1150" dirty="0"/>
          </a:p>
        </p:txBody>
      </p:sp>
      <p:sp>
        <p:nvSpPr>
          <p:cNvPr id="10" name="Shape 7"/>
          <p:cNvSpPr/>
          <p:nvPr/>
        </p:nvSpPr>
        <p:spPr>
          <a:xfrm>
            <a:off x="2121408" y="1234440"/>
            <a:ext cx="1554480" cy="2194560"/>
          </a:xfrm>
          <a:prstGeom prst="roundRect">
            <a:avLst>
              <a:gd name="adj" fmla="val 5882"/>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2258568" y="1344168"/>
            <a:ext cx="1280160" cy="457200"/>
          </a:xfrm>
          <a:prstGeom prst="rect">
            <a:avLst/>
          </a:prstGeom>
          <a:noFill/>
          <a:ln/>
        </p:spPr>
        <p:txBody>
          <a:bodyPr wrap="square" lIns="0" tIns="0" rIns="0" bIns="0" rtlCol="0" anchor="t"/>
          <a:lstStyle/>
          <a:p>
            <a:pPr indent="0" marL="0">
              <a:buNone/>
            </a:pPr>
            <a:r>
              <a:rPr lang="en-US" sz="2200" b="1" dirty="0">
                <a:solidFill>
                  <a:srgbClr val="2B5D8A"/>
                </a:solidFill>
                <a:latin typeface="Cambria" pitchFamily="34" charset="0"/>
                <a:ea typeface="Cambria" pitchFamily="34" charset="-122"/>
                <a:cs typeface="Cambria" pitchFamily="34" charset="-120"/>
              </a:rPr>
              <a:t>2</a:t>
            </a:r>
            <a:endParaRPr lang="en-US" sz="2200" dirty="0"/>
          </a:p>
        </p:txBody>
      </p:sp>
      <p:sp>
        <p:nvSpPr>
          <p:cNvPr id="12" name="Text 9"/>
          <p:cNvSpPr txBox="1"/>
          <p:nvPr/>
        </p:nvSpPr>
        <p:spPr>
          <a:xfrm>
            <a:off x="2258568" y="1819656"/>
            <a:ext cx="1280160" cy="14996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sate și comune — individualitatea și discontinuitatea spațiului construit</a:t>
            </a:r>
            <a:endParaRPr lang="en-US" sz="1150" dirty="0"/>
          </a:p>
        </p:txBody>
      </p:sp>
      <p:sp>
        <p:nvSpPr>
          <p:cNvPr id="13" name="Shape 10"/>
          <p:cNvSpPr/>
          <p:nvPr/>
        </p:nvSpPr>
        <p:spPr>
          <a:xfrm>
            <a:off x="3785616" y="1234440"/>
            <a:ext cx="1554480" cy="2194560"/>
          </a:xfrm>
          <a:prstGeom prst="roundRect">
            <a:avLst>
              <a:gd name="adj" fmla="val 588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3922776" y="1344168"/>
            <a:ext cx="1280160" cy="457200"/>
          </a:xfrm>
          <a:prstGeom prst="rect">
            <a:avLst/>
          </a:prstGeom>
          <a:noFill/>
          <a:ln/>
        </p:spPr>
        <p:txBody>
          <a:bodyPr wrap="square" lIns="0" tIns="0" rIns="0" bIns="0" rtlCol="0" anchor="t"/>
          <a:lstStyle/>
          <a:p>
            <a:pPr indent="0" marL="0">
              <a:buNone/>
            </a:pPr>
            <a:r>
              <a:rPr lang="en-US" sz="2200" b="1" dirty="0">
                <a:solidFill>
                  <a:srgbClr val="1F4D3A"/>
                </a:solidFill>
                <a:latin typeface="Cambria" pitchFamily="34" charset="0"/>
                <a:ea typeface="Cambria" pitchFamily="34" charset="-122"/>
                <a:cs typeface="Cambria" pitchFamily="34" charset="-120"/>
              </a:rPr>
              <a:t>3</a:t>
            </a:r>
            <a:endParaRPr lang="en-US" sz="2200" dirty="0"/>
          </a:p>
        </p:txBody>
      </p:sp>
      <p:sp>
        <p:nvSpPr>
          <p:cNvPr id="15" name="Text 12"/>
          <p:cNvSpPr txBox="1"/>
          <p:nvPr/>
        </p:nvSpPr>
        <p:spPr>
          <a:xfrm>
            <a:off x="3922776" y="1819656"/>
            <a:ext cx="1280160" cy="14996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activitate predominant agricolă și silvică, fără a exclude procesarea și comerțul rural</a:t>
            </a:r>
            <a:endParaRPr lang="en-US" sz="1150" dirty="0"/>
          </a:p>
        </p:txBody>
      </p:sp>
      <p:sp>
        <p:nvSpPr>
          <p:cNvPr id="16" name="Shape 13"/>
          <p:cNvSpPr/>
          <p:nvPr/>
        </p:nvSpPr>
        <p:spPr>
          <a:xfrm>
            <a:off x="5449824" y="1234440"/>
            <a:ext cx="1554480" cy="2194560"/>
          </a:xfrm>
          <a:prstGeom prst="roundRect">
            <a:avLst>
              <a:gd name="adj" fmla="val 5882"/>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5586984" y="1344168"/>
            <a:ext cx="1280160" cy="457200"/>
          </a:xfrm>
          <a:prstGeom prst="rect">
            <a:avLst/>
          </a:prstGeom>
          <a:noFill/>
          <a:ln/>
        </p:spPr>
        <p:txBody>
          <a:bodyPr wrap="square" lIns="0" tIns="0" rIns="0" bIns="0" rtlCol="0" anchor="t"/>
          <a:lstStyle/>
          <a:p>
            <a:pPr indent="0" marL="0">
              <a:buNone/>
            </a:pPr>
            <a:r>
              <a:rPr lang="en-US" sz="2200" b="1" dirty="0">
                <a:solidFill>
                  <a:srgbClr val="2B5D8A"/>
                </a:solidFill>
                <a:latin typeface="Cambria" pitchFamily="34" charset="0"/>
                <a:ea typeface="Cambria" pitchFamily="34" charset="-122"/>
                <a:cs typeface="Cambria" pitchFamily="34" charset="-120"/>
              </a:rPr>
              <a:t>4</a:t>
            </a:r>
            <a:endParaRPr lang="en-US" sz="2200" dirty="0"/>
          </a:p>
        </p:txBody>
      </p:sp>
      <p:sp>
        <p:nvSpPr>
          <p:cNvPr id="18" name="Text 15"/>
          <p:cNvSpPr txBox="1"/>
          <p:nvPr/>
        </p:nvSpPr>
        <p:spPr>
          <a:xfrm>
            <a:off x="5586984" y="1819656"/>
            <a:ext cx="1280160" cy="14996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relații bazate pe cunoașterea reciprocă</a:t>
            </a:r>
            <a:endParaRPr lang="en-US" sz="1150" dirty="0"/>
          </a:p>
        </p:txBody>
      </p:sp>
      <p:sp>
        <p:nvSpPr>
          <p:cNvPr id="19" name="Shape 16"/>
          <p:cNvSpPr/>
          <p:nvPr/>
        </p:nvSpPr>
        <p:spPr>
          <a:xfrm>
            <a:off x="7114032" y="1234440"/>
            <a:ext cx="1554480" cy="2194560"/>
          </a:xfrm>
          <a:prstGeom prst="roundRect">
            <a:avLst>
              <a:gd name="adj" fmla="val 588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7251192" y="1344168"/>
            <a:ext cx="1280160" cy="457200"/>
          </a:xfrm>
          <a:prstGeom prst="rect">
            <a:avLst/>
          </a:prstGeom>
          <a:noFill/>
          <a:ln/>
        </p:spPr>
        <p:txBody>
          <a:bodyPr wrap="square" lIns="0" tIns="0" rIns="0" bIns="0" rtlCol="0" anchor="t"/>
          <a:lstStyle/>
          <a:p>
            <a:pPr indent="0" marL="0">
              <a:buNone/>
            </a:pPr>
            <a:r>
              <a:rPr lang="en-US" sz="2200" b="1" dirty="0">
                <a:solidFill>
                  <a:srgbClr val="1F4D3A"/>
                </a:solidFill>
                <a:latin typeface="Cambria" pitchFamily="34" charset="0"/>
                <a:ea typeface="Cambria" pitchFamily="34" charset="-122"/>
                <a:cs typeface="Cambria" pitchFamily="34" charset="-120"/>
              </a:rPr>
              <a:t>5</a:t>
            </a:r>
            <a:endParaRPr lang="en-US" sz="2200" dirty="0"/>
          </a:p>
        </p:txBody>
      </p:sp>
      <p:sp>
        <p:nvSpPr>
          <p:cNvPr id="21" name="Text 18"/>
          <p:cNvSpPr txBox="1"/>
          <p:nvPr/>
        </p:nvSpPr>
        <p:spPr>
          <a:xfrm>
            <a:off x="7251192" y="1819656"/>
            <a:ext cx="1280160" cy="14996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mediu mult mai puțin poluat decât cel urban</a:t>
            </a:r>
            <a:endParaRPr lang="en-US" sz="1150" dirty="0"/>
          </a:p>
        </p:txBody>
      </p:sp>
      <p:sp>
        <p:nvSpPr>
          <p:cNvPr id="22" name="Shape 19"/>
          <p:cNvSpPr/>
          <p:nvPr/>
        </p:nvSpPr>
        <p:spPr>
          <a:xfrm>
            <a:off x="457200" y="3703320"/>
            <a:ext cx="8229600" cy="777240"/>
          </a:xfrm>
          <a:prstGeom prst="roundRect">
            <a:avLst>
              <a:gd name="adj" fmla="val 11765"/>
            </a:avLst>
          </a:prstGeom>
          <a:solidFill>
            <a:srgbClr val="F5EFDA"/>
          </a:solidFill>
          <a:ln w="12700">
            <a:solidFill>
              <a:srgbClr val="9A7B1E"/>
            </a:solidFill>
            <a:prstDash val="solid"/>
          </a:ln>
        </p:spPr>
      </p:sp>
      <p:sp>
        <p:nvSpPr>
          <p:cNvPr id="23" name="Text 20"/>
          <p:cNvSpPr txBox="1"/>
          <p:nvPr/>
        </p:nvSpPr>
        <p:spPr>
          <a:xfrm>
            <a:off x="640080" y="3758184"/>
            <a:ext cx="7863840" cy="6675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Trei familii de criterii: morfologice (număr de locuitori, densitate, tip de mediu), structurale și funcționale (tip de activități și de relații).</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4.1.1 · DEFINIȚIA STATISTICĂ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OCDE / Eurostat: pragul de 150 de locuitori pe km²</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9</a:t>
            </a:r>
            <a:endParaRPr lang="en-US" sz="900" dirty="0"/>
          </a:p>
        </p:txBody>
      </p:sp>
      <p:sp>
        <p:nvSpPr>
          <p:cNvPr id="7" name="Text 4"/>
          <p:cNvSpPr txBox="1"/>
          <p:nvPr/>
        </p:nvSpPr>
        <p:spPr>
          <a:xfrm>
            <a:off x="457200" y="1234440"/>
            <a:ext cx="274320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150</a:t>
            </a:r>
            <a:endParaRPr lang="en-US" sz="4000" dirty="0"/>
          </a:p>
        </p:txBody>
      </p:sp>
      <p:sp>
        <p:nvSpPr>
          <p:cNvPr id="8" name="Text 5"/>
          <p:cNvSpPr txBox="1"/>
          <p:nvPr/>
        </p:nvSpPr>
        <p:spPr>
          <a:xfrm>
            <a:off x="457200" y="2148840"/>
            <a:ext cx="274320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locuitori / km² — pragul sub care o unitate locală este rurală</a:t>
            </a:r>
            <a:endParaRPr lang="en-US" sz="1150" dirty="0"/>
          </a:p>
        </p:txBody>
      </p:sp>
      <p:sp>
        <p:nvSpPr>
          <p:cNvPr id="9" name="Shape 6"/>
          <p:cNvSpPr/>
          <p:nvPr/>
        </p:nvSpPr>
        <p:spPr>
          <a:xfrm>
            <a:off x="3474720" y="1234440"/>
            <a:ext cx="5212080" cy="960120"/>
          </a:xfrm>
          <a:prstGeom prst="roundRect">
            <a:avLst>
              <a:gd name="adj" fmla="val 9524"/>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3611880" y="1344168"/>
            <a:ext cx="4937760" cy="347472"/>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Predominant rurale</a:t>
            </a:r>
            <a:endParaRPr lang="en-US" sz="1400" dirty="0"/>
          </a:p>
        </p:txBody>
      </p:sp>
      <p:sp>
        <p:nvSpPr>
          <p:cNvPr id="11" name="Text 8"/>
          <p:cNvSpPr txBox="1"/>
          <p:nvPr/>
        </p:nvSpPr>
        <p:spPr>
          <a:xfrm>
            <a:off x="3611880" y="1709928"/>
            <a:ext cx="493776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peste 50% din populație în comunități rurale</a:t>
            </a:r>
            <a:endParaRPr lang="en-US" sz="1200" dirty="0"/>
          </a:p>
        </p:txBody>
      </p:sp>
      <p:sp>
        <p:nvSpPr>
          <p:cNvPr id="12" name="Shape 9"/>
          <p:cNvSpPr/>
          <p:nvPr/>
        </p:nvSpPr>
        <p:spPr>
          <a:xfrm>
            <a:off x="3474720" y="2331720"/>
            <a:ext cx="5212080" cy="960120"/>
          </a:xfrm>
          <a:prstGeom prst="roundRect">
            <a:avLst>
              <a:gd name="adj" fmla="val 9524"/>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3611880" y="2441448"/>
            <a:ext cx="4937760" cy="347472"/>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Intermediare</a:t>
            </a:r>
            <a:endParaRPr lang="en-US" sz="1400" dirty="0"/>
          </a:p>
        </p:txBody>
      </p:sp>
      <p:sp>
        <p:nvSpPr>
          <p:cNvPr id="14" name="Text 11"/>
          <p:cNvSpPr txBox="1"/>
          <p:nvPr/>
        </p:nvSpPr>
        <p:spPr>
          <a:xfrm>
            <a:off x="3611880" y="2807208"/>
            <a:ext cx="493776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15–50% din populație în comunități rurale</a:t>
            </a:r>
            <a:endParaRPr lang="en-US" sz="1200" dirty="0"/>
          </a:p>
        </p:txBody>
      </p:sp>
      <p:sp>
        <p:nvSpPr>
          <p:cNvPr id="15" name="Shape 12"/>
          <p:cNvSpPr/>
          <p:nvPr/>
        </p:nvSpPr>
        <p:spPr>
          <a:xfrm>
            <a:off x="3474720" y="3429000"/>
            <a:ext cx="5212080" cy="960120"/>
          </a:xfrm>
          <a:prstGeom prst="roundRect">
            <a:avLst>
              <a:gd name="adj" fmla="val 9524"/>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3"/>
          <p:cNvSpPr txBox="1"/>
          <p:nvPr/>
        </p:nvSpPr>
        <p:spPr>
          <a:xfrm>
            <a:off x="3611880" y="3538728"/>
            <a:ext cx="4937760" cy="347472"/>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Predominant urbane</a:t>
            </a:r>
            <a:endParaRPr lang="en-US" sz="1400" dirty="0"/>
          </a:p>
        </p:txBody>
      </p:sp>
      <p:sp>
        <p:nvSpPr>
          <p:cNvPr id="17" name="Text 14"/>
          <p:cNvSpPr txBox="1"/>
          <p:nvPr/>
        </p:nvSpPr>
        <p:spPr>
          <a:xfrm>
            <a:off x="3611880" y="3904488"/>
            <a:ext cx="4937760" cy="374904"/>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sub 15% din populație în comunități rurale</a:t>
            </a:r>
            <a:endParaRPr lang="en-US" sz="1200" dirty="0"/>
          </a:p>
        </p:txBody>
      </p:sp>
      <p:sp>
        <p:nvSpPr>
          <p:cNvPr id="18" name="Shape 15"/>
          <p:cNvSpPr/>
          <p:nvPr/>
        </p:nvSpPr>
        <p:spPr>
          <a:xfrm>
            <a:off x="457200" y="4206240"/>
            <a:ext cx="8229600" cy="411480"/>
          </a:xfrm>
          <a:prstGeom prst="roundRect">
            <a:avLst>
              <a:gd name="adj" fmla="val 22222"/>
            </a:avLst>
          </a:prstGeom>
          <a:solidFill>
            <a:srgbClr val="F6E9E0"/>
          </a:solidFill>
          <a:ln w="12700">
            <a:solidFill>
              <a:srgbClr val="B85A2B"/>
            </a:solidFill>
            <a:prstDash val="solid"/>
          </a:ln>
        </p:spPr>
      </p:sp>
      <p:sp>
        <p:nvSpPr>
          <p:cNvPr id="19" name="Text 16"/>
          <p:cNvSpPr txBox="1"/>
          <p:nvPr/>
        </p:nvSpPr>
        <p:spPr>
          <a:xfrm>
            <a:off x="640080" y="4261104"/>
            <a:ext cx="7863840" cy="30175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Tipologia este folosită de Eurostat și de politica agricolă comună pentru alocarea sprijinului.</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4.1.1 · CONSECINȚE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Un prag statistic cu efecte teritoriale și financiare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457200" y="1234440"/>
            <a:ext cx="4023360" cy="3200400"/>
          </a:xfrm>
          <a:prstGeom prst="roundRect">
            <a:avLst>
              <a:gd name="adj" fmla="val 2857"/>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411480"/>
          </a:xfrm>
          <a:prstGeom prst="rect">
            <a:avLst/>
          </a:prstGeom>
          <a:noFill/>
          <a:ln/>
        </p:spPr>
        <p:txBody>
          <a:bodyPr wrap="square" lIns="0" tIns="0" rIns="0" bIns="0" rtlCol="0" anchor="t"/>
          <a:lstStyle/>
          <a:p>
            <a:pPr indent="0" marL="0">
              <a:buNone/>
            </a:pPr>
            <a:r>
              <a:rPr lang="en-US" sz="1500" b="1" dirty="0">
                <a:solidFill>
                  <a:srgbClr val="B85A2B"/>
                </a:solidFill>
                <a:latin typeface="Cambria" pitchFamily="34" charset="0"/>
                <a:ea typeface="Cambria" pitchFamily="34" charset="-122"/>
                <a:cs typeface="Cambria" pitchFamily="34" charset="-120"/>
              </a:rPr>
              <a:t>Ce decide pragul</a:t>
            </a:r>
            <a:endParaRPr lang="en-US" sz="1500" dirty="0"/>
          </a:p>
        </p:txBody>
      </p:sp>
      <p:sp>
        <p:nvSpPr>
          <p:cNvPr id="9" name="Text 6"/>
          <p:cNvSpPr txBox="1"/>
          <p:nvPr/>
        </p:nvSpPr>
        <p:spPr>
          <a:xfrm>
            <a:off x="594360" y="1773936"/>
            <a:ext cx="3749040" cy="2551176"/>
          </a:xfrm>
          <a:prstGeom prst="rect">
            <a:avLst/>
          </a:prstGeom>
          <a:noFill/>
          <a:ln/>
        </p:spPr>
        <p:txBody>
          <a:bodyPr wrap="square" lIns="0" tIns="0" rIns="0" bIns="0" rtlCol="0" anchor="t"/>
          <a:lstStyle/>
          <a:p>
            <a:pPr indent="0" marL="0">
              <a:buNone/>
            </a:pPr>
            <a:r>
              <a:rPr lang="en-US" sz="1300" dirty="0">
                <a:solidFill>
                  <a:srgbClr val="1D2321"/>
                </a:solidFill>
                <a:latin typeface="Calibri" pitchFamily="34" charset="0"/>
                <a:ea typeface="Calibri" pitchFamily="34" charset="-122"/>
                <a:cs typeface="Calibri" pitchFamily="34" charset="-120"/>
              </a:rPr>
              <a:t>încadrarea unei regiuni ca predominant rurală, intermediară sau urbană determină accesul la instrumente de finanțare diferite — dezvoltare rurală, coeziune, politici urbane.</a:t>
            </a:r>
            <a:endParaRPr lang="en-US" sz="1300" dirty="0"/>
          </a:p>
        </p:txBody>
      </p:sp>
      <p:sp>
        <p:nvSpPr>
          <p:cNvPr id="10" name="Shape 7"/>
          <p:cNvSpPr/>
          <p:nvPr/>
        </p:nvSpPr>
        <p:spPr>
          <a:xfrm>
            <a:off x="4663440" y="1234440"/>
            <a:ext cx="4023360" cy="3200400"/>
          </a:xfrm>
          <a:prstGeom prst="roundRect">
            <a:avLst>
              <a:gd name="adj" fmla="val 285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41148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Ce înseamnă pentru MTC</a:t>
            </a:r>
            <a:endParaRPr lang="en-US" sz="1500" dirty="0"/>
          </a:p>
        </p:txBody>
      </p:sp>
      <p:sp>
        <p:nvSpPr>
          <p:cNvPr id="12" name="Text 9"/>
          <p:cNvSpPr txBox="1"/>
          <p:nvPr/>
        </p:nvSpPr>
        <p:spPr>
          <a:xfrm>
            <a:off x="4800600" y="1773936"/>
            <a:ext cx="3749040" cy="2551176"/>
          </a:xfrm>
          <a:prstGeom prst="rect">
            <a:avLst/>
          </a:prstGeom>
          <a:noFill/>
          <a:ln/>
        </p:spPr>
        <p:txBody>
          <a:bodyPr wrap="square" lIns="0" tIns="0" rIns="0" bIns="0" rtlCol="0" anchor="t"/>
          <a:lstStyle/>
          <a:p>
            <a:pPr indent="0" marL="0">
              <a:buNone/>
            </a:pPr>
            <a:r>
              <a:rPr lang="en-US" sz="1300" dirty="0">
                <a:solidFill>
                  <a:srgbClr val="1D2321"/>
                </a:solidFill>
                <a:latin typeface="Calibri" pitchFamily="34" charset="0"/>
                <a:ea typeface="Calibri" pitchFamily="34" charset="-122"/>
                <a:cs typeface="Calibri" pitchFamily="34" charset="-120"/>
              </a:rPr>
              <a:t>densitatea = populație / suprafață. Suprafețele corect determinate ale unităților administrative sunt numitorul întregii arhitecturi de politici: o eroare de delimitare devine o eroare de încadrare și de finanțare.</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4.2</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Spațiul rural în Uniunea Europeană</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Teritoriu, economie, diversificare, demografie — și poziția României</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4.2 · TERITORIU</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44% rural, 44% intermediar, 12% urban</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12</a:t>
            </a:r>
            <a:endParaRPr lang="en-US" sz="900" dirty="0"/>
          </a:p>
        </p:txBody>
      </p:sp>
      <p:pic>
        <p:nvPicPr>
          <p:cNvPr id="7" name="Image 0" descr="/home/claude/c4/figs4/map_rural_nuts2.jpg">    </p:cNvPr>
          <p:cNvPicPr>
            <a:picLocks noChangeAspect="1"/>
          </p:cNvPicPr>
          <p:nvPr/>
        </p:nvPicPr>
        <p:blipFill>
          <a:blip r:embed="rId1"/>
          <a:stretch>
            <a:fillRect/>
          </a:stretch>
        </p:blipFill>
        <p:spPr>
          <a:xfrm>
            <a:off x="457200" y="1188720"/>
            <a:ext cx="4023360" cy="3118884"/>
          </a:xfrm>
          <a:prstGeom prst="rect">
            <a:avLst/>
          </a:prstGeom>
        </p:spPr>
      </p:pic>
      <p:sp>
        <p:nvSpPr>
          <p:cNvPr id="8" name="Text 4"/>
          <p:cNvSpPr txBox="1"/>
          <p:nvPr/>
        </p:nvSpPr>
        <p:spPr>
          <a:xfrm>
            <a:off x="457200" y="4353324"/>
            <a:ext cx="402336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Tipologia urban–rural a regiunilor NUTS 2 (DG AGRI)</a:t>
            </a:r>
            <a:endParaRPr lang="en-US" sz="1000" dirty="0"/>
          </a:p>
        </p:txBody>
      </p:sp>
      <p:sp>
        <p:nvSpPr>
          <p:cNvPr id="9" name="Text 5"/>
          <p:cNvSpPr txBox="1"/>
          <p:nvPr/>
        </p:nvSpPr>
        <p:spPr>
          <a:xfrm>
            <a:off x="4754880" y="1234440"/>
            <a:ext cx="1188720" cy="640080"/>
          </a:xfrm>
          <a:prstGeom prst="rect">
            <a:avLst/>
          </a:prstGeom>
          <a:noFill/>
          <a:ln/>
        </p:spPr>
        <p:txBody>
          <a:bodyPr wrap="square" lIns="0" tIns="0" rIns="0" bIns="0" rtlCol="0" anchor="ctr"/>
          <a:lstStyle/>
          <a:p>
            <a:pPr algn="ctr" indent="0" marL="0">
              <a:buNone/>
            </a:pPr>
            <a:r>
              <a:rPr lang="en-US" sz="2400" b="1" dirty="0">
                <a:solidFill>
                  <a:srgbClr val="1F4D3A"/>
                </a:solidFill>
                <a:latin typeface="Cambria" pitchFamily="34" charset="0"/>
                <a:ea typeface="Cambria" pitchFamily="34" charset="-122"/>
                <a:cs typeface="Cambria" pitchFamily="34" charset="-120"/>
              </a:rPr>
              <a:t>44%</a:t>
            </a:r>
            <a:endParaRPr lang="en-US" sz="2400" dirty="0"/>
          </a:p>
        </p:txBody>
      </p:sp>
      <p:sp>
        <p:nvSpPr>
          <p:cNvPr id="10" name="Text 6"/>
          <p:cNvSpPr txBox="1"/>
          <p:nvPr/>
        </p:nvSpPr>
        <p:spPr>
          <a:xfrm>
            <a:off x="5989320" y="1234440"/>
            <a:ext cx="265176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din teritoriul UE — regiuni predominant rurale</a:t>
            </a:r>
            <a:endParaRPr lang="en-US" sz="1200" dirty="0"/>
          </a:p>
        </p:txBody>
      </p:sp>
      <p:sp>
        <p:nvSpPr>
          <p:cNvPr id="11" name="Text 7"/>
          <p:cNvSpPr txBox="1"/>
          <p:nvPr/>
        </p:nvSpPr>
        <p:spPr>
          <a:xfrm>
            <a:off x="4754880" y="2011680"/>
            <a:ext cx="1188720" cy="640080"/>
          </a:xfrm>
          <a:prstGeom prst="rect">
            <a:avLst/>
          </a:prstGeom>
          <a:noFill/>
          <a:ln/>
        </p:spPr>
        <p:txBody>
          <a:bodyPr wrap="square" lIns="0" tIns="0" rIns="0" bIns="0" rtlCol="0" anchor="ctr"/>
          <a:lstStyle/>
          <a:p>
            <a:pPr algn="ctr" indent="0" marL="0">
              <a:buNone/>
            </a:pPr>
            <a:r>
              <a:rPr lang="en-US" sz="2400" b="1" dirty="0">
                <a:solidFill>
                  <a:srgbClr val="9A7B1E"/>
                </a:solidFill>
                <a:latin typeface="Cambria" pitchFamily="34" charset="0"/>
                <a:ea typeface="Cambria" pitchFamily="34" charset="-122"/>
                <a:cs typeface="Cambria" pitchFamily="34" charset="-120"/>
              </a:rPr>
              <a:t>44%</a:t>
            </a:r>
            <a:endParaRPr lang="en-US" sz="2400" dirty="0"/>
          </a:p>
        </p:txBody>
      </p:sp>
      <p:sp>
        <p:nvSpPr>
          <p:cNvPr id="12" name="Text 8"/>
          <p:cNvSpPr txBox="1"/>
          <p:nvPr/>
        </p:nvSpPr>
        <p:spPr>
          <a:xfrm>
            <a:off x="5989320" y="2011680"/>
            <a:ext cx="265176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regiuni intermediare</a:t>
            </a:r>
            <a:endParaRPr lang="en-US" sz="1200" dirty="0"/>
          </a:p>
        </p:txBody>
      </p:sp>
      <p:sp>
        <p:nvSpPr>
          <p:cNvPr id="13" name="Text 9"/>
          <p:cNvSpPr txBox="1"/>
          <p:nvPr/>
        </p:nvSpPr>
        <p:spPr>
          <a:xfrm>
            <a:off x="4754880" y="2788920"/>
            <a:ext cx="1188720" cy="640080"/>
          </a:xfrm>
          <a:prstGeom prst="rect">
            <a:avLst/>
          </a:prstGeom>
          <a:noFill/>
          <a:ln/>
        </p:spPr>
        <p:txBody>
          <a:bodyPr wrap="square" lIns="0" tIns="0" rIns="0" bIns="0" rtlCol="0" anchor="ctr"/>
          <a:lstStyle/>
          <a:p>
            <a:pPr algn="ctr" indent="0" marL="0">
              <a:buNone/>
            </a:pPr>
            <a:r>
              <a:rPr lang="en-US" sz="2400" b="1" dirty="0">
                <a:solidFill>
                  <a:srgbClr val="2B5D8A"/>
                </a:solidFill>
                <a:latin typeface="Cambria" pitchFamily="34" charset="0"/>
                <a:ea typeface="Cambria" pitchFamily="34" charset="-122"/>
                <a:cs typeface="Cambria" pitchFamily="34" charset="-120"/>
              </a:rPr>
              <a:t>12%</a:t>
            </a:r>
            <a:endParaRPr lang="en-US" sz="2400" dirty="0"/>
          </a:p>
        </p:txBody>
      </p:sp>
      <p:sp>
        <p:nvSpPr>
          <p:cNvPr id="14" name="Text 10"/>
          <p:cNvSpPr txBox="1"/>
          <p:nvPr/>
        </p:nvSpPr>
        <p:spPr>
          <a:xfrm>
            <a:off x="5989320" y="2788920"/>
            <a:ext cx="265176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regiuni predominant urbane</a:t>
            </a:r>
            <a:endParaRPr lang="en-US" sz="1200" dirty="0"/>
          </a:p>
        </p:txBody>
      </p:sp>
      <p:sp>
        <p:nvSpPr>
          <p:cNvPr id="15" name="Text 11"/>
          <p:cNvSpPr txBox="1"/>
          <p:nvPr/>
        </p:nvSpPr>
        <p:spPr>
          <a:xfrm>
            <a:off x="4754880" y="3611880"/>
            <a:ext cx="3931920" cy="914400"/>
          </a:xfrm>
          <a:prstGeom prst="rect">
            <a:avLst/>
          </a:prstGeom>
          <a:noFill/>
          <a:ln/>
        </p:spPr>
        <p:txBody>
          <a:bodyPr wrap="square" lIns="0" tIns="0" rIns="0" bIns="0" rtlCol="0" anchor="ctr"/>
          <a:lstStyle/>
          <a:p>
            <a:pPr indent="0" marL="0">
              <a:buNone/>
            </a:pPr>
            <a:r>
              <a:rPr lang="en-US" sz="1150" i="1" dirty="0">
                <a:solidFill>
                  <a:srgbClr val="5A645F"/>
                </a:solidFill>
                <a:latin typeface="Calibri" pitchFamily="34" charset="0"/>
                <a:ea typeface="Calibri" pitchFamily="34" charset="-122"/>
                <a:cs typeface="Calibri" pitchFamily="34" charset="-120"/>
              </a:rPr>
              <a:t>UE-N13 (state aderate după 2004, inclusiv România): 48,4% rural, 4,6% urban. Peste 50% din populație în regiuni predominant rurale: România, Irlanda, Slovenia.</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4.2 · ECONOMIE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PIB pe locuitor: 72% · 88% · 121%</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13</a:t>
            </a:r>
            <a:endParaRPr lang="en-US" sz="900" dirty="0"/>
          </a:p>
        </p:txBody>
      </p:sp>
      <p:pic>
        <p:nvPicPr>
          <p:cNvPr id="7" name="Image 0" descr="/home/claude/c4/figs4/map_pib_nuts3.jpg">    </p:cNvPr>
          <p:cNvPicPr>
            <a:picLocks noChangeAspect="1"/>
          </p:cNvPicPr>
          <p:nvPr/>
        </p:nvPicPr>
        <p:blipFill>
          <a:blip r:embed="rId1"/>
          <a:stretch>
            <a:fillRect/>
          </a:stretch>
        </p:blipFill>
        <p:spPr>
          <a:xfrm>
            <a:off x="457200" y="1188720"/>
            <a:ext cx="4206240" cy="3004457"/>
          </a:xfrm>
          <a:prstGeom prst="rect">
            <a:avLst/>
          </a:prstGeom>
        </p:spPr>
      </p:pic>
      <p:sp>
        <p:nvSpPr>
          <p:cNvPr id="8" name="Text 4"/>
          <p:cNvSpPr txBox="1"/>
          <p:nvPr/>
        </p:nvSpPr>
        <p:spPr>
          <a:xfrm>
            <a:off x="457200" y="4238897"/>
            <a:ext cx="420624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PIB pe locuitor, regiuni NUTS 3 (DG AGRI)</a:t>
            </a:r>
            <a:endParaRPr lang="en-US" sz="1000" dirty="0"/>
          </a:p>
        </p:txBody>
      </p:sp>
      <p:sp>
        <p:nvSpPr>
          <p:cNvPr id="9" name="Text 5"/>
          <p:cNvSpPr txBox="1"/>
          <p:nvPr/>
        </p:nvSpPr>
        <p:spPr>
          <a:xfrm>
            <a:off x="4937760" y="1234440"/>
            <a:ext cx="1234440" cy="640080"/>
          </a:xfrm>
          <a:prstGeom prst="rect">
            <a:avLst/>
          </a:prstGeom>
          <a:noFill/>
          <a:ln/>
        </p:spPr>
        <p:txBody>
          <a:bodyPr wrap="square" lIns="0" tIns="0" rIns="0" bIns="0" rtlCol="0" anchor="ctr"/>
          <a:lstStyle/>
          <a:p>
            <a:pPr algn="ctr" indent="0" marL="0">
              <a:buNone/>
            </a:pPr>
            <a:r>
              <a:rPr lang="en-US" sz="2200" b="1" dirty="0">
                <a:solidFill>
                  <a:srgbClr val="B85A2B"/>
                </a:solidFill>
                <a:latin typeface="Cambria" pitchFamily="34" charset="0"/>
                <a:ea typeface="Cambria" pitchFamily="34" charset="-122"/>
                <a:cs typeface="Cambria" pitchFamily="34" charset="-120"/>
              </a:rPr>
              <a:t>72%</a:t>
            </a:r>
            <a:endParaRPr lang="en-US" sz="2200" dirty="0"/>
          </a:p>
        </p:txBody>
      </p:sp>
      <p:sp>
        <p:nvSpPr>
          <p:cNvPr id="10" name="Text 6"/>
          <p:cNvSpPr txBox="1"/>
          <p:nvPr/>
        </p:nvSpPr>
        <p:spPr>
          <a:xfrm>
            <a:off x="4937760" y="1874520"/>
            <a:ext cx="1234440" cy="3200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rural</a:t>
            </a:r>
            <a:endParaRPr lang="en-US" sz="1100" dirty="0"/>
          </a:p>
        </p:txBody>
      </p:sp>
      <p:sp>
        <p:nvSpPr>
          <p:cNvPr id="11" name="Text 7"/>
          <p:cNvSpPr txBox="1"/>
          <p:nvPr/>
        </p:nvSpPr>
        <p:spPr>
          <a:xfrm>
            <a:off x="6217920" y="1234440"/>
            <a:ext cx="1234440" cy="640080"/>
          </a:xfrm>
          <a:prstGeom prst="rect">
            <a:avLst/>
          </a:prstGeom>
          <a:noFill/>
          <a:ln/>
        </p:spPr>
        <p:txBody>
          <a:bodyPr wrap="square" lIns="0" tIns="0" rIns="0" bIns="0" rtlCol="0" anchor="ctr"/>
          <a:lstStyle/>
          <a:p>
            <a:pPr algn="ctr" indent="0" marL="0">
              <a:buNone/>
            </a:pPr>
            <a:r>
              <a:rPr lang="en-US" sz="2200" b="1" dirty="0">
                <a:solidFill>
                  <a:srgbClr val="9A7B1E"/>
                </a:solidFill>
                <a:latin typeface="Cambria" pitchFamily="34" charset="0"/>
                <a:ea typeface="Cambria" pitchFamily="34" charset="-122"/>
                <a:cs typeface="Cambria" pitchFamily="34" charset="-120"/>
              </a:rPr>
              <a:t>88%</a:t>
            </a:r>
            <a:endParaRPr lang="en-US" sz="2200" dirty="0"/>
          </a:p>
        </p:txBody>
      </p:sp>
      <p:sp>
        <p:nvSpPr>
          <p:cNvPr id="12" name="Text 8"/>
          <p:cNvSpPr txBox="1"/>
          <p:nvPr/>
        </p:nvSpPr>
        <p:spPr>
          <a:xfrm>
            <a:off x="6217920" y="1874520"/>
            <a:ext cx="1234440" cy="3200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intermediar</a:t>
            </a:r>
            <a:endParaRPr lang="en-US" sz="1100" dirty="0"/>
          </a:p>
        </p:txBody>
      </p:sp>
      <p:sp>
        <p:nvSpPr>
          <p:cNvPr id="13" name="Text 9"/>
          <p:cNvSpPr txBox="1"/>
          <p:nvPr/>
        </p:nvSpPr>
        <p:spPr>
          <a:xfrm>
            <a:off x="7498080" y="1234440"/>
            <a:ext cx="123444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121%</a:t>
            </a:r>
            <a:endParaRPr lang="en-US" sz="2200" dirty="0"/>
          </a:p>
        </p:txBody>
      </p:sp>
      <p:sp>
        <p:nvSpPr>
          <p:cNvPr id="14" name="Text 10"/>
          <p:cNvSpPr txBox="1"/>
          <p:nvPr/>
        </p:nvSpPr>
        <p:spPr>
          <a:xfrm>
            <a:off x="7498080" y="1874520"/>
            <a:ext cx="1234440" cy="3200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urban</a:t>
            </a:r>
            <a:endParaRPr lang="en-US" sz="1100" dirty="0"/>
          </a:p>
        </p:txBody>
      </p:sp>
      <p:sp>
        <p:nvSpPr>
          <p:cNvPr id="15" name="Text 11"/>
          <p:cNvSpPr txBox="1"/>
          <p:nvPr/>
        </p:nvSpPr>
        <p:spPr>
          <a:xfrm>
            <a:off x="4937760" y="2377440"/>
            <a:ext cx="3749040" cy="210312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PIB/locuitor în 2014, față de media UE.</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Regiunile rurale din Bulgaria, România și Letonia: sub 40% din media UE-28; Olanda: 113%.</a:t>
            </a:r>
            <a:endParaRPr lang="en-US" sz="1150" dirty="0"/>
          </a:p>
          <a:p>
            <a:pPr marL="342900" indent="-342900">
              <a:spcAft>
                <a:spcPts val="600"/>
              </a:spcAft>
              <a:buSzPct val="100000"/>
              <a:buChar char="•"/>
            </a:pPr>
            <a:r>
              <a:rPr lang="en-US" sz="1150" dirty="0">
                <a:solidFill>
                  <a:srgbClr val="1D2321"/>
                </a:solidFill>
                <a:latin typeface="Calibri" pitchFamily="34" charset="0"/>
                <a:ea typeface="Calibri" pitchFamily="34" charset="-122"/>
                <a:cs typeface="Calibri" pitchFamily="34" charset="-120"/>
              </a:rPr>
              <a:t>Diviziunea est–vest a Europei este mai pronunțată decât cea urban–rural.</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4.2 · DIVERSIFICARE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Ferme cu alte surse de venit</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14</a:t>
            </a:r>
            <a:endParaRPr lang="en-US" sz="900" dirty="0"/>
          </a:p>
        </p:txBody>
      </p:sp>
      <p:sp>
        <p:nvSpPr>
          <p:cNvPr id="7" name="Text 4"/>
          <p:cNvSpPr txBox="1"/>
          <p:nvPr/>
        </p:nvSpPr>
        <p:spPr>
          <a:xfrm>
            <a:off x="457200" y="1234440"/>
            <a:ext cx="274320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6,8%</a:t>
            </a:r>
            <a:endParaRPr lang="en-US" sz="4000" dirty="0"/>
          </a:p>
        </p:txBody>
      </p:sp>
      <p:sp>
        <p:nvSpPr>
          <p:cNvPr id="8" name="Text 5"/>
          <p:cNvSpPr txBox="1"/>
          <p:nvPr/>
        </p:nvSpPr>
        <p:spPr>
          <a:xfrm>
            <a:off x="457200" y="2148840"/>
            <a:ext cx="274320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din fermele UE-28 au cel puțin o altă sursă de venit</a:t>
            </a:r>
            <a:endParaRPr lang="en-US" sz="1150" dirty="0"/>
          </a:p>
        </p:txBody>
      </p:sp>
      <p:sp>
        <p:nvSpPr>
          <p:cNvPr id="9" name="Text 6"/>
          <p:cNvSpPr txBox="1"/>
          <p:nvPr/>
        </p:nvSpPr>
        <p:spPr>
          <a:xfrm>
            <a:off x="3474720" y="1280160"/>
            <a:ext cx="1645920" cy="640080"/>
          </a:xfrm>
          <a:prstGeom prst="rect">
            <a:avLst/>
          </a:prstGeom>
          <a:noFill/>
          <a:ln/>
        </p:spPr>
        <p:txBody>
          <a:bodyPr wrap="square" lIns="0" tIns="0" rIns="0" bIns="0" rtlCol="0" anchor="ctr"/>
          <a:lstStyle/>
          <a:p>
            <a:pPr algn="ctr" indent="0" marL="0">
              <a:buNone/>
            </a:pPr>
            <a:r>
              <a:rPr lang="en-US" sz="2200" b="1" dirty="0">
                <a:solidFill>
                  <a:srgbClr val="B85A2B"/>
                </a:solidFill>
                <a:latin typeface="Cambria" pitchFamily="34" charset="0"/>
                <a:ea typeface="Cambria" pitchFamily="34" charset="-122"/>
                <a:cs typeface="Cambria" pitchFamily="34" charset="-120"/>
              </a:rPr>
              <a:t>≈ 1%</a:t>
            </a:r>
            <a:endParaRPr lang="en-US" sz="2200" dirty="0"/>
          </a:p>
        </p:txBody>
      </p:sp>
      <p:sp>
        <p:nvSpPr>
          <p:cNvPr id="10" name="Text 7"/>
          <p:cNvSpPr txBox="1"/>
          <p:nvPr/>
        </p:nvSpPr>
        <p:spPr>
          <a:xfrm>
            <a:off x="3474720" y="1920240"/>
            <a:ext cx="1645920" cy="5486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Cipru, Lituania, Bulgaria</a:t>
            </a:r>
            <a:endParaRPr lang="en-US" sz="1100" dirty="0"/>
          </a:p>
        </p:txBody>
      </p:sp>
      <p:sp>
        <p:nvSpPr>
          <p:cNvPr id="11" name="Text 8"/>
          <p:cNvSpPr txBox="1"/>
          <p:nvPr/>
        </p:nvSpPr>
        <p:spPr>
          <a:xfrm>
            <a:off x="5212080" y="1280160"/>
            <a:ext cx="1645920" cy="64008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&gt; 33%</a:t>
            </a:r>
            <a:endParaRPr lang="en-US" sz="2200" dirty="0"/>
          </a:p>
        </p:txBody>
      </p:sp>
      <p:sp>
        <p:nvSpPr>
          <p:cNvPr id="12" name="Text 9"/>
          <p:cNvSpPr txBox="1"/>
          <p:nvPr/>
        </p:nvSpPr>
        <p:spPr>
          <a:xfrm>
            <a:off x="5212080" y="1920240"/>
            <a:ext cx="1645920" cy="5486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Germania, Suedia, Austria</a:t>
            </a:r>
            <a:endParaRPr lang="en-US" sz="1100" dirty="0"/>
          </a:p>
        </p:txBody>
      </p:sp>
      <p:sp>
        <p:nvSpPr>
          <p:cNvPr id="13" name="Text 10"/>
          <p:cNvSpPr txBox="1"/>
          <p:nvPr/>
        </p:nvSpPr>
        <p:spPr>
          <a:xfrm>
            <a:off x="6949440" y="1280160"/>
            <a:ext cx="1645920" cy="640080"/>
          </a:xfrm>
          <a:prstGeom prst="rect">
            <a:avLst/>
          </a:prstGeom>
          <a:noFill/>
          <a:ln/>
        </p:spPr>
        <p:txBody>
          <a:bodyPr wrap="square" lIns="0" tIns="0" rIns="0" bIns="0" rtlCol="0" anchor="ctr"/>
          <a:lstStyle/>
          <a:p>
            <a:pPr algn="ctr" indent="0" marL="0">
              <a:buNone/>
            </a:pPr>
            <a:r>
              <a:rPr lang="en-US" sz="2200" b="1" dirty="0">
                <a:solidFill>
                  <a:srgbClr val="1F4D3A"/>
                </a:solidFill>
                <a:latin typeface="Cambria" pitchFamily="34" charset="0"/>
                <a:ea typeface="Cambria" pitchFamily="34" charset="-122"/>
                <a:cs typeface="Cambria" pitchFamily="34" charset="-120"/>
              </a:rPr>
              <a:t>60%</a:t>
            </a:r>
            <a:endParaRPr lang="en-US" sz="2200" dirty="0"/>
          </a:p>
        </p:txBody>
      </p:sp>
      <p:sp>
        <p:nvSpPr>
          <p:cNvPr id="14" name="Text 11"/>
          <p:cNvSpPr txBox="1"/>
          <p:nvPr/>
        </p:nvSpPr>
        <p:spPr>
          <a:xfrm>
            <a:off x="6949440" y="1920240"/>
            <a:ext cx="1645920" cy="54864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Danemarca</a:t>
            </a:r>
            <a:endParaRPr lang="en-US" sz="1100" dirty="0"/>
          </a:p>
        </p:txBody>
      </p:sp>
      <p:sp>
        <p:nvSpPr>
          <p:cNvPr id="15" name="Shape 12"/>
          <p:cNvSpPr/>
          <p:nvPr/>
        </p:nvSpPr>
        <p:spPr>
          <a:xfrm>
            <a:off x="457200" y="3108960"/>
            <a:ext cx="8229600" cy="777240"/>
          </a:xfrm>
          <a:prstGeom prst="roundRect">
            <a:avLst>
              <a:gd name="adj" fmla="val 11765"/>
            </a:avLst>
          </a:prstGeom>
          <a:solidFill>
            <a:srgbClr val="E6F0EA"/>
          </a:solidFill>
          <a:ln w="12700">
            <a:solidFill>
              <a:srgbClr val="1F4D3A"/>
            </a:solidFill>
            <a:prstDash val="solid"/>
          </a:ln>
        </p:spPr>
      </p:sp>
      <p:sp>
        <p:nvSpPr>
          <p:cNvPr id="16" name="Text 13"/>
          <p:cNvSpPr txBox="1"/>
          <p:nvPr/>
        </p:nvSpPr>
        <p:spPr>
          <a:xfrm>
            <a:off x="640080" y="3163824"/>
            <a:ext cx="7863840" cy="6675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Diversificarea — agroturism, procesare, servicii, energie — este calea prin care funcția economică a spațiului rural se desprinde de dependența exclusivă de producția agricolă.</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4.2 · DEMOGRAFIE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Populația UE crește lent; ruralul scade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15</a:t>
            </a:r>
            <a:endParaRPr lang="en-US" sz="900" dirty="0"/>
          </a:p>
        </p:txBody>
      </p:sp>
      <p:pic>
        <p:nvPicPr>
          <p:cNvPr id="7" name="Image 0" descr="/home/claude/c4/figs4/chart_pop_rurala.jpg">    </p:cNvPr>
          <p:cNvPicPr>
            <a:picLocks noChangeAspect="1"/>
          </p:cNvPicPr>
          <p:nvPr/>
        </p:nvPicPr>
        <p:blipFill>
          <a:blip r:embed="rId1"/>
          <a:stretch>
            <a:fillRect/>
          </a:stretch>
        </p:blipFill>
        <p:spPr>
          <a:xfrm>
            <a:off x="737235" y="1188720"/>
            <a:ext cx="2366010" cy="3154680"/>
          </a:xfrm>
          <a:prstGeom prst="rect">
            <a:avLst/>
          </a:prstGeom>
        </p:spPr>
      </p:pic>
      <p:sp>
        <p:nvSpPr>
          <p:cNvPr id="8" name="Text 4"/>
          <p:cNvSpPr txBox="1"/>
          <p:nvPr/>
        </p:nvSpPr>
        <p:spPr>
          <a:xfrm>
            <a:off x="457200" y="4389120"/>
            <a:ext cx="292608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Evoluția populației rurale (DG AGRI)</a:t>
            </a:r>
            <a:endParaRPr lang="en-US" sz="1000" dirty="0"/>
          </a:p>
        </p:txBody>
      </p:sp>
      <p:sp>
        <p:nvSpPr>
          <p:cNvPr id="9" name="Text 5"/>
          <p:cNvSpPr txBox="1"/>
          <p:nvPr/>
        </p:nvSpPr>
        <p:spPr>
          <a:xfrm>
            <a:off x="3657600" y="1234440"/>
            <a:ext cx="2011680" cy="822960"/>
          </a:xfrm>
          <a:prstGeom prst="rect">
            <a:avLst/>
          </a:prstGeom>
          <a:noFill/>
          <a:ln/>
        </p:spPr>
        <p:txBody>
          <a:bodyPr wrap="square" lIns="0" tIns="0" rIns="0" bIns="0" rtlCol="0" anchor="ctr"/>
          <a:lstStyle/>
          <a:p>
            <a:pPr algn="ctr" indent="0" marL="0">
              <a:buNone/>
            </a:pPr>
            <a:r>
              <a:rPr lang="en-US" sz="2200" b="1" dirty="0">
                <a:solidFill>
                  <a:srgbClr val="2B5D8A"/>
                </a:solidFill>
                <a:latin typeface="Cambria" pitchFamily="34" charset="0"/>
                <a:ea typeface="Cambria" pitchFamily="34" charset="-122"/>
                <a:cs typeface="Cambria" pitchFamily="34" charset="-120"/>
              </a:rPr>
              <a:t>510,3 mil.</a:t>
            </a:r>
            <a:endParaRPr lang="en-US" sz="2200" dirty="0"/>
          </a:p>
        </p:txBody>
      </p:sp>
      <p:sp>
        <p:nvSpPr>
          <p:cNvPr id="10" name="Text 6"/>
          <p:cNvSpPr txBox="1"/>
          <p:nvPr/>
        </p:nvSpPr>
        <p:spPr>
          <a:xfrm>
            <a:off x="5760720" y="1234440"/>
            <a:ext cx="2926080" cy="82296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locuitori în UE-28 (2016), creștere ~0,3%/an</a:t>
            </a:r>
            <a:endParaRPr lang="en-US" sz="1200" dirty="0"/>
          </a:p>
        </p:txBody>
      </p:sp>
      <p:sp>
        <p:nvSpPr>
          <p:cNvPr id="11" name="Text 7"/>
          <p:cNvSpPr txBox="1"/>
          <p:nvPr/>
        </p:nvSpPr>
        <p:spPr>
          <a:xfrm>
            <a:off x="3657600" y="2286000"/>
            <a:ext cx="2011680" cy="822960"/>
          </a:xfrm>
          <a:prstGeom prst="rect">
            <a:avLst/>
          </a:prstGeom>
          <a:noFill/>
          <a:ln/>
        </p:spPr>
        <p:txBody>
          <a:bodyPr wrap="square" lIns="0" tIns="0" rIns="0" bIns="0" rtlCol="0" anchor="ctr"/>
          <a:lstStyle/>
          <a:p>
            <a:pPr algn="ctr" indent="0" marL="0">
              <a:buNone/>
            </a:pPr>
            <a:r>
              <a:rPr lang="en-US" sz="2200" b="1" dirty="0">
                <a:solidFill>
                  <a:srgbClr val="1F4D3A"/>
                </a:solidFill>
                <a:latin typeface="Cambria" pitchFamily="34" charset="0"/>
                <a:ea typeface="Cambria" pitchFamily="34" charset="-122"/>
                <a:cs typeface="Cambria" pitchFamily="34" charset="-120"/>
              </a:rPr>
              <a:t>117</a:t>
            </a:r>
            <a:endParaRPr lang="en-US" sz="2200" dirty="0"/>
          </a:p>
        </p:txBody>
      </p:sp>
      <p:sp>
        <p:nvSpPr>
          <p:cNvPr id="12" name="Text 8"/>
          <p:cNvSpPr txBox="1"/>
          <p:nvPr/>
        </p:nvSpPr>
        <p:spPr>
          <a:xfrm>
            <a:off x="5760720" y="2286000"/>
            <a:ext cx="2926080" cy="82296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locuitori/km² — densitatea medie UE (2015)</a:t>
            </a:r>
            <a:endParaRPr lang="en-US" sz="1200" dirty="0"/>
          </a:p>
        </p:txBody>
      </p:sp>
      <p:sp>
        <p:nvSpPr>
          <p:cNvPr id="13" name="Text 9"/>
          <p:cNvSpPr txBox="1"/>
          <p:nvPr/>
        </p:nvSpPr>
        <p:spPr>
          <a:xfrm>
            <a:off x="3657600" y="3337560"/>
            <a:ext cx="2011680" cy="822960"/>
          </a:xfrm>
          <a:prstGeom prst="rect">
            <a:avLst/>
          </a:prstGeom>
          <a:noFill/>
          <a:ln/>
        </p:spPr>
        <p:txBody>
          <a:bodyPr wrap="square" lIns="0" tIns="0" rIns="0" bIns="0" rtlCol="0" anchor="ctr"/>
          <a:lstStyle/>
          <a:p>
            <a:pPr algn="ctr" indent="0" marL="0">
              <a:buNone/>
            </a:pPr>
            <a:r>
              <a:rPr lang="en-US" sz="2200" b="1" dirty="0">
                <a:solidFill>
                  <a:srgbClr val="B85A2B"/>
                </a:solidFill>
                <a:latin typeface="Cambria" pitchFamily="34" charset="0"/>
                <a:ea typeface="Cambria" pitchFamily="34" charset="-122"/>
                <a:cs typeface="Cambria" pitchFamily="34" charset="-120"/>
              </a:rPr>
              <a:t>RO · EE</a:t>
            </a:r>
            <a:endParaRPr lang="en-US" sz="2200" dirty="0"/>
          </a:p>
        </p:txBody>
      </p:sp>
      <p:sp>
        <p:nvSpPr>
          <p:cNvPr id="14" name="Text 10"/>
          <p:cNvSpPr txBox="1"/>
          <p:nvPr/>
        </p:nvSpPr>
        <p:spPr>
          <a:xfrm>
            <a:off x="5760720" y="3337560"/>
            <a:ext cx="2926080" cy="82296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cele mai mari pierderi de populație rurală</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4.3</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Spațiul rural românesc</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Profil, caracteristici, structură, funcții</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4.3.1 · DIMENSIUNEA ADMINISTRATIVĂ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Circa 2.860 de comune, ~12.500 de sate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17</a:t>
            </a:r>
            <a:endParaRPr lang="en-US" sz="900" dirty="0"/>
          </a:p>
        </p:txBody>
      </p:sp>
      <p:sp>
        <p:nvSpPr>
          <p:cNvPr id="7" name="Text 4"/>
          <p:cNvSpPr txBox="1"/>
          <p:nvPr/>
        </p:nvSpPr>
        <p:spPr>
          <a:xfrm>
            <a:off x="457200" y="1280160"/>
            <a:ext cx="265176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 2.860</a:t>
            </a:r>
            <a:endParaRPr lang="en-US" sz="4000" dirty="0"/>
          </a:p>
        </p:txBody>
      </p:sp>
      <p:sp>
        <p:nvSpPr>
          <p:cNvPr id="8" name="Text 5"/>
          <p:cNvSpPr txBox="1"/>
          <p:nvPr/>
        </p:nvSpPr>
        <p:spPr>
          <a:xfrm>
            <a:off x="45720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comune — suprafața administrativă a spațiului rural</a:t>
            </a:r>
            <a:endParaRPr lang="en-US" sz="1150" dirty="0"/>
          </a:p>
        </p:txBody>
      </p:sp>
      <p:sp>
        <p:nvSpPr>
          <p:cNvPr id="9" name="Text 6"/>
          <p:cNvSpPr txBox="1"/>
          <p:nvPr/>
        </p:nvSpPr>
        <p:spPr>
          <a:xfrm>
            <a:off x="3246120" y="1280160"/>
            <a:ext cx="2651760" cy="914400"/>
          </a:xfrm>
          <a:prstGeom prst="rect">
            <a:avLst/>
          </a:prstGeom>
          <a:noFill/>
          <a:ln/>
        </p:spPr>
        <p:txBody>
          <a:bodyPr wrap="square" lIns="0" tIns="0" rIns="0" bIns="0" rtlCol="0" anchor="ctr"/>
          <a:lstStyle/>
          <a:p>
            <a:pPr algn="ctr" indent="0" marL="0">
              <a:buNone/>
            </a:pPr>
            <a:r>
              <a:rPr lang="en-US" sz="4000" b="1" dirty="0">
                <a:solidFill>
                  <a:srgbClr val="2B5D8A"/>
                </a:solidFill>
                <a:latin typeface="Cambria" pitchFamily="34" charset="0"/>
                <a:ea typeface="Cambria" pitchFamily="34" charset="-122"/>
                <a:cs typeface="Cambria" pitchFamily="34" charset="-120"/>
              </a:rPr>
              <a:t>≈ 12.500</a:t>
            </a:r>
            <a:endParaRPr lang="en-US" sz="4000" dirty="0"/>
          </a:p>
        </p:txBody>
      </p:sp>
      <p:sp>
        <p:nvSpPr>
          <p:cNvPr id="10" name="Text 7"/>
          <p:cNvSpPr txBox="1"/>
          <p:nvPr/>
        </p:nvSpPr>
        <p:spPr>
          <a:xfrm>
            <a:off x="324612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sate componente ale comunelor</a:t>
            </a:r>
            <a:endParaRPr lang="en-US" sz="1150" dirty="0"/>
          </a:p>
        </p:txBody>
      </p:sp>
      <p:sp>
        <p:nvSpPr>
          <p:cNvPr id="11" name="Text 8"/>
          <p:cNvSpPr txBox="1"/>
          <p:nvPr/>
        </p:nvSpPr>
        <p:spPr>
          <a:xfrm>
            <a:off x="6035040" y="1280160"/>
            <a:ext cx="2651760" cy="914400"/>
          </a:xfrm>
          <a:prstGeom prst="rect">
            <a:avLst/>
          </a:prstGeom>
          <a:noFill/>
          <a:ln/>
        </p:spPr>
        <p:txBody>
          <a:bodyPr wrap="square" lIns="0" tIns="0" rIns="0" bIns="0" rtlCol="0" anchor="ctr"/>
          <a:lstStyle/>
          <a:p>
            <a:pPr algn="ctr" indent="0" marL="0">
              <a:buNone/>
            </a:pPr>
            <a:r>
              <a:rPr lang="en-US" sz="4000" b="1" dirty="0">
                <a:solidFill>
                  <a:srgbClr val="5D3F7C"/>
                </a:solidFill>
                <a:latin typeface="Cambria" pitchFamily="34" charset="0"/>
                <a:ea typeface="Cambria" pitchFamily="34" charset="-122"/>
                <a:cs typeface="Cambria" pitchFamily="34" charset="-120"/>
              </a:rPr>
              <a:t>41 + 1</a:t>
            </a:r>
            <a:endParaRPr lang="en-US" sz="4000" dirty="0"/>
          </a:p>
        </p:txBody>
      </p:sp>
      <p:sp>
        <p:nvSpPr>
          <p:cNvPr id="12" name="Text 9"/>
          <p:cNvSpPr txBox="1"/>
          <p:nvPr/>
        </p:nvSpPr>
        <p:spPr>
          <a:xfrm>
            <a:off x="603504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județe și municipiul București</a:t>
            </a:r>
            <a:endParaRPr lang="en-US" sz="1150" dirty="0"/>
          </a:p>
        </p:txBody>
      </p:sp>
      <p:sp>
        <p:nvSpPr>
          <p:cNvPr id="13" name="Shape 10"/>
          <p:cNvSpPr/>
          <p:nvPr/>
        </p:nvSpPr>
        <p:spPr>
          <a:xfrm>
            <a:off x="457200" y="3291840"/>
            <a:ext cx="8229600" cy="1097280"/>
          </a:xfrm>
          <a:prstGeom prst="roundRect">
            <a:avLst>
              <a:gd name="adj" fmla="val 8333"/>
            </a:avLst>
          </a:prstGeom>
          <a:solidFill>
            <a:srgbClr val="F6E9E0"/>
          </a:solidFill>
          <a:ln w="12700">
            <a:solidFill>
              <a:srgbClr val="B85A2B"/>
            </a:solidFill>
            <a:prstDash val="solid"/>
          </a:ln>
        </p:spPr>
      </p:sp>
      <p:sp>
        <p:nvSpPr>
          <p:cNvPr id="14" name="Text 11"/>
          <p:cNvSpPr txBox="1"/>
          <p:nvPr/>
        </p:nvSpPr>
        <p:spPr>
          <a:xfrm>
            <a:off x="640080" y="3346704"/>
            <a:ext cx="7863840" cy="98755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Spațiul rural românesc este definit administrativ prin comune (Cursul 3): 90% din localitățile țării sunt rurale, iar evidența cadastrală se ține pe fiecare sat, chiar dacă satul nu are personalitate juridică.</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4.3.1 · PROFILUL ACTUAL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Cinci cifre care definesc problema de rezolvat</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18</a:t>
            </a:r>
            <a:endParaRPr lang="en-US" sz="900" dirty="0"/>
          </a:p>
        </p:txBody>
      </p:sp>
      <p:sp>
        <p:nvSpPr>
          <p:cNvPr id="7" name="Text 4"/>
          <p:cNvSpPr txBox="1"/>
          <p:nvPr/>
        </p:nvSpPr>
        <p:spPr>
          <a:xfrm>
            <a:off x="457200" y="1371600"/>
            <a:ext cx="1554480" cy="82296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45%</a:t>
            </a:r>
            <a:endParaRPr lang="en-US" sz="2600" dirty="0"/>
          </a:p>
        </p:txBody>
      </p:sp>
      <p:sp>
        <p:nvSpPr>
          <p:cNvPr id="8" name="Text 5"/>
          <p:cNvSpPr txBox="1"/>
          <p:nvPr/>
        </p:nvSpPr>
        <p:spPr>
          <a:xfrm>
            <a:off x="457200" y="2240280"/>
            <a:ext cx="1554480" cy="91440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din populația României în mediul rural</a:t>
            </a:r>
            <a:endParaRPr lang="en-US" sz="1100" dirty="0"/>
          </a:p>
        </p:txBody>
      </p:sp>
      <p:sp>
        <p:nvSpPr>
          <p:cNvPr id="9" name="Text 6"/>
          <p:cNvSpPr txBox="1"/>
          <p:nvPr/>
        </p:nvSpPr>
        <p:spPr>
          <a:xfrm>
            <a:off x="2121408" y="1371600"/>
            <a:ext cx="1554480" cy="82296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&gt; 25%</a:t>
            </a:r>
            <a:endParaRPr lang="en-US" sz="2600" dirty="0"/>
          </a:p>
        </p:txBody>
      </p:sp>
      <p:sp>
        <p:nvSpPr>
          <p:cNvPr id="10" name="Text 7"/>
          <p:cNvSpPr txBox="1"/>
          <p:nvPr/>
        </p:nvSpPr>
        <p:spPr>
          <a:xfrm>
            <a:off x="2121408" y="2240280"/>
            <a:ext cx="1554480" cy="91440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dintre locuitorii satelor au peste 65 de ani</a:t>
            </a:r>
            <a:endParaRPr lang="en-US" sz="1100" dirty="0"/>
          </a:p>
        </p:txBody>
      </p:sp>
      <p:sp>
        <p:nvSpPr>
          <p:cNvPr id="11" name="Text 8"/>
          <p:cNvSpPr txBox="1"/>
          <p:nvPr/>
        </p:nvSpPr>
        <p:spPr>
          <a:xfrm>
            <a:off x="3785616" y="1371600"/>
            <a:ext cx="1554480" cy="82296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600.000</a:t>
            </a:r>
            <a:endParaRPr lang="en-US" sz="2600" dirty="0"/>
          </a:p>
        </p:txBody>
      </p:sp>
      <p:sp>
        <p:nvSpPr>
          <p:cNvPr id="12" name="Text 9"/>
          <p:cNvSpPr txBox="1"/>
          <p:nvPr/>
        </p:nvSpPr>
        <p:spPr>
          <a:xfrm>
            <a:off x="3785616" y="2240280"/>
            <a:ext cx="1554480" cy="91440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tineri migrați din rural (2010–2023)</a:t>
            </a:r>
            <a:endParaRPr lang="en-US" sz="1100" dirty="0"/>
          </a:p>
        </p:txBody>
      </p:sp>
      <p:sp>
        <p:nvSpPr>
          <p:cNvPr id="13" name="Text 10"/>
          <p:cNvSpPr txBox="1"/>
          <p:nvPr/>
        </p:nvSpPr>
        <p:spPr>
          <a:xfrm>
            <a:off x="5449824" y="1371600"/>
            <a:ext cx="1554480" cy="822960"/>
          </a:xfrm>
          <a:prstGeom prst="rect">
            <a:avLst/>
          </a:prstGeom>
          <a:noFill/>
          <a:ln/>
        </p:spPr>
        <p:txBody>
          <a:bodyPr wrap="square" lIns="0" tIns="0" rIns="0" bIns="0" rtlCol="0" anchor="ctr"/>
          <a:lstStyle/>
          <a:p>
            <a:pPr algn="ctr" indent="0" marL="0">
              <a:buNone/>
            </a:pPr>
            <a:r>
              <a:rPr lang="en-US" sz="2600" b="1" dirty="0">
                <a:solidFill>
                  <a:srgbClr val="9A7B1E"/>
                </a:solidFill>
                <a:latin typeface="Cambria" pitchFamily="34" charset="0"/>
                <a:ea typeface="Cambria" pitchFamily="34" charset="-122"/>
                <a:cs typeface="Cambria" pitchFamily="34" charset="-120"/>
              </a:rPr>
              <a:t>&lt; 5 ha</a:t>
            </a:r>
            <a:endParaRPr lang="en-US" sz="2600" dirty="0"/>
          </a:p>
        </p:txBody>
      </p:sp>
      <p:sp>
        <p:nvSpPr>
          <p:cNvPr id="14" name="Text 11"/>
          <p:cNvSpPr txBox="1"/>
          <p:nvPr/>
        </p:nvSpPr>
        <p:spPr>
          <a:xfrm>
            <a:off x="5449824" y="2240280"/>
            <a:ext cx="1554480" cy="91440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microferme dominante, slab tehnologizate</a:t>
            </a:r>
            <a:endParaRPr lang="en-US" sz="1100" dirty="0"/>
          </a:p>
        </p:txBody>
      </p:sp>
      <p:sp>
        <p:nvSpPr>
          <p:cNvPr id="15" name="Text 12"/>
          <p:cNvSpPr txBox="1"/>
          <p:nvPr/>
        </p:nvSpPr>
        <p:spPr>
          <a:xfrm>
            <a:off x="7114032" y="1371600"/>
            <a:ext cx="1554480" cy="822960"/>
          </a:xfrm>
          <a:prstGeom prst="rect">
            <a:avLst/>
          </a:prstGeom>
          <a:noFill/>
          <a:ln/>
        </p:spPr>
        <p:txBody>
          <a:bodyPr wrap="square" lIns="0" tIns="0" rIns="0" bIns="0" rtlCol="0" anchor="ctr"/>
          <a:lstStyle/>
          <a:p>
            <a:pPr algn="ctr" indent="0" marL="0">
              <a:buNone/>
            </a:pPr>
            <a:r>
              <a:rPr lang="en-US" sz="2600" b="1" dirty="0">
                <a:solidFill>
                  <a:srgbClr val="2B5D8A"/>
                </a:solidFill>
                <a:latin typeface="Cambria" pitchFamily="34" charset="0"/>
                <a:ea typeface="Cambria" pitchFamily="34" charset="-122"/>
                <a:cs typeface="Cambria" pitchFamily="34" charset="-120"/>
              </a:rPr>
              <a:t>38%</a:t>
            </a:r>
            <a:endParaRPr lang="en-US" sz="2600" dirty="0"/>
          </a:p>
        </p:txBody>
      </p:sp>
      <p:sp>
        <p:nvSpPr>
          <p:cNvPr id="16" name="Text 13"/>
          <p:cNvSpPr txBox="1"/>
          <p:nvPr/>
        </p:nvSpPr>
        <p:spPr>
          <a:xfrm>
            <a:off x="7114032" y="2240280"/>
            <a:ext cx="1554480" cy="914400"/>
          </a:xfrm>
          <a:prstGeom prst="rect">
            <a:avLst/>
          </a:prstGeom>
          <a:noFill/>
          <a:ln/>
        </p:spPr>
        <p:txBody>
          <a:bodyPr wrap="square" lIns="0" tIns="0" rIns="0" bIns="0" rtlCol="0" anchor="ctr"/>
          <a:lstStyle/>
          <a:p>
            <a:pPr algn="ctr" indent="0" marL="0">
              <a:buNone/>
            </a:pPr>
            <a:r>
              <a:rPr lang="en-US" sz="1100" dirty="0">
                <a:solidFill>
                  <a:srgbClr val="5A645F"/>
                </a:solidFill>
                <a:latin typeface="Calibri" pitchFamily="34" charset="0"/>
                <a:ea typeface="Calibri" pitchFamily="34" charset="-122"/>
                <a:cs typeface="Calibri" pitchFamily="34" charset="-120"/>
              </a:rPr>
              <a:t>competențe digitale de bază</a:t>
            </a:r>
            <a:endParaRPr lang="en-US" sz="1100" dirty="0"/>
          </a:p>
        </p:txBody>
      </p:sp>
      <p:sp>
        <p:nvSpPr>
          <p:cNvPr id="17" name="Shape 14"/>
          <p:cNvSpPr/>
          <p:nvPr/>
        </p:nvSpPr>
        <p:spPr>
          <a:xfrm>
            <a:off x="457200" y="3429000"/>
            <a:ext cx="8229600" cy="1005840"/>
          </a:xfrm>
          <a:prstGeom prst="roundRect">
            <a:avLst>
              <a:gd name="adj" fmla="val 9091"/>
            </a:avLst>
          </a:prstGeom>
          <a:solidFill>
            <a:srgbClr val="F6E9E0"/>
          </a:solidFill>
          <a:ln w="12700">
            <a:solidFill>
              <a:srgbClr val="B85A2B"/>
            </a:solidFill>
            <a:prstDash val="solid"/>
          </a:ln>
        </p:spPr>
      </p:sp>
      <p:sp>
        <p:nvSpPr>
          <p:cNvPr id="18" name="Text 15"/>
          <p:cNvSpPr txBox="1"/>
          <p:nvPr/>
        </p:nvSpPr>
        <p:spPr>
          <a:xfrm>
            <a:off x="640080" y="3483864"/>
            <a:ext cx="7863840" cy="8961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Îmbătrânire, depopulare, fragmentare a fermelor și decalaj digital: cele patru dimensiuni ale problemei rurale românești — și tot atâtea ținte ale dezvoltării rurale durabile.</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4.3.1 · CARACTERISTICI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Opt caracteristici specifice ale spațiului rural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19</a:t>
            </a:r>
            <a:endParaRPr lang="en-US" sz="900" dirty="0"/>
          </a:p>
        </p:txBody>
      </p:sp>
      <p:sp>
        <p:nvSpPr>
          <p:cNvPr id="7" name="Shape 4"/>
          <p:cNvSpPr/>
          <p:nvPr/>
        </p:nvSpPr>
        <p:spPr>
          <a:xfrm>
            <a:off x="457200" y="1280160"/>
            <a:ext cx="402336" cy="402336"/>
          </a:xfrm>
          <a:prstGeom prst="ellipse">
            <a:avLst/>
          </a:prstGeom>
          <a:solidFill>
            <a:srgbClr val="1F4D3A"/>
          </a:solidFill>
          <a:ln/>
        </p:spPr>
      </p:sp>
      <p:sp>
        <p:nvSpPr>
          <p:cNvPr id="8" name="Text 5"/>
          <p:cNvSpPr txBox="1"/>
          <p:nvPr/>
        </p:nvSpPr>
        <p:spPr>
          <a:xfrm>
            <a:off x="457200" y="128016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9" name="Text 6"/>
          <p:cNvSpPr txBox="1"/>
          <p:nvPr/>
        </p:nvSpPr>
        <p:spPr>
          <a:xfrm>
            <a:off x="457200" y="178308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activitățile agricole dețin ponderea cea mai mare</a:t>
            </a:r>
            <a:endParaRPr lang="en-US" sz="1200" dirty="0"/>
          </a:p>
        </p:txBody>
      </p:sp>
      <p:sp>
        <p:nvSpPr>
          <p:cNvPr id="10" name="Shape 7"/>
          <p:cNvSpPr/>
          <p:nvPr/>
        </p:nvSpPr>
        <p:spPr>
          <a:xfrm>
            <a:off x="2560320" y="1280160"/>
            <a:ext cx="402336" cy="402336"/>
          </a:xfrm>
          <a:prstGeom prst="ellipse">
            <a:avLst/>
          </a:prstGeom>
          <a:solidFill>
            <a:srgbClr val="2B5D8A"/>
          </a:solidFill>
          <a:ln/>
        </p:spPr>
      </p:sp>
      <p:sp>
        <p:nvSpPr>
          <p:cNvPr id="11" name="Text 8"/>
          <p:cNvSpPr txBox="1"/>
          <p:nvPr/>
        </p:nvSpPr>
        <p:spPr>
          <a:xfrm>
            <a:off x="2560320" y="128016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9"/>
          <p:cNvSpPr txBox="1"/>
          <p:nvPr/>
        </p:nvSpPr>
        <p:spPr>
          <a:xfrm>
            <a:off x="2560320" y="178308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spațiu preponderent de producție (sectoare primare)</a:t>
            </a:r>
            <a:endParaRPr lang="en-US" sz="1200" dirty="0"/>
          </a:p>
        </p:txBody>
      </p:sp>
      <p:sp>
        <p:nvSpPr>
          <p:cNvPr id="13" name="Shape 10"/>
          <p:cNvSpPr/>
          <p:nvPr/>
        </p:nvSpPr>
        <p:spPr>
          <a:xfrm>
            <a:off x="4663440" y="1280160"/>
            <a:ext cx="402336" cy="402336"/>
          </a:xfrm>
          <a:prstGeom prst="ellipse">
            <a:avLst/>
          </a:prstGeom>
          <a:solidFill>
            <a:srgbClr val="1F4D3A"/>
          </a:solidFill>
          <a:ln/>
        </p:spPr>
      </p:sp>
      <p:sp>
        <p:nvSpPr>
          <p:cNvPr id="14" name="Text 11"/>
          <p:cNvSpPr txBox="1"/>
          <p:nvPr/>
        </p:nvSpPr>
        <p:spPr>
          <a:xfrm>
            <a:off x="4663440" y="128016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5" name="Text 12"/>
          <p:cNvSpPr txBox="1"/>
          <p:nvPr/>
        </p:nvSpPr>
        <p:spPr>
          <a:xfrm>
            <a:off x="4663440" y="178308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proprietatea privată este dominantă</a:t>
            </a:r>
            <a:endParaRPr lang="en-US" sz="1200" dirty="0"/>
          </a:p>
        </p:txBody>
      </p:sp>
      <p:sp>
        <p:nvSpPr>
          <p:cNvPr id="16" name="Shape 13"/>
          <p:cNvSpPr/>
          <p:nvPr/>
        </p:nvSpPr>
        <p:spPr>
          <a:xfrm>
            <a:off x="6766560" y="1280160"/>
            <a:ext cx="402336" cy="402336"/>
          </a:xfrm>
          <a:prstGeom prst="ellipse">
            <a:avLst/>
          </a:prstGeom>
          <a:solidFill>
            <a:srgbClr val="2B5D8A"/>
          </a:solidFill>
          <a:ln/>
        </p:spPr>
      </p:sp>
      <p:sp>
        <p:nvSpPr>
          <p:cNvPr id="17" name="Text 14"/>
          <p:cNvSpPr txBox="1"/>
          <p:nvPr/>
        </p:nvSpPr>
        <p:spPr>
          <a:xfrm>
            <a:off x="6766560" y="128016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8" name="Text 15"/>
          <p:cNvSpPr txBox="1"/>
          <p:nvPr/>
        </p:nvSpPr>
        <p:spPr>
          <a:xfrm>
            <a:off x="6766560" y="178308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densitate redusă a populației</a:t>
            </a:r>
            <a:endParaRPr lang="en-US" sz="1200" dirty="0"/>
          </a:p>
        </p:txBody>
      </p:sp>
      <p:sp>
        <p:nvSpPr>
          <p:cNvPr id="19" name="Shape 16"/>
          <p:cNvSpPr/>
          <p:nvPr/>
        </p:nvSpPr>
        <p:spPr>
          <a:xfrm>
            <a:off x="457200" y="2926080"/>
            <a:ext cx="402336" cy="402336"/>
          </a:xfrm>
          <a:prstGeom prst="ellipse">
            <a:avLst/>
          </a:prstGeom>
          <a:solidFill>
            <a:srgbClr val="1F4D3A"/>
          </a:solidFill>
          <a:ln/>
        </p:spPr>
      </p:sp>
      <p:sp>
        <p:nvSpPr>
          <p:cNvPr id="20" name="Text 17"/>
          <p:cNvSpPr txBox="1"/>
          <p:nvPr/>
        </p:nvSpPr>
        <p:spPr>
          <a:xfrm>
            <a:off x="457200" y="292608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1" name="Text 18"/>
          <p:cNvSpPr txBox="1"/>
          <p:nvPr/>
        </p:nvSpPr>
        <p:spPr>
          <a:xfrm>
            <a:off x="457200" y="342900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peisaj natural deosebit de valoros</a:t>
            </a:r>
            <a:endParaRPr lang="en-US" sz="1200" dirty="0"/>
          </a:p>
        </p:txBody>
      </p:sp>
      <p:sp>
        <p:nvSpPr>
          <p:cNvPr id="22" name="Shape 19"/>
          <p:cNvSpPr/>
          <p:nvPr/>
        </p:nvSpPr>
        <p:spPr>
          <a:xfrm>
            <a:off x="2560320" y="2926080"/>
            <a:ext cx="402336" cy="402336"/>
          </a:xfrm>
          <a:prstGeom prst="ellipse">
            <a:avLst/>
          </a:prstGeom>
          <a:solidFill>
            <a:srgbClr val="2B5D8A"/>
          </a:solidFill>
          <a:ln/>
        </p:spPr>
      </p:sp>
      <p:sp>
        <p:nvSpPr>
          <p:cNvPr id="23" name="Text 20"/>
          <p:cNvSpPr txBox="1"/>
          <p:nvPr/>
        </p:nvSpPr>
        <p:spPr>
          <a:xfrm>
            <a:off x="2560320" y="292608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4" name="Text 21"/>
          <p:cNvSpPr txBox="1"/>
          <p:nvPr/>
        </p:nvSpPr>
        <p:spPr>
          <a:xfrm>
            <a:off x="2560320" y="342900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viață așezată pe tradiții, obiceiuri, cultură locală</a:t>
            </a:r>
            <a:endParaRPr lang="en-US" sz="1200" dirty="0"/>
          </a:p>
        </p:txBody>
      </p:sp>
      <p:sp>
        <p:nvSpPr>
          <p:cNvPr id="25" name="Shape 22"/>
          <p:cNvSpPr/>
          <p:nvPr/>
        </p:nvSpPr>
        <p:spPr>
          <a:xfrm>
            <a:off x="4663440" y="2926080"/>
            <a:ext cx="402336" cy="402336"/>
          </a:xfrm>
          <a:prstGeom prst="ellipse">
            <a:avLst/>
          </a:prstGeom>
          <a:solidFill>
            <a:srgbClr val="1F4D3A"/>
          </a:solidFill>
          <a:ln/>
        </p:spPr>
      </p:sp>
      <p:sp>
        <p:nvSpPr>
          <p:cNvPr id="26" name="Text 23"/>
          <p:cNvSpPr txBox="1"/>
          <p:nvPr/>
        </p:nvSpPr>
        <p:spPr>
          <a:xfrm>
            <a:off x="4663440" y="292608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27" name="Text 24"/>
          <p:cNvSpPr txBox="1"/>
          <p:nvPr/>
        </p:nvSpPr>
        <p:spPr>
          <a:xfrm>
            <a:off x="4663440" y="342900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activități neagricole complementare agriculturii</a:t>
            </a:r>
            <a:endParaRPr lang="en-US" sz="1200" dirty="0"/>
          </a:p>
        </p:txBody>
      </p:sp>
      <p:sp>
        <p:nvSpPr>
          <p:cNvPr id="28" name="Shape 25"/>
          <p:cNvSpPr/>
          <p:nvPr/>
        </p:nvSpPr>
        <p:spPr>
          <a:xfrm>
            <a:off x="6766560" y="2926080"/>
            <a:ext cx="402336" cy="402336"/>
          </a:xfrm>
          <a:prstGeom prst="ellipse">
            <a:avLst/>
          </a:prstGeom>
          <a:solidFill>
            <a:srgbClr val="2B5D8A"/>
          </a:solidFill>
          <a:ln/>
        </p:spPr>
      </p:sp>
      <p:sp>
        <p:nvSpPr>
          <p:cNvPr id="29" name="Text 26"/>
          <p:cNvSpPr txBox="1"/>
          <p:nvPr/>
        </p:nvSpPr>
        <p:spPr>
          <a:xfrm>
            <a:off x="6766560" y="2926080"/>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8</a:t>
            </a:r>
            <a:endParaRPr lang="en-US" sz="1300" dirty="0"/>
          </a:p>
        </p:txBody>
      </p:sp>
      <p:sp>
        <p:nvSpPr>
          <p:cNvPr id="30" name="Text 27"/>
          <p:cNvSpPr txBox="1"/>
          <p:nvPr/>
        </p:nvSpPr>
        <p:spPr>
          <a:xfrm>
            <a:off x="6766560" y="3429000"/>
            <a:ext cx="1920240" cy="100584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rural ≠ rustic: legile progresului acționează și aici</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4.3.2 · STRUCTURA</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Tipologia Kayser: periurban, intermediar, periferic</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20</a:t>
            </a:r>
            <a:endParaRPr lang="en-US" sz="900" dirty="0"/>
          </a:p>
        </p:txBody>
      </p:sp>
      <p:pic>
        <p:nvPicPr>
          <p:cNvPr id="7" name="Image 0" descr="/home/claude/c4/figs4/fig43_kayser.png">    </p:cNvPr>
          <p:cNvPicPr>
            <a:picLocks noChangeAspect="1"/>
          </p:cNvPicPr>
          <p:nvPr/>
        </p:nvPicPr>
        <p:blipFill>
          <a:blip r:embed="rId1"/>
          <a:stretch>
            <a:fillRect/>
          </a:stretch>
        </p:blipFill>
        <p:spPr>
          <a:xfrm>
            <a:off x="457200" y="1188720"/>
            <a:ext cx="4572000" cy="2484783"/>
          </a:xfrm>
          <a:prstGeom prst="rect">
            <a:avLst/>
          </a:prstGeom>
        </p:spPr>
      </p:pic>
      <p:sp>
        <p:nvSpPr>
          <p:cNvPr id="8" name="Text 4"/>
          <p:cNvSpPr txBox="1"/>
          <p:nvPr/>
        </p:nvSpPr>
        <p:spPr>
          <a:xfrm>
            <a:off x="457200" y="3719223"/>
            <a:ext cx="457200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Structura spațiului rural (după B. Kayser)</a:t>
            </a:r>
            <a:endParaRPr lang="en-US" sz="1000" dirty="0"/>
          </a:p>
        </p:txBody>
      </p:sp>
      <p:sp>
        <p:nvSpPr>
          <p:cNvPr id="9" name="Shape 5"/>
          <p:cNvSpPr/>
          <p:nvPr/>
        </p:nvSpPr>
        <p:spPr>
          <a:xfrm>
            <a:off x="5303520" y="1234440"/>
            <a:ext cx="338328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6"/>
          <p:cNvSpPr txBox="1"/>
          <p:nvPr/>
        </p:nvSpPr>
        <p:spPr>
          <a:xfrm>
            <a:off x="5440680" y="1344168"/>
            <a:ext cx="3108960" cy="347472"/>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Periurban</a:t>
            </a:r>
            <a:endParaRPr lang="en-US" sz="1400" dirty="0"/>
          </a:p>
        </p:txBody>
      </p:sp>
      <p:sp>
        <p:nvSpPr>
          <p:cNvPr id="11" name="Text 7"/>
          <p:cNvSpPr txBox="1"/>
          <p:nvPr/>
        </p:nvSpPr>
        <p:spPr>
          <a:xfrm>
            <a:off x="5440680" y="1709928"/>
            <a:ext cx="3108960" cy="37490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zona limitrofă marilor orașe; rază de 10–50 km, după puterea polului</a:t>
            </a:r>
            <a:endParaRPr lang="en-US" sz="1100" dirty="0"/>
          </a:p>
        </p:txBody>
      </p:sp>
      <p:sp>
        <p:nvSpPr>
          <p:cNvPr id="12" name="Shape 8"/>
          <p:cNvSpPr/>
          <p:nvPr/>
        </p:nvSpPr>
        <p:spPr>
          <a:xfrm>
            <a:off x="5303520" y="2331720"/>
            <a:ext cx="338328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9"/>
          <p:cNvSpPr txBox="1"/>
          <p:nvPr/>
        </p:nvSpPr>
        <p:spPr>
          <a:xfrm>
            <a:off x="5440680" y="2441448"/>
            <a:ext cx="3108960" cy="347472"/>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Intermediar</a:t>
            </a:r>
            <a:endParaRPr lang="en-US" sz="1400" dirty="0"/>
          </a:p>
        </p:txBody>
      </p:sp>
      <p:sp>
        <p:nvSpPr>
          <p:cNvPr id="14" name="Text 10"/>
          <p:cNvSpPr txBox="1"/>
          <p:nvPr/>
        </p:nvSpPr>
        <p:spPr>
          <a:xfrm>
            <a:off x="5440680" y="2807208"/>
            <a:ext cx="3108960" cy="37490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cea mai mare suprafață; agricultura preponderentă — zona agrară</a:t>
            </a:r>
            <a:endParaRPr lang="en-US" sz="1100" dirty="0"/>
          </a:p>
        </p:txBody>
      </p:sp>
      <p:sp>
        <p:nvSpPr>
          <p:cNvPr id="15" name="Shape 11"/>
          <p:cNvSpPr/>
          <p:nvPr/>
        </p:nvSpPr>
        <p:spPr>
          <a:xfrm>
            <a:off x="5303520" y="3429000"/>
            <a:ext cx="338328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2"/>
          <p:cNvSpPr txBox="1"/>
          <p:nvPr/>
        </p:nvSpPr>
        <p:spPr>
          <a:xfrm>
            <a:off x="5440680" y="3538728"/>
            <a:ext cx="3108960" cy="347472"/>
          </a:xfrm>
          <a:prstGeom prst="rect">
            <a:avLst/>
          </a:prstGeom>
          <a:noFill/>
          <a:ln/>
        </p:spPr>
        <p:txBody>
          <a:bodyPr wrap="square" lIns="0" tIns="0" rIns="0" bIns="0" rtlCol="0" anchor="t"/>
          <a:lstStyle/>
          <a:p>
            <a:pPr indent="0" marL="0">
              <a:buNone/>
            </a:pPr>
            <a:r>
              <a:rPr lang="en-US" sz="1400" b="1" dirty="0">
                <a:solidFill>
                  <a:srgbClr val="5D3F7C"/>
                </a:solidFill>
                <a:latin typeface="Cambria" pitchFamily="34" charset="0"/>
                <a:ea typeface="Cambria" pitchFamily="34" charset="-122"/>
                <a:cs typeface="Cambria" pitchFamily="34" charset="-120"/>
              </a:rPr>
              <a:t>Periferic</a:t>
            </a:r>
            <a:endParaRPr lang="en-US" sz="1400" dirty="0"/>
          </a:p>
        </p:txBody>
      </p:sp>
      <p:sp>
        <p:nvSpPr>
          <p:cNvPr id="17" name="Text 13"/>
          <p:cNvSpPr txBox="1"/>
          <p:nvPr/>
        </p:nvSpPr>
        <p:spPr>
          <a:xfrm>
            <a:off x="5440680" y="3904488"/>
            <a:ext cx="3108960" cy="37490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la „periferia” economică și socială a sistemului agrar și silvic</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4.3.2 · TREI INELE, TREI POLITICI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Fiecare inel cere politici și lucrări diferite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457200" y="1234440"/>
            <a:ext cx="2651760" cy="3246120"/>
          </a:xfrm>
          <a:prstGeom prst="roundRect">
            <a:avLst>
              <a:gd name="adj" fmla="val 4138"/>
            </a:avLst>
          </a:prstGeom>
          <a:solidFill>
            <a:srgbClr val="F6E9E0"/>
          </a:solidFill>
          <a:ln w="16510">
            <a:solidFill>
              <a:srgbClr val="B85A2B"/>
            </a:solidFill>
            <a:prstDash val="solid"/>
          </a:ln>
        </p:spPr>
      </p:sp>
      <p:sp>
        <p:nvSpPr>
          <p:cNvPr id="8" name="Text 5"/>
          <p:cNvSpPr txBox="1"/>
          <p:nvPr/>
        </p:nvSpPr>
        <p:spPr>
          <a:xfrm>
            <a:off x="640080" y="1325880"/>
            <a:ext cx="2286000" cy="457200"/>
          </a:xfrm>
          <a:prstGeom prst="rect">
            <a:avLst/>
          </a:prstGeom>
          <a:noFill/>
          <a:ln/>
        </p:spPr>
        <p:txBody>
          <a:bodyPr wrap="square" lIns="0" tIns="0" rIns="0" bIns="0" rtlCol="0" anchor="ctr"/>
          <a:lstStyle/>
          <a:p>
            <a:pPr indent="0" marL="0">
              <a:buNone/>
            </a:pPr>
            <a:r>
              <a:rPr lang="en-US" sz="1800" b="1" dirty="0">
                <a:solidFill>
                  <a:srgbClr val="B85A2B"/>
                </a:solidFill>
                <a:latin typeface="Cambria" pitchFamily="34" charset="0"/>
                <a:ea typeface="Cambria" pitchFamily="34" charset="-122"/>
                <a:cs typeface="Cambria" pitchFamily="34" charset="-120"/>
              </a:rPr>
              <a:t>Periurban</a:t>
            </a:r>
            <a:endParaRPr lang="en-US" sz="1800" dirty="0"/>
          </a:p>
        </p:txBody>
      </p:sp>
      <p:sp>
        <p:nvSpPr>
          <p:cNvPr id="9" name="Text 6"/>
          <p:cNvSpPr txBox="1"/>
          <p:nvPr/>
        </p:nvSpPr>
        <p:spPr>
          <a:xfrm>
            <a:off x="640080" y="1874520"/>
            <a:ext cx="2286000" cy="2514600"/>
          </a:xfrm>
          <a:prstGeom prst="rect">
            <a:avLst/>
          </a:prstGeom>
          <a:noFill/>
          <a:ln/>
        </p:spPr>
        <p:txBody>
          <a:bodyPr wrap="square" lIns="0" tIns="0" rIns="0" bIns="0" rtlCol="0" anchor="ctr"/>
          <a:lstStyle/>
          <a:p>
            <a:pPr indent="0" marL="0">
              <a:buNone/>
            </a:pPr>
            <a:r>
              <a:rPr lang="en-US" sz="1200" b="1" dirty="0">
                <a:solidFill>
                  <a:srgbClr val="1D2321"/>
                </a:solidFill>
                <a:latin typeface="Calibri" pitchFamily="34" charset="0"/>
                <a:ea typeface="Calibri" pitchFamily="34" charset="-122"/>
                <a:cs typeface="Calibri" pitchFamily="34" charset="-120"/>
              </a:rPr>
              <a:t>Politici: </a:t>
            </a:r>
            <a:pPr indent="0" marL="0">
              <a:buNone/>
            </a:pPr>
            <a:r>
              <a:rPr lang="en-US" sz="1200" dirty="0">
                <a:solidFill>
                  <a:srgbClr val="1D2321"/>
                </a:solidFill>
                <a:latin typeface="Calibri" pitchFamily="34" charset="0"/>
                <a:ea typeface="Calibri" pitchFamily="34" charset="-122"/>
                <a:cs typeface="Calibri" pitchFamily="34" charset="-120"/>
              </a:rPr>
              <a:t>gestiunea presiunii imobiliare și a conversiei terenurilor agricole; scena periurbanizării și a mediilor mixte</a:t>
            </a:r>
            <a:endParaRPr lang="en-US" sz="1200" dirty="0"/>
          </a:p>
          <a:p>
            <a:pPr indent="0" marL="0">
              <a:buNone/>
            </a:pPr>
            <a:r>
              <a:rPr lang="en-US" sz="600" dirty="0">
                <a:solidFill>
                  <a:srgbClr val="1D2321"/>
                </a:solidFill>
                <a:latin typeface="Calibri" pitchFamily="34" charset="0"/>
                <a:ea typeface="Calibri" pitchFamily="34" charset="-122"/>
                <a:cs typeface="Calibri" pitchFamily="34" charset="-120"/>
              </a:rPr>
              <a:t> </a:t>
            </a:r>
            <a:endParaRPr lang="en-US" sz="1200" dirty="0"/>
          </a:p>
          <a:p>
            <a:pPr indent="0" marL="0">
              <a:buNone/>
            </a:pPr>
            <a:r>
              <a:rPr lang="en-US" sz="1200" b="1" dirty="0">
                <a:solidFill>
                  <a:srgbClr val="B85A2B"/>
                </a:solidFill>
                <a:latin typeface="Calibri" pitchFamily="34" charset="0"/>
                <a:ea typeface="Calibri" pitchFamily="34" charset="-122"/>
                <a:cs typeface="Calibri" pitchFamily="34" charset="-120"/>
              </a:rPr>
              <a:t>Lucrări MTC: </a:t>
            </a:r>
            <a:pPr indent="0" marL="0">
              <a:buNone/>
            </a:pPr>
            <a:r>
              <a:rPr lang="en-US" sz="1200" dirty="0">
                <a:solidFill>
                  <a:srgbClr val="1D2321"/>
                </a:solidFill>
                <a:latin typeface="Calibri" pitchFamily="34" charset="0"/>
                <a:ea typeface="Calibri" pitchFamily="34" charset="-122"/>
                <a:cs typeface="Calibri" pitchFamily="34" charset="-120"/>
              </a:rPr>
              <a:t>monitorizarea consumului de teren, PUZ-uri, intravilan</a:t>
            </a:r>
            <a:endParaRPr lang="en-US" sz="1200" dirty="0"/>
          </a:p>
        </p:txBody>
      </p:sp>
      <p:sp>
        <p:nvSpPr>
          <p:cNvPr id="10" name="Shape 7"/>
          <p:cNvSpPr/>
          <p:nvPr/>
        </p:nvSpPr>
        <p:spPr>
          <a:xfrm>
            <a:off x="3246120" y="1234440"/>
            <a:ext cx="2651760" cy="3246120"/>
          </a:xfrm>
          <a:prstGeom prst="roundRect">
            <a:avLst>
              <a:gd name="adj" fmla="val 4138"/>
            </a:avLst>
          </a:prstGeom>
          <a:solidFill>
            <a:srgbClr val="E6F0EA"/>
          </a:solidFill>
          <a:ln w="16510">
            <a:solidFill>
              <a:srgbClr val="1F4D3A"/>
            </a:solidFill>
            <a:prstDash val="solid"/>
          </a:ln>
        </p:spPr>
      </p:sp>
      <p:sp>
        <p:nvSpPr>
          <p:cNvPr id="11" name="Text 8"/>
          <p:cNvSpPr txBox="1"/>
          <p:nvPr/>
        </p:nvSpPr>
        <p:spPr>
          <a:xfrm>
            <a:off x="3429000" y="1325880"/>
            <a:ext cx="2286000" cy="457200"/>
          </a:xfrm>
          <a:prstGeom prst="rect">
            <a:avLst/>
          </a:prstGeom>
          <a:noFill/>
          <a:ln/>
        </p:spPr>
        <p:txBody>
          <a:bodyPr wrap="square" lIns="0" tIns="0" rIns="0" bIns="0" rtlCol="0" anchor="ctr"/>
          <a:lstStyle/>
          <a:p>
            <a:pPr indent="0" marL="0">
              <a:buNone/>
            </a:pPr>
            <a:r>
              <a:rPr lang="en-US" sz="1800" b="1" dirty="0">
                <a:solidFill>
                  <a:srgbClr val="1F4D3A"/>
                </a:solidFill>
                <a:latin typeface="Cambria" pitchFamily="34" charset="0"/>
                <a:ea typeface="Cambria" pitchFamily="34" charset="-122"/>
                <a:cs typeface="Cambria" pitchFamily="34" charset="-120"/>
              </a:rPr>
              <a:t>Intermediar</a:t>
            </a:r>
            <a:endParaRPr lang="en-US" sz="1800" dirty="0"/>
          </a:p>
        </p:txBody>
      </p:sp>
      <p:sp>
        <p:nvSpPr>
          <p:cNvPr id="12" name="Text 9"/>
          <p:cNvSpPr txBox="1"/>
          <p:nvPr/>
        </p:nvSpPr>
        <p:spPr>
          <a:xfrm>
            <a:off x="3429000" y="1874520"/>
            <a:ext cx="2286000" cy="2514600"/>
          </a:xfrm>
          <a:prstGeom prst="rect">
            <a:avLst/>
          </a:prstGeom>
          <a:noFill/>
          <a:ln/>
        </p:spPr>
        <p:txBody>
          <a:bodyPr wrap="square" lIns="0" tIns="0" rIns="0" bIns="0" rtlCol="0" anchor="ctr"/>
          <a:lstStyle/>
          <a:p>
            <a:pPr indent="0" marL="0">
              <a:buNone/>
            </a:pPr>
            <a:r>
              <a:rPr lang="en-US" sz="1200" b="1" dirty="0">
                <a:solidFill>
                  <a:srgbClr val="1D2321"/>
                </a:solidFill>
                <a:latin typeface="Calibri" pitchFamily="34" charset="0"/>
                <a:ea typeface="Calibri" pitchFamily="34" charset="-122"/>
                <a:cs typeface="Calibri" pitchFamily="34" charset="-120"/>
              </a:rPr>
              <a:t>Politici: </a:t>
            </a:r>
            <a:pPr indent="0" marL="0">
              <a:buNone/>
            </a:pPr>
            <a:r>
              <a:rPr lang="en-US" sz="1200" dirty="0">
                <a:solidFill>
                  <a:srgbClr val="1D2321"/>
                </a:solidFill>
                <a:latin typeface="Calibri" pitchFamily="34" charset="0"/>
                <a:ea typeface="Calibri" pitchFamily="34" charset="-122"/>
                <a:cs typeface="Calibri" pitchFamily="34" charset="-120"/>
              </a:rPr>
              <a:t>consolidarea exploatațiilor; competitivitate agricolă</a:t>
            </a:r>
            <a:endParaRPr lang="en-US" sz="1200" dirty="0"/>
          </a:p>
          <a:p>
            <a:pPr indent="0" marL="0">
              <a:buNone/>
            </a:pPr>
            <a:r>
              <a:rPr lang="en-US" sz="600" dirty="0">
                <a:solidFill>
                  <a:srgbClr val="1D2321"/>
                </a:solidFill>
                <a:latin typeface="Calibri" pitchFamily="34" charset="0"/>
                <a:ea typeface="Calibri" pitchFamily="34" charset="-122"/>
                <a:cs typeface="Calibri" pitchFamily="34" charset="-120"/>
              </a:rPr>
              <a:t> </a:t>
            </a:r>
            <a:endParaRPr lang="en-US" sz="1200" dirty="0"/>
          </a:p>
          <a:p>
            <a:pPr indent="0" marL="0">
              <a:buNone/>
            </a:pPr>
            <a:r>
              <a:rPr lang="en-US" sz="1200" b="1" dirty="0">
                <a:solidFill>
                  <a:srgbClr val="1F4D3A"/>
                </a:solidFill>
                <a:latin typeface="Calibri" pitchFamily="34" charset="0"/>
                <a:ea typeface="Calibri" pitchFamily="34" charset="-122"/>
                <a:cs typeface="Calibri" pitchFamily="34" charset="-120"/>
              </a:rPr>
              <a:t>Lucrări MTC: </a:t>
            </a:r>
            <a:pPr indent="0" marL="0">
              <a:buNone/>
            </a:pPr>
            <a:r>
              <a:rPr lang="en-US" sz="1200" dirty="0">
                <a:solidFill>
                  <a:srgbClr val="1D2321"/>
                </a:solidFill>
                <a:latin typeface="Calibri" pitchFamily="34" charset="0"/>
                <a:ea typeface="Calibri" pitchFamily="34" charset="-122"/>
                <a:cs typeface="Calibri" pitchFamily="34" charset="-120"/>
              </a:rPr>
              <a:t>comasare, planuri parcelare, irigații (Cursul 6)</a:t>
            </a:r>
            <a:endParaRPr lang="en-US" sz="1200" dirty="0"/>
          </a:p>
        </p:txBody>
      </p:sp>
      <p:sp>
        <p:nvSpPr>
          <p:cNvPr id="13" name="Shape 10"/>
          <p:cNvSpPr/>
          <p:nvPr/>
        </p:nvSpPr>
        <p:spPr>
          <a:xfrm>
            <a:off x="6035040" y="1234440"/>
            <a:ext cx="2651760" cy="3246120"/>
          </a:xfrm>
          <a:prstGeom prst="roundRect">
            <a:avLst>
              <a:gd name="adj" fmla="val 4138"/>
            </a:avLst>
          </a:prstGeom>
          <a:solidFill>
            <a:srgbClr val="ECE6F2"/>
          </a:solidFill>
          <a:ln w="16510">
            <a:solidFill>
              <a:srgbClr val="5D3F7C"/>
            </a:solidFill>
            <a:prstDash val="solid"/>
          </a:ln>
        </p:spPr>
      </p:sp>
      <p:sp>
        <p:nvSpPr>
          <p:cNvPr id="14" name="Text 11"/>
          <p:cNvSpPr txBox="1"/>
          <p:nvPr/>
        </p:nvSpPr>
        <p:spPr>
          <a:xfrm>
            <a:off x="6217920" y="1325880"/>
            <a:ext cx="2286000" cy="457200"/>
          </a:xfrm>
          <a:prstGeom prst="rect">
            <a:avLst/>
          </a:prstGeom>
          <a:noFill/>
          <a:ln/>
        </p:spPr>
        <p:txBody>
          <a:bodyPr wrap="square" lIns="0" tIns="0" rIns="0" bIns="0" rtlCol="0" anchor="ctr"/>
          <a:lstStyle/>
          <a:p>
            <a:pPr indent="0" marL="0">
              <a:buNone/>
            </a:pPr>
            <a:r>
              <a:rPr lang="en-US" sz="1800" b="1" dirty="0">
                <a:solidFill>
                  <a:srgbClr val="5D3F7C"/>
                </a:solidFill>
                <a:latin typeface="Cambria" pitchFamily="34" charset="0"/>
                <a:ea typeface="Cambria" pitchFamily="34" charset="-122"/>
                <a:cs typeface="Cambria" pitchFamily="34" charset="-120"/>
              </a:rPr>
              <a:t>Periferic</a:t>
            </a:r>
            <a:endParaRPr lang="en-US" sz="1800" dirty="0"/>
          </a:p>
        </p:txBody>
      </p:sp>
      <p:sp>
        <p:nvSpPr>
          <p:cNvPr id="15" name="Text 12"/>
          <p:cNvSpPr txBox="1"/>
          <p:nvPr/>
        </p:nvSpPr>
        <p:spPr>
          <a:xfrm>
            <a:off x="6217920" y="1874520"/>
            <a:ext cx="2286000" cy="2514600"/>
          </a:xfrm>
          <a:prstGeom prst="rect">
            <a:avLst/>
          </a:prstGeom>
          <a:noFill/>
          <a:ln/>
        </p:spPr>
        <p:txBody>
          <a:bodyPr wrap="square" lIns="0" tIns="0" rIns="0" bIns="0" rtlCol="0" anchor="ctr"/>
          <a:lstStyle/>
          <a:p>
            <a:pPr indent="0" marL="0">
              <a:buNone/>
            </a:pPr>
            <a:r>
              <a:rPr lang="en-US" sz="1200" b="1" dirty="0">
                <a:solidFill>
                  <a:srgbClr val="1D2321"/>
                </a:solidFill>
                <a:latin typeface="Calibri" pitchFamily="34" charset="0"/>
                <a:ea typeface="Calibri" pitchFamily="34" charset="-122"/>
                <a:cs typeface="Calibri" pitchFamily="34" charset="-120"/>
              </a:rPr>
              <a:t>Politici: </a:t>
            </a:r>
            <a:pPr indent="0" marL="0">
              <a:buNone/>
            </a:pPr>
            <a:r>
              <a:rPr lang="en-US" sz="1200" dirty="0">
                <a:solidFill>
                  <a:srgbClr val="1D2321"/>
                </a:solidFill>
                <a:latin typeface="Calibri" pitchFamily="34" charset="0"/>
                <a:ea typeface="Calibri" pitchFamily="34" charset="-122"/>
                <a:cs typeface="Calibri" pitchFamily="34" charset="-120"/>
              </a:rPr>
              <a:t>servicii de bază și accesibilitate; combaterea depopulării</a:t>
            </a:r>
            <a:endParaRPr lang="en-US" sz="1200" dirty="0"/>
          </a:p>
          <a:p>
            <a:pPr indent="0" marL="0">
              <a:buNone/>
            </a:pPr>
            <a:r>
              <a:rPr lang="en-US" sz="600" dirty="0">
                <a:solidFill>
                  <a:srgbClr val="1D2321"/>
                </a:solidFill>
                <a:latin typeface="Calibri" pitchFamily="34" charset="0"/>
                <a:ea typeface="Calibri" pitchFamily="34" charset="-122"/>
                <a:cs typeface="Calibri" pitchFamily="34" charset="-120"/>
              </a:rPr>
              <a:t> </a:t>
            </a:r>
            <a:endParaRPr lang="en-US" sz="1200" dirty="0"/>
          </a:p>
          <a:p>
            <a:pPr indent="0" marL="0">
              <a:buNone/>
            </a:pPr>
            <a:r>
              <a:rPr lang="en-US" sz="1200" b="1" dirty="0">
                <a:solidFill>
                  <a:srgbClr val="5D3F7C"/>
                </a:solidFill>
                <a:latin typeface="Calibri" pitchFamily="34" charset="0"/>
                <a:ea typeface="Calibri" pitchFamily="34" charset="-122"/>
                <a:cs typeface="Calibri" pitchFamily="34" charset="-120"/>
              </a:rPr>
              <a:t>Lucrări MTC: </a:t>
            </a:r>
            <a:pPr indent="0" marL="0">
              <a:buNone/>
            </a:pPr>
            <a:r>
              <a:rPr lang="en-US" sz="1200" dirty="0">
                <a:solidFill>
                  <a:srgbClr val="1D2321"/>
                </a:solidFill>
                <a:latin typeface="Calibri" pitchFamily="34" charset="0"/>
                <a:ea typeface="Calibri" pitchFamily="34" charset="-122"/>
                <a:cs typeface="Calibri" pitchFamily="34" charset="-120"/>
              </a:rPr>
              <a:t>infrastructură, evidență a proprietății, LPIS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4.3.3 · FUNCȚIILE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Trei funcții: economică, ecologică, socio-culturală</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22</a:t>
            </a:r>
            <a:endParaRPr lang="en-US" sz="900" dirty="0"/>
          </a:p>
        </p:txBody>
      </p:sp>
      <p:pic>
        <p:nvPicPr>
          <p:cNvPr id="7" name="Image 0" descr="/home/claude/c4/figs4/fig41_functii_rural.png">    </p:cNvPr>
          <p:cNvPicPr>
            <a:picLocks noChangeAspect="1"/>
          </p:cNvPicPr>
          <p:nvPr/>
        </p:nvPicPr>
        <p:blipFill>
          <a:blip r:embed="rId1"/>
          <a:stretch>
            <a:fillRect/>
          </a:stretch>
        </p:blipFill>
        <p:spPr>
          <a:xfrm>
            <a:off x="457200" y="1188720"/>
            <a:ext cx="4206240" cy="2376407"/>
          </a:xfrm>
          <a:prstGeom prst="rect">
            <a:avLst/>
          </a:prstGeom>
        </p:spPr>
      </p:pic>
      <p:sp>
        <p:nvSpPr>
          <p:cNvPr id="8" name="Text 4"/>
          <p:cNvSpPr txBox="1"/>
          <p:nvPr/>
        </p:nvSpPr>
        <p:spPr>
          <a:xfrm>
            <a:off x="457200" y="3610847"/>
            <a:ext cx="420624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Funcțiile spațiului rural</a:t>
            </a:r>
            <a:endParaRPr lang="en-US" sz="1000" dirty="0"/>
          </a:p>
        </p:txBody>
      </p:sp>
      <p:sp>
        <p:nvSpPr>
          <p:cNvPr id="9" name="Shape 5"/>
          <p:cNvSpPr/>
          <p:nvPr/>
        </p:nvSpPr>
        <p:spPr>
          <a:xfrm>
            <a:off x="4937760" y="1234440"/>
            <a:ext cx="374904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6"/>
          <p:cNvSpPr txBox="1"/>
          <p:nvPr/>
        </p:nvSpPr>
        <p:spPr>
          <a:xfrm>
            <a:off x="5074920" y="1344168"/>
            <a:ext cx="3474720" cy="329184"/>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Economică</a:t>
            </a:r>
            <a:endParaRPr lang="en-US" sz="1400" dirty="0"/>
          </a:p>
        </p:txBody>
      </p:sp>
      <p:sp>
        <p:nvSpPr>
          <p:cNvPr id="11" name="Text 7"/>
          <p:cNvSpPr txBox="1"/>
          <p:nvPr/>
        </p:nvSpPr>
        <p:spPr>
          <a:xfrm>
            <a:off x="5074920" y="1691640"/>
            <a:ext cx="3474720" cy="393192"/>
          </a:xfrm>
          <a:prstGeom prst="rect">
            <a:avLst/>
          </a:prstGeom>
          <a:noFill/>
          <a:ln/>
        </p:spPr>
        <p:txBody>
          <a:bodyPr wrap="square" lIns="0" tIns="0" rIns="0" bIns="0" rtlCol="0" anchor="t"/>
          <a:lstStyle/>
          <a:p>
            <a:pPr indent="0" marL="0">
              <a:buNone/>
            </a:pPr>
            <a:r>
              <a:rPr lang="en-US" sz="1050" dirty="0">
                <a:solidFill>
                  <a:srgbClr val="1D2321"/>
                </a:solidFill>
                <a:latin typeface="Calibri" pitchFamily="34" charset="0"/>
                <a:ea typeface="Calibri" pitchFamily="34" charset="-122"/>
                <a:cs typeface="Calibri" pitchFamily="34" charset="-120"/>
              </a:rPr>
              <a:t>funcția de bază: produse agricole, silvicultură, industrie forestieră, artizanat; condiții de viață satisfăcătoare</a:t>
            </a:r>
            <a:endParaRPr lang="en-US" sz="1050" dirty="0"/>
          </a:p>
        </p:txBody>
      </p:sp>
      <p:sp>
        <p:nvSpPr>
          <p:cNvPr id="12" name="Shape 8"/>
          <p:cNvSpPr/>
          <p:nvPr/>
        </p:nvSpPr>
        <p:spPr>
          <a:xfrm>
            <a:off x="4937760" y="2331720"/>
            <a:ext cx="374904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9"/>
          <p:cNvSpPr txBox="1"/>
          <p:nvPr/>
        </p:nvSpPr>
        <p:spPr>
          <a:xfrm>
            <a:off x="5074920" y="2441448"/>
            <a:ext cx="3474720" cy="329184"/>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Ecologică</a:t>
            </a:r>
            <a:endParaRPr lang="en-US" sz="1400" dirty="0"/>
          </a:p>
        </p:txBody>
      </p:sp>
      <p:sp>
        <p:nvSpPr>
          <p:cNvPr id="14" name="Text 10"/>
          <p:cNvSpPr txBox="1"/>
          <p:nvPr/>
        </p:nvSpPr>
        <p:spPr>
          <a:xfrm>
            <a:off x="5074920" y="2788920"/>
            <a:ext cx="3474720" cy="393192"/>
          </a:xfrm>
          <a:prstGeom prst="rect">
            <a:avLst/>
          </a:prstGeom>
          <a:noFill/>
          <a:ln/>
        </p:spPr>
        <p:txBody>
          <a:bodyPr wrap="square" lIns="0" tIns="0" rIns="0" bIns="0" rtlCol="0" anchor="t"/>
          <a:lstStyle/>
          <a:p>
            <a:pPr indent="0" marL="0">
              <a:buNone/>
            </a:pPr>
            <a:r>
              <a:rPr lang="en-US" sz="1050" dirty="0">
                <a:solidFill>
                  <a:srgbClr val="1D2321"/>
                </a:solidFill>
                <a:latin typeface="Calibri" pitchFamily="34" charset="0"/>
                <a:ea typeface="Calibri" pitchFamily="34" charset="-122"/>
                <a:cs typeface="Calibri" pitchFamily="34" charset="-120"/>
              </a:rPr>
              <a:t>combaterea „poluării spațiului rural”, conservarea peisajului, florei și faunei, echilibrul ecologic</a:t>
            </a:r>
            <a:endParaRPr lang="en-US" sz="1050" dirty="0"/>
          </a:p>
        </p:txBody>
      </p:sp>
      <p:sp>
        <p:nvSpPr>
          <p:cNvPr id="15" name="Shape 11"/>
          <p:cNvSpPr/>
          <p:nvPr/>
        </p:nvSpPr>
        <p:spPr>
          <a:xfrm>
            <a:off x="4937760" y="3429000"/>
            <a:ext cx="3749040" cy="960120"/>
          </a:xfrm>
          <a:prstGeom prst="roundRect">
            <a:avLst>
              <a:gd name="adj" fmla="val 9524"/>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2"/>
          <p:cNvSpPr txBox="1"/>
          <p:nvPr/>
        </p:nvSpPr>
        <p:spPr>
          <a:xfrm>
            <a:off x="5074920" y="3538728"/>
            <a:ext cx="3474720" cy="329184"/>
          </a:xfrm>
          <a:prstGeom prst="rect">
            <a:avLst/>
          </a:prstGeom>
          <a:noFill/>
          <a:ln/>
        </p:spPr>
        <p:txBody>
          <a:bodyPr wrap="square" lIns="0" tIns="0" rIns="0" bIns="0" rtlCol="0" anchor="t"/>
          <a:lstStyle/>
          <a:p>
            <a:pPr indent="0" marL="0">
              <a:buNone/>
            </a:pPr>
            <a:r>
              <a:rPr lang="en-US" sz="1400" b="1" dirty="0">
                <a:solidFill>
                  <a:srgbClr val="5D3F7C"/>
                </a:solidFill>
                <a:latin typeface="Cambria" pitchFamily="34" charset="0"/>
                <a:ea typeface="Cambria" pitchFamily="34" charset="-122"/>
                <a:cs typeface="Cambria" pitchFamily="34" charset="-120"/>
              </a:rPr>
              <a:t>Socio-culturală</a:t>
            </a:r>
            <a:endParaRPr lang="en-US" sz="1400" dirty="0"/>
          </a:p>
        </p:txBody>
      </p:sp>
      <p:sp>
        <p:nvSpPr>
          <p:cNvPr id="17" name="Text 13"/>
          <p:cNvSpPr txBox="1"/>
          <p:nvPr/>
        </p:nvSpPr>
        <p:spPr>
          <a:xfrm>
            <a:off x="5074920" y="3886200"/>
            <a:ext cx="3474720" cy="393192"/>
          </a:xfrm>
          <a:prstGeom prst="rect">
            <a:avLst/>
          </a:prstGeom>
          <a:noFill/>
          <a:ln/>
        </p:spPr>
        <p:txBody>
          <a:bodyPr wrap="square" lIns="0" tIns="0" rIns="0" bIns="0" rtlCol="0" anchor="t"/>
          <a:lstStyle/>
          <a:p>
            <a:pPr indent="0" marL="0">
              <a:buNone/>
            </a:pPr>
            <a:r>
              <a:rPr lang="en-US" sz="1050" dirty="0">
                <a:solidFill>
                  <a:srgbClr val="1D2321"/>
                </a:solidFill>
                <a:latin typeface="Calibri" pitchFamily="34" charset="0"/>
                <a:ea typeface="Calibri" pitchFamily="34" charset="-122"/>
                <a:cs typeface="Calibri" pitchFamily="34" charset="-120"/>
              </a:rPr>
              <a:t>localități mici, raporturi specifice, cunoaștere reciprocă, norme din tradiții și cultură locală</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4.3.3 · ECHILIBRUL FUNCȚIILOR</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Definiția operațională a durabilității rurale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457200" y="1280160"/>
            <a:ext cx="8229600" cy="1554480"/>
          </a:xfrm>
          <a:prstGeom prst="roundRect">
            <a:avLst>
              <a:gd name="adj" fmla="val 8824"/>
            </a:avLst>
          </a:prstGeom>
          <a:solidFill>
            <a:srgbClr val="1F4D3A"/>
          </a:solidFill>
          <a:ln/>
        </p:spPr>
      </p:sp>
      <p:sp>
        <p:nvSpPr>
          <p:cNvPr id="8" name="Text 5"/>
          <p:cNvSpPr txBox="1"/>
          <p:nvPr/>
        </p:nvSpPr>
        <p:spPr>
          <a:xfrm>
            <a:off x="822960" y="1389888"/>
            <a:ext cx="7498080" cy="1335024"/>
          </a:xfrm>
          <a:prstGeom prst="rect">
            <a:avLst/>
          </a:prstGeom>
          <a:noFill/>
          <a:ln/>
        </p:spPr>
        <p:txBody>
          <a:bodyPr wrap="square" lIns="0" tIns="0" rIns="0" bIns="0" rtlCol="0" anchor="ctr"/>
          <a:lstStyle/>
          <a:p>
            <a:pPr indent="0" marL="0">
              <a:buNone/>
            </a:pPr>
            <a:r>
              <a:rPr lang="en-US" sz="1700" dirty="0">
                <a:solidFill>
                  <a:srgbClr val="FFFFFF"/>
                </a:solidFill>
                <a:latin typeface="Cambria" pitchFamily="34" charset="0"/>
                <a:ea typeface="Cambria" pitchFamily="34" charset="-122"/>
                <a:cs typeface="Cambria" pitchFamily="34" charset="-120"/>
              </a:rPr>
              <a:t>Echilibrul dintre cele trei funcții este chiar definiția operațională a durabilității rurale: o dezvoltare care maximizează funcția economică sacrificând-o pe cea ecologică sau dizolvând țesutul socio-cultural nu este dezvoltare, ci consum de capital teritorial.</a:t>
            </a:r>
            <a:endParaRPr lang="en-US" sz="1700" dirty="0"/>
          </a:p>
        </p:txBody>
      </p:sp>
      <p:sp>
        <p:nvSpPr>
          <p:cNvPr id="9" name="Shape 6"/>
          <p:cNvSpPr/>
          <p:nvPr/>
        </p:nvSpPr>
        <p:spPr>
          <a:xfrm>
            <a:off x="457200" y="3108960"/>
            <a:ext cx="2651760" cy="1325880"/>
          </a:xfrm>
          <a:prstGeom prst="roundRect">
            <a:avLst>
              <a:gd name="adj" fmla="val 6897"/>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594360" y="3218688"/>
            <a:ext cx="2377440" cy="365760"/>
          </a:xfrm>
          <a:prstGeom prst="rect">
            <a:avLst/>
          </a:prstGeom>
          <a:noFill/>
          <a:ln/>
        </p:spPr>
        <p:txBody>
          <a:bodyPr wrap="square" lIns="0" tIns="0" rIns="0" bIns="0" rtlCol="0" anchor="t"/>
          <a:lstStyle/>
          <a:p>
            <a:pPr indent="0" marL="0">
              <a:buNone/>
            </a:pPr>
            <a:r>
              <a:rPr lang="en-US" sz="1350" b="1" dirty="0">
                <a:solidFill>
                  <a:srgbClr val="B85A2B"/>
                </a:solidFill>
                <a:latin typeface="Cambria" pitchFamily="34" charset="0"/>
                <a:ea typeface="Cambria" pitchFamily="34" charset="-122"/>
                <a:cs typeface="Cambria" pitchFamily="34" charset="-120"/>
              </a:rPr>
              <a:t>Industrializarea excesivă</a:t>
            </a:r>
            <a:endParaRPr lang="en-US" sz="1350" dirty="0"/>
          </a:p>
        </p:txBody>
      </p:sp>
      <p:sp>
        <p:nvSpPr>
          <p:cNvPr id="11" name="Text 8"/>
          <p:cNvSpPr txBox="1"/>
          <p:nvPr/>
        </p:nvSpPr>
        <p:spPr>
          <a:xfrm>
            <a:off x="594360" y="3602736"/>
            <a:ext cx="2377440" cy="72237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poluarea solului, aerului, apei</a:t>
            </a:r>
            <a:endParaRPr lang="en-US" sz="1150" dirty="0"/>
          </a:p>
        </p:txBody>
      </p:sp>
      <p:sp>
        <p:nvSpPr>
          <p:cNvPr id="12" name="Shape 9"/>
          <p:cNvSpPr/>
          <p:nvPr/>
        </p:nvSpPr>
        <p:spPr>
          <a:xfrm>
            <a:off x="3246120" y="3108960"/>
            <a:ext cx="2651760" cy="1325880"/>
          </a:xfrm>
          <a:prstGeom prst="roundRect">
            <a:avLst>
              <a:gd name="adj" fmla="val 6897"/>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3383280" y="3218688"/>
            <a:ext cx="2377440" cy="365760"/>
          </a:xfrm>
          <a:prstGeom prst="rect">
            <a:avLst/>
          </a:prstGeom>
          <a:noFill/>
          <a:ln/>
        </p:spPr>
        <p:txBody>
          <a:bodyPr wrap="square" lIns="0" tIns="0" rIns="0" bIns="0" rtlCol="0" anchor="t"/>
          <a:lstStyle/>
          <a:p>
            <a:pPr indent="0" marL="0">
              <a:buNone/>
            </a:pPr>
            <a:r>
              <a:rPr lang="en-US" sz="1350" b="1" dirty="0">
                <a:solidFill>
                  <a:srgbClr val="B85A2B"/>
                </a:solidFill>
                <a:latin typeface="Cambria" pitchFamily="34" charset="0"/>
                <a:ea typeface="Cambria" pitchFamily="34" charset="-122"/>
                <a:cs typeface="Cambria" pitchFamily="34" charset="-120"/>
              </a:rPr>
              <a:t>Zootehnia concentrată</a:t>
            </a:r>
            <a:endParaRPr lang="en-US" sz="1350" dirty="0"/>
          </a:p>
        </p:txBody>
      </p:sp>
      <p:sp>
        <p:nvSpPr>
          <p:cNvPr id="14" name="Text 11"/>
          <p:cNvSpPr txBox="1"/>
          <p:nvPr/>
        </p:nvSpPr>
        <p:spPr>
          <a:xfrm>
            <a:off x="3383280" y="3602736"/>
            <a:ext cx="2377440" cy="72237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mari aglomerații de animale pe spații reduse</a:t>
            </a:r>
            <a:endParaRPr lang="en-US" sz="1150" dirty="0"/>
          </a:p>
        </p:txBody>
      </p:sp>
      <p:sp>
        <p:nvSpPr>
          <p:cNvPr id="15" name="Shape 12"/>
          <p:cNvSpPr/>
          <p:nvPr/>
        </p:nvSpPr>
        <p:spPr>
          <a:xfrm>
            <a:off x="6035040" y="3108960"/>
            <a:ext cx="2651760" cy="1325880"/>
          </a:xfrm>
          <a:prstGeom prst="roundRect">
            <a:avLst>
              <a:gd name="adj" fmla="val 6897"/>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3"/>
          <p:cNvSpPr txBox="1"/>
          <p:nvPr/>
        </p:nvSpPr>
        <p:spPr>
          <a:xfrm>
            <a:off x="6172200" y="3218688"/>
            <a:ext cx="2377440" cy="365760"/>
          </a:xfrm>
          <a:prstGeom prst="rect">
            <a:avLst/>
          </a:prstGeom>
          <a:noFill/>
          <a:ln/>
        </p:spPr>
        <p:txBody>
          <a:bodyPr wrap="square" lIns="0" tIns="0" rIns="0" bIns="0" rtlCol="0" anchor="t"/>
          <a:lstStyle/>
          <a:p>
            <a:pPr indent="0" marL="0">
              <a:buNone/>
            </a:pPr>
            <a:r>
              <a:rPr lang="en-US" sz="1350" b="1" dirty="0">
                <a:solidFill>
                  <a:srgbClr val="B85A2B"/>
                </a:solidFill>
                <a:latin typeface="Cambria" pitchFamily="34" charset="0"/>
                <a:ea typeface="Cambria" pitchFamily="34" charset="-122"/>
                <a:cs typeface="Cambria" pitchFamily="34" charset="-120"/>
              </a:rPr>
              <a:t>Exploatarea rapace</a:t>
            </a:r>
            <a:endParaRPr lang="en-US" sz="1350" dirty="0"/>
          </a:p>
        </p:txBody>
      </p:sp>
      <p:sp>
        <p:nvSpPr>
          <p:cNvPr id="17" name="Text 14"/>
          <p:cNvSpPr txBox="1"/>
          <p:nvPr/>
        </p:nvSpPr>
        <p:spPr>
          <a:xfrm>
            <a:off x="6172200" y="3602736"/>
            <a:ext cx="2377440" cy="72237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deteriorarea peisajului agricol și silvic</a:t>
            </a:r>
            <a:endParaRPr lang="en-US" sz="11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4.4</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Conceptul de dezvoltare rurală durabilă</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Origini, definiția FAO, strategia „România Rurală XXI”, activitățile fundamentale</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4.4 · ORIGINI ȘI DEFINIȚIE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Sfârșitul anilor 1960 și definiția FAO (1989)</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457200" y="1234440"/>
            <a:ext cx="4023360" cy="1371600"/>
          </a:xfrm>
          <a:prstGeom prst="roundRect">
            <a:avLst>
              <a:gd name="adj" fmla="val 6667"/>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49040" cy="384048"/>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Sfârșitul anilor 1960</a:t>
            </a:r>
            <a:endParaRPr lang="en-US" sz="1400" dirty="0"/>
          </a:p>
        </p:txBody>
      </p:sp>
      <p:sp>
        <p:nvSpPr>
          <p:cNvPr id="9" name="Text 6"/>
          <p:cNvSpPr txBox="1"/>
          <p:nvPr/>
        </p:nvSpPr>
        <p:spPr>
          <a:xfrm>
            <a:off x="594360" y="1746504"/>
            <a:ext cx="3749040" cy="749808"/>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conștientizarea nevoii de noi norme de dezvoltare teritorială a localităților rurale și de îmbunătățire a condițiilor de trai — în paralel cu legislația de protecție a mediului</a:t>
            </a:r>
            <a:endParaRPr lang="en-US" sz="1150" dirty="0"/>
          </a:p>
        </p:txBody>
      </p:sp>
      <p:sp>
        <p:nvSpPr>
          <p:cNvPr id="10" name="Shape 7"/>
          <p:cNvSpPr/>
          <p:nvPr/>
        </p:nvSpPr>
        <p:spPr>
          <a:xfrm>
            <a:off x="4663440" y="1234440"/>
            <a:ext cx="4023360" cy="1371600"/>
          </a:xfrm>
          <a:prstGeom prst="roundRect">
            <a:avLst>
              <a:gd name="adj" fmla="val 6667"/>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00600" y="1344168"/>
            <a:ext cx="3749040" cy="384048"/>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FAO, Roma, 1989</a:t>
            </a:r>
            <a:endParaRPr lang="en-US" sz="1400" dirty="0"/>
          </a:p>
        </p:txBody>
      </p:sp>
      <p:sp>
        <p:nvSpPr>
          <p:cNvPr id="12" name="Text 9"/>
          <p:cNvSpPr txBox="1"/>
          <p:nvPr/>
        </p:nvSpPr>
        <p:spPr>
          <a:xfrm>
            <a:off x="4800600" y="1746504"/>
            <a:ext cx="3749040" cy="749808"/>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definiția dezvoltării sustenabile cu referire directă la comunitățile rurale</a:t>
            </a:r>
            <a:endParaRPr lang="en-US" sz="1150" dirty="0"/>
          </a:p>
        </p:txBody>
      </p:sp>
      <p:sp>
        <p:nvSpPr>
          <p:cNvPr id="13" name="Shape 10"/>
          <p:cNvSpPr/>
          <p:nvPr/>
        </p:nvSpPr>
        <p:spPr>
          <a:xfrm>
            <a:off x="457200" y="2788920"/>
            <a:ext cx="8229600" cy="1691640"/>
          </a:xfrm>
          <a:prstGeom prst="roundRect">
            <a:avLst>
              <a:gd name="adj" fmla="val 8108"/>
            </a:avLst>
          </a:prstGeom>
          <a:solidFill>
            <a:srgbClr val="1F4D3A"/>
          </a:solidFill>
          <a:ln/>
        </p:spPr>
      </p:sp>
      <p:sp>
        <p:nvSpPr>
          <p:cNvPr id="14" name="Text 11"/>
          <p:cNvSpPr txBox="1"/>
          <p:nvPr/>
        </p:nvSpPr>
        <p:spPr>
          <a:xfrm>
            <a:off x="822960" y="2898648"/>
            <a:ext cx="7498080" cy="147218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„Managementul și conservarea bazei resurselor naturale și orientarea schimbării tehnologice și instituționale pentru a asigura atingerea și continua satisfacere a nevoilor umane ale generațiilor actuale și viitoare.” (FAO, 1989)</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4.4 · ECHILIBRUL</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Conservare versus modernizare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457200" y="1280160"/>
            <a:ext cx="3749040" cy="1828800"/>
          </a:xfrm>
          <a:prstGeom prst="roundRect">
            <a:avLst>
              <a:gd name="adj" fmla="val 6000"/>
            </a:avLst>
          </a:prstGeom>
          <a:solidFill>
            <a:srgbClr val="E6F0EA"/>
          </a:solidFill>
          <a:ln w="16510">
            <a:solidFill>
              <a:srgbClr val="1F4D3A"/>
            </a:solidFill>
            <a:prstDash val="solid"/>
          </a:ln>
        </p:spPr>
      </p:sp>
      <p:sp>
        <p:nvSpPr>
          <p:cNvPr id="8" name="Text 5"/>
          <p:cNvSpPr txBox="1"/>
          <p:nvPr/>
        </p:nvSpPr>
        <p:spPr>
          <a:xfrm>
            <a:off x="640080" y="1371600"/>
            <a:ext cx="3383280" cy="1645920"/>
          </a:xfrm>
          <a:prstGeom prst="rect">
            <a:avLst/>
          </a:prstGeom>
          <a:noFill/>
          <a:ln/>
        </p:spPr>
        <p:txBody>
          <a:bodyPr wrap="square" lIns="0" tIns="0" rIns="0" bIns="0" rtlCol="0" anchor="ctr"/>
          <a:lstStyle/>
          <a:p>
            <a:pPr indent="0" marL="0">
              <a:buNone/>
            </a:pPr>
            <a:r>
              <a:rPr lang="en-US" sz="1600" b="1" dirty="0">
                <a:solidFill>
                  <a:srgbClr val="1F4D3A"/>
                </a:solidFill>
                <a:latin typeface="Calibri" pitchFamily="34" charset="0"/>
                <a:ea typeface="Calibri" pitchFamily="34" charset="-122"/>
                <a:cs typeface="Calibri" pitchFamily="34" charset="-120"/>
              </a:rPr>
              <a:t>CONSERVARE</a:t>
            </a:r>
            <a:endParaRPr lang="en-US" sz="1600" dirty="0"/>
          </a:p>
          <a:p>
            <a:pPr indent="0" marL="0">
              <a:buNone/>
            </a:pPr>
            <a:r>
              <a:rPr lang="en-US" sz="1200" dirty="0">
                <a:solidFill>
                  <a:srgbClr val="1D2321"/>
                </a:solidFill>
                <a:latin typeface="Calibri" pitchFamily="34" charset="0"/>
                <a:ea typeface="Calibri" pitchFamily="34" charset="-122"/>
                <a:cs typeface="Calibri" pitchFamily="34" charset="-120"/>
              </a:rPr>
              <a:t>a spațiului rural economic, social, ecologic și cultural; a caracterului local, regional și național; a tradițiilor</a:t>
            </a:r>
            <a:endParaRPr lang="en-US" sz="1600" dirty="0"/>
          </a:p>
        </p:txBody>
      </p:sp>
      <p:sp>
        <p:nvSpPr>
          <p:cNvPr id="9" name="Text 6"/>
          <p:cNvSpPr txBox="1"/>
          <p:nvPr/>
        </p:nvSpPr>
        <p:spPr>
          <a:xfrm>
            <a:off x="4206240" y="1737360"/>
            <a:ext cx="731520" cy="914400"/>
          </a:xfrm>
          <a:prstGeom prst="rect">
            <a:avLst/>
          </a:prstGeom>
          <a:noFill/>
          <a:ln/>
        </p:spPr>
        <p:txBody>
          <a:bodyPr wrap="square" lIns="0" tIns="0" rIns="0" bIns="0" rtlCol="0" anchor="ctr"/>
          <a:lstStyle/>
          <a:p>
            <a:pPr algn="ctr" indent="0" marL="0">
              <a:buNone/>
            </a:pPr>
            <a:r>
              <a:rPr lang="en-US" sz="3400" b="1" dirty="0">
                <a:solidFill>
                  <a:srgbClr val="B85A2B"/>
                </a:solidFill>
                <a:latin typeface="Cambria" pitchFamily="34" charset="0"/>
                <a:ea typeface="Cambria" pitchFamily="34" charset="-122"/>
                <a:cs typeface="Cambria" pitchFamily="34" charset="-120"/>
              </a:rPr>
              <a:t>⇄</a:t>
            </a:r>
            <a:endParaRPr lang="en-US" sz="3400" dirty="0"/>
          </a:p>
        </p:txBody>
      </p:sp>
      <p:sp>
        <p:nvSpPr>
          <p:cNvPr id="10" name="Shape 7"/>
          <p:cNvSpPr/>
          <p:nvPr/>
        </p:nvSpPr>
        <p:spPr>
          <a:xfrm>
            <a:off x="4937760" y="1280160"/>
            <a:ext cx="3749040" cy="1828800"/>
          </a:xfrm>
          <a:prstGeom prst="roundRect">
            <a:avLst>
              <a:gd name="adj" fmla="val 6000"/>
            </a:avLst>
          </a:prstGeom>
          <a:solidFill>
            <a:srgbClr val="E4ECF4"/>
          </a:solidFill>
          <a:ln w="16510">
            <a:solidFill>
              <a:srgbClr val="2B5D8A"/>
            </a:solidFill>
            <a:prstDash val="solid"/>
          </a:ln>
        </p:spPr>
      </p:sp>
      <p:sp>
        <p:nvSpPr>
          <p:cNvPr id="11" name="Text 8"/>
          <p:cNvSpPr txBox="1"/>
          <p:nvPr/>
        </p:nvSpPr>
        <p:spPr>
          <a:xfrm>
            <a:off x="5120640" y="1371600"/>
            <a:ext cx="3383280" cy="1645920"/>
          </a:xfrm>
          <a:prstGeom prst="rect">
            <a:avLst/>
          </a:prstGeom>
          <a:noFill/>
          <a:ln/>
        </p:spPr>
        <p:txBody>
          <a:bodyPr wrap="square" lIns="0" tIns="0" rIns="0" bIns="0" rtlCol="0" anchor="ctr"/>
          <a:lstStyle/>
          <a:p>
            <a:pPr indent="0" marL="0">
              <a:buNone/>
            </a:pPr>
            <a:r>
              <a:rPr lang="en-US" sz="1600" b="1" dirty="0">
                <a:solidFill>
                  <a:srgbClr val="2B5D8A"/>
                </a:solidFill>
                <a:latin typeface="Calibri" pitchFamily="34" charset="0"/>
                <a:ea typeface="Calibri" pitchFamily="34" charset="-122"/>
                <a:cs typeface="Calibri" pitchFamily="34" charset="-120"/>
              </a:rPr>
              <a:t>MODERNIZARE</a:t>
            </a:r>
            <a:endParaRPr lang="en-US" sz="1600" dirty="0"/>
          </a:p>
          <a:p>
            <a:pPr indent="0" marL="0">
              <a:buNone/>
            </a:pPr>
            <a:r>
              <a:rPr lang="en-US" sz="1200" dirty="0">
                <a:solidFill>
                  <a:srgbClr val="1D2321"/>
                </a:solidFill>
                <a:latin typeface="Calibri" pitchFamily="34" charset="0"/>
                <a:ea typeface="Calibri" pitchFamily="34" charset="-122"/>
                <a:cs typeface="Calibri" pitchFamily="34" charset="-120"/>
              </a:rPr>
              <a:t>a activității și vieții economice; competitivitate, tehnologie, servicii, infrastructură</a:t>
            </a:r>
            <a:endParaRPr lang="en-US" sz="1600" dirty="0"/>
          </a:p>
        </p:txBody>
      </p:sp>
      <p:sp>
        <p:nvSpPr>
          <p:cNvPr id="12" name="Shape 9"/>
          <p:cNvSpPr/>
          <p:nvPr/>
        </p:nvSpPr>
        <p:spPr>
          <a:xfrm>
            <a:off x="457200" y="3383280"/>
            <a:ext cx="8229600" cy="1005840"/>
          </a:xfrm>
          <a:prstGeom prst="roundRect">
            <a:avLst>
              <a:gd name="adj" fmla="val 9091"/>
            </a:avLst>
          </a:prstGeom>
          <a:solidFill>
            <a:srgbClr val="F5EFDA"/>
          </a:solidFill>
          <a:ln w="12700">
            <a:solidFill>
              <a:srgbClr val="9A7B1E"/>
            </a:solidFill>
            <a:prstDash val="solid"/>
          </a:ln>
        </p:spPr>
      </p:sp>
      <p:sp>
        <p:nvSpPr>
          <p:cNvPr id="13" name="Text 10"/>
          <p:cNvSpPr txBox="1"/>
          <p:nvPr/>
        </p:nvSpPr>
        <p:spPr>
          <a:xfrm>
            <a:off x="640080" y="3438144"/>
            <a:ext cx="7863840" cy="8961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Obiectiv principal: menținerea caracterului local, regional și național al spațiului, culturii și tradițiilor rurale, respectiv reconstrucția și restaurarea zonelor degradate pentru readucerea lor la anumite standarde.</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4.4 · ROMÂNIA RURALĂ XXI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Fundamentarea academică (Otiman, 2008)</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45720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594360"/>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Politici sectoriale competitive</a:t>
            </a:r>
            <a:endParaRPr lang="en-US" sz="1500" dirty="0"/>
          </a:p>
        </p:txBody>
      </p:sp>
      <p:sp>
        <p:nvSpPr>
          <p:cNvPr id="9" name="Text 6"/>
          <p:cNvSpPr txBox="1"/>
          <p:nvPr/>
        </p:nvSpPr>
        <p:spPr>
          <a:xfrm>
            <a:off x="594360" y="1956816"/>
            <a:ext cx="2377440" cy="236829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agricole, forestiere și alimentare — producții medii și cote anuale comparabile cu țările UE cu condiții ecologice asemănătoare</a:t>
            </a:r>
            <a:endParaRPr lang="en-US" sz="1250" dirty="0"/>
          </a:p>
        </p:txBody>
      </p:sp>
      <p:sp>
        <p:nvSpPr>
          <p:cNvPr id="10" name="Shape 7"/>
          <p:cNvSpPr/>
          <p:nvPr/>
        </p:nvSpPr>
        <p:spPr>
          <a:xfrm>
            <a:off x="324612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59436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Siguranță alimentară</a:t>
            </a:r>
            <a:endParaRPr lang="en-US" sz="1500" dirty="0"/>
          </a:p>
        </p:txBody>
      </p:sp>
      <p:sp>
        <p:nvSpPr>
          <p:cNvPr id="12" name="Text 9"/>
          <p:cNvSpPr txBox="1"/>
          <p:nvPr/>
        </p:nvSpPr>
        <p:spPr>
          <a:xfrm>
            <a:off x="3383280" y="1956816"/>
            <a:ext cx="2377440" cy="236829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creșterea productivității medii la hectar la nivelul potențialului natural, corelată cu capacitatea de absorbție a piețelor naționale și internaționale</a:t>
            </a:r>
            <a:endParaRPr lang="en-US" sz="1250" dirty="0"/>
          </a:p>
        </p:txBody>
      </p:sp>
      <p:sp>
        <p:nvSpPr>
          <p:cNvPr id="13" name="Shape 10"/>
          <p:cNvSpPr/>
          <p:nvPr/>
        </p:nvSpPr>
        <p:spPr>
          <a:xfrm>
            <a:off x="6035040" y="1234440"/>
            <a:ext cx="2651760" cy="3200400"/>
          </a:xfrm>
          <a:prstGeom prst="roundRect">
            <a:avLst>
              <a:gd name="adj" fmla="val 3448"/>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594360"/>
          </a:xfrm>
          <a:prstGeom prst="rect">
            <a:avLst/>
          </a:prstGeom>
          <a:noFill/>
          <a:ln/>
        </p:spPr>
        <p:txBody>
          <a:bodyPr wrap="square" lIns="0" tIns="0" rIns="0" bIns="0" rtlCol="0" anchor="t"/>
          <a:lstStyle/>
          <a:p>
            <a:pPr indent="0" marL="0">
              <a:buNone/>
            </a:pPr>
            <a:r>
              <a:rPr lang="en-US" sz="1500" b="1" dirty="0">
                <a:solidFill>
                  <a:srgbClr val="5D3F7C"/>
                </a:solidFill>
                <a:latin typeface="Cambria" pitchFamily="34" charset="0"/>
                <a:ea typeface="Cambria" pitchFamily="34" charset="-122"/>
                <a:cs typeface="Cambria" pitchFamily="34" charset="-120"/>
              </a:rPr>
              <a:t>Randamente și piețe</a:t>
            </a:r>
            <a:endParaRPr lang="en-US" sz="1500" dirty="0"/>
          </a:p>
        </p:txBody>
      </p:sp>
      <p:sp>
        <p:nvSpPr>
          <p:cNvPr id="15" name="Text 12"/>
          <p:cNvSpPr txBox="1"/>
          <p:nvPr/>
        </p:nvSpPr>
        <p:spPr>
          <a:xfrm>
            <a:off x="6172200" y="1956816"/>
            <a:ext cx="2377440" cy="236829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creșterea randamentelor forestiere și agricole și a posibilităților piețelor de preluare a produselor</a:t>
            </a:r>
            <a:endParaRPr lang="en-US" sz="12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4.4 · ACTIVITĂȚILE FUNDAMENTALE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Patru activități, un ciclu participativ</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28</a:t>
            </a:r>
            <a:endParaRPr lang="en-US" sz="900" dirty="0"/>
          </a:p>
        </p:txBody>
      </p:sp>
      <p:sp>
        <p:nvSpPr>
          <p:cNvPr id="7" name="Shape 4"/>
          <p:cNvSpPr/>
          <p:nvPr/>
        </p:nvSpPr>
        <p:spPr>
          <a:xfrm>
            <a:off x="457200" y="1325880"/>
            <a:ext cx="1920240" cy="2011680"/>
          </a:xfrm>
          <a:prstGeom prst="roundRect">
            <a:avLst>
              <a:gd name="adj" fmla="val 5714"/>
            </a:avLst>
          </a:prstGeom>
          <a:solidFill>
            <a:srgbClr val="E4ECF4"/>
          </a:solidFill>
          <a:ln w="16510">
            <a:solidFill>
              <a:srgbClr val="2B5D8A"/>
            </a:solidFill>
            <a:prstDash val="solid"/>
          </a:ln>
        </p:spPr>
      </p:sp>
      <p:sp>
        <p:nvSpPr>
          <p:cNvPr id="8" name="Text 5"/>
          <p:cNvSpPr txBox="1"/>
          <p:nvPr/>
        </p:nvSpPr>
        <p:spPr>
          <a:xfrm>
            <a:off x="594360" y="1417320"/>
            <a:ext cx="1645920" cy="640080"/>
          </a:xfrm>
          <a:prstGeom prst="rect">
            <a:avLst/>
          </a:prstGeom>
          <a:noFill/>
          <a:ln/>
        </p:spPr>
        <p:txBody>
          <a:bodyPr wrap="square" lIns="0" tIns="0" rIns="0" bIns="0" rtlCol="0" anchor="ctr"/>
          <a:lstStyle/>
          <a:p>
            <a:pPr indent="0" marL="0">
              <a:buNone/>
            </a:pPr>
            <a:r>
              <a:rPr lang="en-US" sz="3000" b="1" dirty="0">
                <a:solidFill>
                  <a:srgbClr val="2B5D8A"/>
                </a:solidFill>
                <a:latin typeface="Cambria" pitchFamily="34" charset="0"/>
                <a:ea typeface="Cambria" pitchFamily="34" charset="-122"/>
                <a:cs typeface="Cambria" pitchFamily="34" charset="-120"/>
              </a:rPr>
              <a:t>1</a:t>
            </a:r>
            <a:endParaRPr lang="en-US" sz="3000" dirty="0"/>
          </a:p>
        </p:txBody>
      </p:sp>
      <p:sp>
        <p:nvSpPr>
          <p:cNvPr id="9" name="Text 6"/>
          <p:cNvSpPr txBox="1"/>
          <p:nvPr/>
        </p:nvSpPr>
        <p:spPr>
          <a:xfrm>
            <a:off x="594360" y="2103120"/>
            <a:ext cx="1645920" cy="1143000"/>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Analiza situației curente</a:t>
            </a:r>
            <a:endParaRPr lang="en-US" sz="1250" dirty="0"/>
          </a:p>
        </p:txBody>
      </p:sp>
      <p:sp>
        <p:nvSpPr>
          <p:cNvPr id="10" name="Shape 7"/>
          <p:cNvSpPr/>
          <p:nvPr/>
        </p:nvSpPr>
        <p:spPr>
          <a:xfrm>
            <a:off x="2395728" y="2331720"/>
            <a:ext cx="146304" cy="0"/>
          </a:xfrm>
          <a:prstGeom prst="line">
            <a:avLst/>
          </a:prstGeom>
          <a:noFill/>
          <a:ln w="22225">
            <a:solidFill>
              <a:srgbClr val="5A645F"/>
            </a:solidFill>
            <a:prstDash val="solid"/>
            <a:tailEnd type="triangle"/>
          </a:ln>
        </p:spPr>
      </p:sp>
      <p:sp>
        <p:nvSpPr>
          <p:cNvPr id="11" name="Shape 8"/>
          <p:cNvSpPr/>
          <p:nvPr/>
        </p:nvSpPr>
        <p:spPr>
          <a:xfrm>
            <a:off x="2560320" y="1325880"/>
            <a:ext cx="1920240" cy="2011680"/>
          </a:xfrm>
          <a:prstGeom prst="roundRect">
            <a:avLst>
              <a:gd name="adj" fmla="val 5714"/>
            </a:avLst>
          </a:prstGeom>
          <a:solidFill>
            <a:srgbClr val="E6F0EA"/>
          </a:solidFill>
          <a:ln w="16510">
            <a:solidFill>
              <a:srgbClr val="1F4D3A"/>
            </a:solidFill>
            <a:prstDash val="solid"/>
          </a:ln>
        </p:spPr>
      </p:sp>
      <p:sp>
        <p:nvSpPr>
          <p:cNvPr id="12" name="Text 9"/>
          <p:cNvSpPr txBox="1"/>
          <p:nvPr/>
        </p:nvSpPr>
        <p:spPr>
          <a:xfrm>
            <a:off x="2697480" y="1417320"/>
            <a:ext cx="1645920" cy="640080"/>
          </a:xfrm>
          <a:prstGeom prst="rect">
            <a:avLst/>
          </a:prstGeom>
          <a:noFill/>
          <a:ln/>
        </p:spPr>
        <p:txBody>
          <a:bodyPr wrap="square" lIns="0" tIns="0" rIns="0" bIns="0" rtlCol="0" anchor="ctr"/>
          <a:lstStyle/>
          <a:p>
            <a:pPr indent="0" marL="0">
              <a:buNone/>
            </a:pPr>
            <a:r>
              <a:rPr lang="en-US" sz="3000" b="1" dirty="0">
                <a:solidFill>
                  <a:srgbClr val="1F4D3A"/>
                </a:solidFill>
                <a:latin typeface="Cambria" pitchFamily="34" charset="0"/>
                <a:ea typeface="Cambria" pitchFamily="34" charset="-122"/>
                <a:cs typeface="Cambria" pitchFamily="34" charset="-120"/>
              </a:rPr>
              <a:t>2</a:t>
            </a:r>
            <a:endParaRPr lang="en-US" sz="3000" dirty="0"/>
          </a:p>
        </p:txBody>
      </p:sp>
      <p:sp>
        <p:nvSpPr>
          <p:cNvPr id="13" name="Text 10"/>
          <p:cNvSpPr txBox="1"/>
          <p:nvPr/>
        </p:nvSpPr>
        <p:spPr>
          <a:xfrm>
            <a:off x="2697480" y="2103120"/>
            <a:ext cx="1645920" cy="1143000"/>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Politicile publice ale factorilor locali și ale părților interesate</a:t>
            </a:r>
            <a:endParaRPr lang="en-US" sz="1250" dirty="0"/>
          </a:p>
        </p:txBody>
      </p:sp>
      <p:sp>
        <p:nvSpPr>
          <p:cNvPr id="14" name="Shape 11"/>
          <p:cNvSpPr/>
          <p:nvPr/>
        </p:nvSpPr>
        <p:spPr>
          <a:xfrm>
            <a:off x="4498848" y="2331720"/>
            <a:ext cx="146304" cy="0"/>
          </a:xfrm>
          <a:prstGeom prst="line">
            <a:avLst/>
          </a:prstGeom>
          <a:noFill/>
          <a:ln w="22225">
            <a:solidFill>
              <a:srgbClr val="5A645F"/>
            </a:solidFill>
            <a:prstDash val="solid"/>
            <a:tailEnd type="triangle"/>
          </a:ln>
        </p:spPr>
      </p:sp>
      <p:sp>
        <p:nvSpPr>
          <p:cNvPr id="15" name="Shape 12"/>
          <p:cNvSpPr/>
          <p:nvPr/>
        </p:nvSpPr>
        <p:spPr>
          <a:xfrm>
            <a:off x="4663440" y="1325880"/>
            <a:ext cx="1920240" cy="2011680"/>
          </a:xfrm>
          <a:prstGeom prst="roundRect">
            <a:avLst>
              <a:gd name="adj" fmla="val 5714"/>
            </a:avLst>
          </a:prstGeom>
          <a:solidFill>
            <a:srgbClr val="ECE6F2"/>
          </a:solidFill>
          <a:ln w="16510">
            <a:solidFill>
              <a:srgbClr val="5D3F7C"/>
            </a:solidFill>
            <a:prstDash val="solid"/>
          </a:ln>
        </p:spPr>
      </p:sp>
      <p:sp>
        <p:nvSpPr>
          <p:cNvPr id="16" name="Text 13"/>
          <p:cNvSpPr txBox="1"/>
          <p:nvPr/>
        </p:nvSpPr>
        <p:spPr>
          <a:xfrm>
            <a:off x="4800600" y="1417320"/>
            <a:ext cx="1645920" cy="640080"/>
          </a:xfrm>
          <a:prstGeom prst="rect">
            <a:avLst/>
          </a:prstGeom>
          <a:noFill/>
          <a:ln/>
        </p:spPr>
        <p:txBody>
          <a:bodyPr wrap="square" lIns="0" tIns="0" rIns="0" bIns="0" rtlCol="0" anchor="ctr"/>
          <a:lstStyle/>
          <a:p>
            <a:pPr indent="0" marL="0">
              <a:buNone/>
            </a:pPr>
            <a:r>
              <a:rPr lang="en-US" sz="3000" b="1" dirty="0">
                <a:solidFill>
                  <a:srgbClr val="5D3F7C"/>
                </a:solidFill>
                <a:latin typeface="Cambria" pitchFamily="34" charset="0"/>
                <a:ea typeface="Cambria" pitchFamily="34" charset="-122"/>
                <a:cs typeface="Cambria" pitchFamily="34" charset="-120"/>
              </a:rPr>
              <a:t>3</a:t>
            </a:r>
            <a:endParaRPr lang="en-US" sz="3000" dirty="0"/>
          </a:p>
        </p:txBody>
      </p:sp>
      <p:sp>
        <p:nvSpPr>
          <p:cNvPr id="17" name="Text 14"/>
          <p:cNvSpPr txBox="1"/>
          <p:nvPr/>
        </p:nvSpPr>
        <p:spPr>
          <a:xfrm>
            <a:off x="4800600" y="2103120"/>
            <a:ext cx="1645920" cy="1143000"/>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Enunțarea și modelarea strategiilor de dezvoltare</a:t>
            </a:r>
            <a:endParaRPr lang="en-US" sz="1250" dirty="0"/>
          </a:p>
        </p:txBody>
      </p:sp>
      <p:sp>
        <p:nvSpPr>
          <p:cNvPr id="18" name="Shape 15"/>
          <p:cNvSpPr/>
          <p:nvPr/>
        </p:nvSpPr>
        <p:spPr>
          <a:xfrm>
            <a:off x="6601968" y="2331720"/>
            <a:ext cx="146304" cy="0"/>
          </a:xfrm>
          <a:prstGeom prst="line">
            <a:avLst/>
          </a:prstGeom>
          <a:noFill/>
          <a:ln w="22225">
            <a:solidFill>
              <a:srgbClr val="5A645F"/>
            </a:solidFill>
            <a:prstDash val="solid"/>
            <a:tailEnd type="triangle"/>
          </a:ln>
        </p:spPr>
      </p:sp>
      <p:sp>
        <p:nvSpPr>
          <p:cNvPr id="19" name="Shape 16"/>
          <p:cNvSpPr/>
          <p:nvPr/>
        </p:nvSpPr>
        <p:spPr>
          <a:xfrm>
            <a:off x="6766560" y="1325880"/>
            <a:ext cx="1920240" cy="2011680"/>
          </a:xfrm>
          <a:prstGeom prst="roundRect">
            <a:avLst>
              <a:gd name="adj" fmla="val 5714"/>
            </a:avLst>
          </a:prstGeom>
          <a:solidFill>
            <a:srgbClr val="F6E9E0"/>
          </a:solidFill>
          <a:ln w="16510">
            <a:solidFill>
              <a:srgbClr val="B85A2B"/>
            </a:solidFill>
            <a:prstDash val="solid"/>
          </a:ln>
        </p:spPr>
      </p:sp>
      <p:sp>
        <p:nvSpPr>
          <p:cNvPr id="20" name="Text 17"/>
          <p:cNvSpPr txBox="1"/>
          <p:nvPr/>
        </p:nvSpPr>
        <p:spPr>
          <a:xfrm>
            <a:off x="6903720" y="1417320"/>
            <a:ext cx="1645920" cy="640080"/>
          </a:xfrm>
          <a:prstGeom prst="rect">
            <a:avLst/>
          </a:prstGeom>
          <a:noFill/>
          <a:ln/>
        </p:spPr>
        <p:txBody>
          <a:bodyPr wrap="square" lIns="0" tIns="0" rIns="0" bIns="0" rtlCol="0" anchor="ctr"/>
          <a:lstStyle/>
          <a:p>
            <a:pPr indent="0" marL="0">
              <a:buNone/>
            </a:pPr>
            <a:r>
              <a:rPr lang="en-US" sz="3000" b="1" dirty="0">
                <a:solidFill>
                  <a:srgbClr val="B85A2B"/>
                </a:solidFill>
                <a:latin typeface="Cambria" pitchFamily="34" charset="0"/>
                <a:ea typeface="Cambria" pitchFamily="34" charset="-122"/>
                <a:cs typeface="Cambria" pitchFamily="34" charset="-120"/>
              </a:rPr>
              <a:t>4</a:t>
            </a:r>
            <a:endParaRPr lang="en-US" sz="3000" dirty="0"/>
          </a:p>
        </p:txBody>
      </p:sp>
      <p:sp>
        <p:nvSpPr>
          <p:cNvPr id="21" name="Text 18"/>
          <p:cNvSpPr txBox="1"/>
          <p:nvPr/>
        </p:nvSpPr>
        <p:spPr>
          <a:xfrm>
            <a:off x="6903720" y="2103120"/>
            <a:ext cx="1645920" cy="1143000"/>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Implementarea strategiilor</a:t>
            </a:r>
            <a:endParaRPr lang="en-US" sz="1250" dirty="0"/>
          </a:p>
        </p:txBody>
      </p:sp>
      <p:sp>
        <p:nvSpPr>
          <p:cNvPr id="22" name="Shape 19"/>
          <p:cNvSpPr/>
          <p:nvPr/>
        </p:nvSpPr>
        <p:spPr>
          <a:xfrm>
            <a:off x="457200" y="3657600"/>
            <a:ext cx="8229600" cy="777240"/>
          </a:xfrm>
          <a:prstGeom prst="roundRect">
            <a:avLst>
              <a:gd name="adj" fmla="val 11765"/>
            </a:avLst>
          </a:prstGeom>
          <a:solidFill>
            <a:srgbClr val="F5EFDA"/>
          </a:solidFill>
          <a:ln w="12700">
            <a:solidFill>
              <a:srgbClr val="9A7B1E"/>
            </a:solidFill>
            <a:prstDash val="solid"/>
          </a:ln>
        </p:spPr>
      </p:sp>
      <p:sp>
        <p:nvSpPr>
          <p:cNvPr id="23" name="Text 20"/>
          <p:cNvSpPr txBox="1"/>
          <p:nvPr/>
        </p:nvSpPr>
        <p:spPr>
          <a:xfrm>
            <a:off x="640080" y="3712464"/>
            <a:ext cx="7863840" cy="6675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Diagnoză → politici → strategie → implementare: tiparul planurilor de amenajare, cu o condiție în plus — ciclul se parcurge participativ, împreună cu comunitățile.</a:t>
            </a:r>
            <a:endParaRPr lang="en-US"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4.5</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Fondul funciar al României</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Destinații, deținători, domeniu public și privat, structura națională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4.5.1 · DEFINIȚIE ȘI DESTINAȚII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Fondul funciar și cele cinci destinații (Legea nr. 18/1991)</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30</a:t>
            </a:r>
            <a:endParaRPr lang="en-US" sz="9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8229600" cy="914400"/>
        </p:xfrm>
        <a:graphic>
          <a:graphicData uri="http://schemas.openxmlformats.org/drawingml/2006/table">
            <a:tbl>
              <a:tblPr/>
              <a:tblGrid>
                <a:gridCol w="1737360"/>
                <a:gridCol w="6492240"/>
              </a:tblGrid>
              <a:tr h="347472">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Destinația</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Conținut</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1F4D3A"/>
                    </a:solidFill>
                  </a:tcPr>
                </a:tc>
              </a:tr>
              <a:tr h="777240">
                <a:tc>
                  <a:txBody>
                    <a:bodyPr/>
                    <a:lstStyle/>
                    <a:p>
                      <a:pPr indent="0" marL="0">
                        <a:buNone/>
                      </a:pPr>
                      <a:r>
                        <a:rPr lang="en-US" sz="1100" b="1" dirty="0">
                          <a:solidFill>
                            <a:srgbClr val="1D2321"/>
                          </a:solidFill>
                          <a:latin typeface="Calibri" pitchFamily="34" charset="0"/>
                          <a:ea typeface="Calibri" pitchFamily="34" charset="-122"/>
                          <a:cs typeface="Calibri" pitchFamily="34" charset="-120"/>
                        </a:rPr>
                        <a:t>a) agricolă</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00" dirty="0">
                          <a:solidFill>
                            <a:srgbClr val="1D2321"/>
                          </a:solidFill>
                          <a:latin typeface="Calibri" pitchFamily="34" charset="0"/>
                          <a:ea typeface="Calibri" pitchFamily="34" charset="-122"/>
                          <a:cs typeface="Calibri" pitchFamily="34" charset="-120"/>
                        </a:rPr>
                        <a:t>arabile, vii, livezi, pepiniere, pajiști permanente, sere; vegetație forestieră în afara amenajamentelor, pășuni împădurite; construcții agrozootehnice, amenajări piscicole și de IF, drumuri tehnologice; terenuri neproductive amenajabile</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48640">
                <a:tc>
                  <a:txBody>
                    <a:bodyPr/>
                    <a:lstStyle/>
                    <a:p>
                      <a:pPr indent="0" marL="0">
                        <a:buNone/>
                      </a:pPr>
                      <a:r>
                        <a:rPr lang="en-US" sz="1100" b="1" dirty="0">
                          <a:solidFill>
                            <a:srgbClr val="1D2321"/>
                          </a:solidFill>
                          <a:latin typeface="Calibri" pitchFamily="34" charset="0"/>
                          <a:ea typeface="Calibri" pitchFamily="34" charset="-122"/>
                          <a:cs typeface="Calibri" pitchFamily="34" charset="-120"/>
                        </a:rPr>
                        <a:t>b) forestieră</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00" dirty="0">
                          <a:solidFill>
                            <a:srgbClr val="1D2321"/>
                          </a:solidFill>
                          <a:latin typeface="Calibri" pitchFamily="34" charset="0"/>
                          <a:ea typeface="Calibri" pitchFamily="34" charset="-122"/>
                          <a:cs typeface="Calibri" pitchFamily="34" charset="-120"/>
                        </a:rPr>
                        <a:t>terenuri împădurite sau care servesc culturii, producției, administrării silvice; destinate împăduririlor; neproductive cuprinse în amenajamente</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02920">
                <a:tc>
                  <a:txBody>
                    <a:bodyPr/>
                    <a:lstStyle/>
                    <a:p>
                      <a:pPr indent="0" marL="0">
                        <a:buNone/>
                      </a:pPr>
                      <a:r>
                        <a:rPr lang="en-US" sz="1100" b="1" dirty="0">
                          <a:solidFill>
                            <a:srgbClr val="1D2321"/>
                          </a:solidFill>
                          <a:latin typeface="Calibri" pitchFamily="34" charset="0"/>
                          <a:ea typeface="Calibri" pitchFamily="34" charset="-122"/>
                          <a:cs typeface="Calibri" pitchFamily="34" charset="-120"/>
                        </a:rPr>
                        <a:t>c) permanent sub ape</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00" dirty="0">
                          <a:solidFill>
                            <a:srgbClr val="1D2321"/>
                          </a:solidFill>
                          <a:latin typeface="Calibri" pitchFamily="34" charset="0"/>
                          <a:ea typeface="Calibri" pitchFamily="34" charset="-122"/>
                          <a:cs typeface="Calibri" pitchFamily="34" charset="-120"/>
                        </a:rPr>
                        <a:t>albiile minore, cuvetele lacurilor la nivel maxim de retenție, fundul apelor maritime interioare și al mării teritoriale</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02920">
                <a:tc>
                  <a:txBody>
                    <a:bodyPr/>
                    <a:lstStyle/>
                    <a:p>
                      <a:pPr indent="0" marL="0">
                        <a:buNone/>
                      </a:pPr>
                      <a:r>
                        <a:rPr lang="en-US" sz="1100" b="1" dirty="0">
                          <a:solidFill>
                            <a:srgbClr val="1D2321"/>
                          </a:solidFill>
                          <a:latin typeface="Calibri" pitchFamily="34" charset="0"/>
                          <a:ea typeface="Calibri" pitchFamily="34" charset="-122"/>
                          <a:cs typeface="Calibri" pitchFamily="34" charset="-120"/>
                        </a:rPr>
                        <a:t>d) intravilan</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00" dirty="0">
                          <a:solidFill>
                            <a:srgbClr val="1D2321"/>
                          </a:solidFill>
                          <a:latin typeface="Calibri" pitchFamily="34" charset="0"/>
                          <a:ea typeface="Calibri" pitchFamily="34" charset="-122"/>
                          <a:cs typeface="Calibri" pitchFamily="34" charset="-120"/>
                        </a:rPr>
                        <a:t>terenurile localităților urbane și rurale cu construcțiile și amenajările lor, inclusiv agricole și forestiere din intravilan</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48640">
                <a:tc>
                  <a:txBody>
                    <a:bodyPr/>
                    <a:lstStyle/>
                    <a:p>
                      <a:pPr indent="0" marL="0">
                        <a:buNone/>
                      </a:pPr>
                      <a:r>
                        <a:rPr lang="en-US" sz="1100" b="1" dirty="0">
                          <a:solidFill>
                            <a:srgbClr val="1D2321"/>
                          </a:solidFill>
                          <a:latin typeface="Calibri" pitchFamily="34" charset="0"/>
                          <a:ea typeface="Calibri" pitchFamily="34" charset="-122"/>
                          <a:cs typeface="Calibri" pitchFamily="34" charset="-120"/>
                        </a:rPr>
                        <a:t>e) destinații speciale</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00" dirty="0">
                          <a:solidFill>
                            <a:srgbClr val="1D2321"/>
                          </a:solidFill>
                          <a:latin typeface="Calibri" pitchFamily="34" charset="0"/>
                          <a:ea typeface="Calibri" pitchFamily="34" charset="-122"/>
                          <a:cs typeface="Calibri" pitchFamily="34" charset="-120"/>
                        </a:rPr>
                        <a:t>transporturi, construcții hidrotehnice și energetice, telecomunicații, exploatări miniere, apărare, plaje, rezervații, monumente, situri</a:t>
                      </a:r>
                      <a:endParaRPr lang="en-US" sz="11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4.5.1 · FOLOSINȚE AGRICOLE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Arabil, pășuni, fânețe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45720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411480"/>
          </a:xfrm>
          <a:prstGeom prst="rect">
            <a:avLst/>
          </a:prstGeom>
          <a:noFill/>
          <a:ln/>
        </p:spPr>
        <p:txBody>
          <a:bodyPr wrap="square" lIns="0" tIns="0" rIns="0" bIns="0" rtlCol="0" anchor="t"/>
          <a:lstStyle/>
          <a:p>
            <a:pPr indent="0" marL="0">
              <a:buNone/>
            </a:pPr>
            <a:r>
              <a:rPr lang="en-US" sz="1500" b="1" dirty="0">
                <a:solidFill>
                  <a:srgbClr val="1F4D3A"/>
                </a:solidFill>
                <a:latin typeface="Cambria" pitchFamily="34" charset="0"/>
                <a:ea typeface="Cambria" pitchFamily="34" charset="-122"/>
                <a:cs typeface="Cambria" pitchFamily="34" charset="-120"/>
              </a:rPr>
              <a:t>Terenuri arabile</a:t>
            </a:r>
            <a:endParaRPr lang="en-US" sz="1500" dirty="0"/>
          </a:p>
        </p:txBody>
      </p:sp>
      <p:sp>
        <p:nvSpPr>
          <p:cNvPr id="9" name="Text 6"/>
          <p:cNvSpPr txBox="1"/>
          <p:nvPr/>
        </p:nvSpPr>
        <p:spPr>
          <a:xfrm>
            <a:off x="594360" y="1773936"/>
            <a:ext cx="2377440" cy="25511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se ară anual sau la mai mulți ani; culturi anuale sau perene; mecanizabile sau nu; echipate sau nu cu lucrări de îmbunătățiri funciare; cultura după calitatea solului</a:t>
            </a:r>
            <a:endParaRPr lang="en-US" sz="1200" dirty="0"/>
          </a:p>
        </p:txBody>
      </p:sp>
      <p:sp>
        <p:nvSpPr>
          <p:cNvPr id="10" name="Shape 7"/>
          <p:cNvSpPr/>
          <p:nvPr/>
        </p:nvSpPr>
        <p:spPr>
          <a:xfrm>
            <a:off x="3246120" y="1234440"/>
            <a:ext cx="2651760" cy="3200400"/>
          </a:xfrm>
          <a:prstGeom prst="roundRect">
            <a:avLst>
              <a:gd name="adj" fmla="val 3448"/>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411480"/>
          </a:xfrm>
          <a:prstGeom prst="rect">
            <a:avLst/>
          </a:prstGeom>
          <a:noFill/>
          <a:ln/>
        </p:spPr>
        <p:txBody>
          <a:bodyPr wrap="square" lIns="0" tIns="0" rIns="0" bIns="0" rtlCol="0" anchor="t"/>
          <a:lstStyle/>
          <a:p>
            <a:pPr indent="0" marL="0">
              <a:buNone/>
            </a:pPr>
            <a:r>
              <a:rPr lang="en-US" sz="1500" b="1" dirty="0">
                <a:solidFill>
                  <a:srgbClr val="9A7B1E"/>
                </a:solidFill>
                <a:latin typeface="Cambria" pitchFamily="34" charset="0"/>
                <a:ea typeface="Cambria" pitchFamily="34" charset="-122"/>
                <a:cs typeface="Cambria" pitchFamily="34" charset="-120"/>
              </a:rPr>
              <a:t>Pășuni</a:t>
            </a:r>
            <a:endParaRPr lang="en-US" sz="1500" dirty="0"/>
          </a:p>
        </p:txBody>
      </p:sp>
      <p:sp>
        <p:nvSpPr>
          <p:cNvPr id="12" name="Text 9"/>
          <p:cNvSpPr txBox="1"/>
          <p:nvPr/>
        </p:nvSpPr>
        <p:spPr>
          <a:xfrm>
            <a:off x="3383280" y="1773936"/>
            <a:ext cx="2377440" cy="25511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înierbate natural sau artificial (reînsămânțări la 3–10 ani), folosite pentru pășunat; de la câmpie la zonele înalte, până la pante de 30%; cadastral: curate, împădurite, cu pomi, cu tufăriș și mărăciniș</a:t>
            </a:r>
            <a:endParaRPr lang="en-US" sz="1200" dirty="0"/>
          </a:p>
        </p:txBody>
      </p:sp>
      <p:sp>
        <p:nvSpPr>
          <p:cNvPr id="13" name="Shape 10"/>
          <p:cNvSpPr/>
          <p:nvPr/>
        </p:nvSpPr>
        <p:spPr>
          <a:xfrm>
            <a:off x="6035040" y="1234440"/>
            <a:ext cx="2651760" cy="3200400"/>
          </a:xfrm>
          <a:prstGeom prst="roundRect">
            <a:avLst>
              <a:gd name="adj" fmla="val 34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411480"/>
          </a:xfrm>
          <a:prstGeom prst="rect">
            <a:avLst/>
          </a:prstGeom>
          <a:noFill/>
          <a:ln/>
        </p:spPr>
        <p:txBody>
          <a:bodyPr wrap="square" lIns="0" tIns="0" rIns="0" bIns="0" rtlCol="0" anchor="t"/>
          <a:lstStyle/>
          <a:p>
            <a:pPr indent="0" marL="0">
              <a:buNone/>
            </a:pPr>
            <a:r>
              <a:rPr lang="en-US" sz="1500" b="1" dirty="0">
                <a:solidFill>
                  <a:srgbClr val="2B5D8A"/>
                </a:solidFill>
                <a:latin typeface="Cambria" pitchFamily="34" charset="0"/>
                <a:ea typeface="Cambria" pitchFamily="34" charset="-122"/>
                <a:cs typeface="Cambria" pitchFamily="34" charset="-120"/>
              </a:rPr>
              <a:t>Fânețe</a:t>
            </a:r>
            <a:endParaRPr lang="en-US" sz="1500" dirty="0"/>
          </a:p>
        </p:txBody>
      </p:sp>
      <p:sp>
        <p:nvSpPr>
          <p:cNvPr id="15" name="Text 12"/>
          <p:cNvSpPr txBox="1"/>
          <p:nvPr/>
        </p:nvSpPr>
        <p:spPr>
          <a:xfrm>
            <a:off x="6172200" y="1773936"/>
            <a:ext cx="2377440" cy="255117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înierbate natural sau artificial, iarba se cosește pentru fân; deal și munte, văi, terenuri cu alunecări sau exces de umiditate; în general mai fertile decât pășunile</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4.5.2 · DEȚINĂTORI ȘI REGIM</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Cine deține terenurile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32</a:t>
            </a:r>
            <a:endParaRPr lang="en-US" sz="900" dirty="0"/>
          </a:p>
        </p:txBody>
      </p:sp>
      <p:sp>
        <p:nvSpPr>
          <p:cNvPr id="7" name="Shape 4"/>
          <p:cNvSpPr/>
          <p:nvPr/>
        </p:nvSpPr>
        <p:spPr>
          <a:xfrm>
            <a:off x="457200" y="1234440"/>
            <a:ext cx="4069080" cy="1508760"/>
          </a:xfrm>
          <a:prstGeom prst="roundRect">
            <a:avLst>
              <a:gd name="adj" fmla="val 6061"/>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94760" cy="384048"/>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Proprietate privată</a:t>
            </a:r>
            <a:endParaRPr lang="en-US" sz="1400" dirty="0"/>
          </a:p>
        </p:txBody>
      </p:sp>
      <p:sp>
        <p:nvSpPr>
          <p:cNvPr id="9" name="Text 6"/>
          <p:cNvSpPr txBox="1"/>
          <p:nvPr/>
        </p:nvSpPr>
        <p:spPr>
          <a:xfrm>
            <a:off x="594360" y="1746504"/>
            <a:ext cx="3794760" cy="8869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persoane fizice sau juridice; drept comun; circulație juridică liberă în condițiile legii</a:t>
            </a:r>
            <a:endParaRPr lang="en-US" sz="1200" dirty="0"/>
          </a:p>
        </p:txBody>
      </p:sp>
      <p:sp>
        <p:nvSpPr>
          <p:cNvPr id="10" name="Shape 7"/>
          <p:cNvSpPr/>
          <p:nvPr/>
        </p:nvSpPr>
        <p:spPr>
          <a:xfrm>
            <a:off x="4709160" y="1234440"/>
            <a:ext cx="4069080" cy="1508760"/>
          </a:xfrm>
          <a:prstGeom prst="roundRect">
            <a:avLst>
              <a:gd name="adj" fmla="val 6061"/>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46320" y="1344168"/>
            <a:ext cx="3794760" cy="384048"/>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Domeniul public de interes național</a:t>
            </a:r>
            <a:endParaRPr lang="en-US" sz="1400" dirty="0"/>
          </a:p>
        </p:txBody>
      </p:sp>
      <p:sp>
        <p:nvSpPr>
          <p:cNvPr id="12" name="Text 9"/>
          <p:cNvSpPr txBox="1"/>
          <p:nvPr/>
        </p:nvSpPr>
        <p:spPr>
          <a:xfrm>
            <a:off x="4846320" y="1746504"/>
            <a:ext cx="3794760" cy="8869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proprietatea statului, în regim de drept public; administrat de organele prevăzute de lege</a:t>
            </a:r>
            <a:endParaRPr lang="en-US" sz="1200" dirty="0"/>
          </a:p>
        </p:txBody>
      </p:sp>
      <p:sp>
        <p:nvSpPr>
          <p:cNvPr id="13" name="Shape 10"/>
          <p:cNvSpPr/>
          <p:nvPr/>
        </p:nvSpPr>
        <p:spPr>
          <a:xfrm>
            <a:off x="457200" y="2880360"/>
            <a:ext cx="4069080" cy="1508760"/>
          </a:xfrm>
          <a:prstGeom prst="roundRect">
            <a:avLst>
              <a:gd name="adj" fmla="val 6061"/>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2990088"/>
            <a:ext cx="3794760" cy="384048"/>
          </a:xfrm>
          <a:prstGeom prst="rect">
            <a:avLst/>
          </a:prstGeom>
          <a:noFill/>
          <a:ln/>
        </p:spPr>
        <p:txBody>
          <a:bodyPr wrap="square" lIns="0" tIns="0" rIns="0" bIns="0" rtlCol="0" anchor="t"/>
          <a:lstStyle/>
          <a:p>
            <a:pPr indent="0" marL="0">
              <a:buNone/>
            </a:pPr>
            <a:r>
              <a:rPr lang="en-US" sz="1400" b="1" dirty="0">
                <a:solidFill>
                  <a:srgbClr val="5D3F7C"/>
                </a:solidFill>
                <a:latin typeface="Cambria" pitchFamily="34" charset="0"/>
                <a:ea typeface="Cambria" pitchFamily="34" charset="-122"/>
                <a:cs typeface="Cambria" pitchFamily="34" charset="-120"/>
              </a:rPr>
              <a:t>Domeniul public de interes local</a:t>
            </a:r>
            <a:endParaRPr lang="en-US" sz="1400" dirty="0"/>
          </a:p>
        </p:txBody>
      </p:sp>
      <p:sp>
        <p:nvSpPr>
          <p:cNvPr id="15" name="Text 12"/>
          <p:cNvSpPr txBox="1"/>
          <p:nvPr/>
        </p:nvSpPr>
        <p:spPr>
          <a:xfrm>
            <a:off x="594360" y="3392424"/>
            <a:ext cx="3794760" cy="8869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proprietatea comunelor, orașelor, municipiilor sau județelor; administrat de autoritățile locale</a:t>
            </a:r>
            <a:endParaRPr lang="en-US" sz="1200" dirty="0"/>
          </a:p>
        </p:txBody>
      </p:sp>
      <p:sp>
        <p:nvSpPr>
          <p:cNvPr id="16" name="Shape 13"/>
          <p:cNvSpPr/>
          <p:nvPr/>
        </p:nvSpPr>
        <p:spPr>
          <a:xfrm>
            <a:off x="4709160" y="2880360"/>
            <a:ext cx="4069080" cy="1508760"/>
          </a:xfrm>
          <a:prstGeom prst="roundRect">
            <a:avLst>
              <a:gd name="adj" fmla="val 6061"/>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4846320" y="2990088"/>
            <a:ext cx="3794760" cy="384048"/>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Domeniul privat al statului / UAT</a:t>
            </a:r>
            <a:endParaRPr lang="en-US" sz="1400" dirty="0"/>
          </a:p>
        </p:txBody>
      </p:sp>
      <p:sp>
        <p:nvSpPr>
          <p:cNvPr id="18" name="Text 15"/>
          <p:cNvSpPr txBox="1"/>
          <p:nvPr/>
        </p:nvSpPr>
        <p:spPr>
          <a:xfrm>
            <a:off x="4846320" y="3392424"/>
            <a:ext cx="3794760" cy="88696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bunuri care nu sunt afectate utilității publice; regim de drept comun</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4.5.2 · DOMENIUL PUBLIC</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Inalienabil, insesizabil, imprescriptibil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33</a:t>
            </a:r>
            <a:endParaRPr lang="en-US" sz="900" dirty="0"/>
          </a:p>
        </p:txBody>
      </p:sp>
      <p:sp>
        <p:nvSpPr>
          <p:cNvPr id="7" name="Shape 4"/>
          <p:cNvSpPr/>
          <p:nvPr/>
        </p:nvSpPr>
        <p:spPr>
          <a:xfrm>
            <a:off x="457200" y="1234440"/>
            <a:ext cx="2651760" cy="1737360"/>
          </a:xfrm>
          <a:prstGeom prst="roundRect">
            <a:avLst>
              <a:gd name="adj" fmla="val 5263"/>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457200"/>
          </a:xfrm>
          <a:prstGeom prst="rect">
            <a:avLst/>
          </a:prstGeom>
          <a:noFill/>
          <a:ln/>
        </p:spPr>
        <p:txBody>
          <a:bodyPr wrap="square" lIns="0" tIns="0" rIns="0" bIns="0" rtlCol="0" anchor="t"/>
          <a:lstStyle/>
          <a:p>
            <a:pPr indent="0" marL="0">
              <a:buNone/>
            </a:pPr>
            <a:r>
              <a:rPr lang="en-US" sz="1700" b="1" dirty="0">
                <a:solidFill>
                  <a:srgbClr val="1F4D3A"/>
                </a:solidFill>
                <a:latin typeface="Cambria" pitchFamily="34" charset="0"/>
                <a:ea typeface="Cambria" pitchFamily="34" charset="-122"/>
                <a:cs typeface="Cambria" pitchFamily="34" charset="-120"/>
              </a:rPr>
              <a:t>Inalienabil</a:t>
            </a:r>
            <a:endParaRPr lang="en-US" sz="1700" dirty="0"/>
          </a:p>
        </p:txBody>
      </p:sp>
      <p:sp>
        <p:nvSpPr>
          <p:cNvPr id="9" name="Text 6"/>
          <p:cNvSpPr txBox="1"/>
          <p:nvPr/>
        </p:nvSpPr>
        <p:spPr>
          <a:xfrm>
            <a:off x="594360" y="1819656"/>
            <a:ext cx="2377440" cy="104241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nu poate fi înstrăinat; nu intră în circuitul civil decât după dezafectare, în condițiile legii</a:t>
            </a:r>
            <a:endParaRPr lang="en-US" sz="1250" dirty="0"/>
          </a:p>
        </p:txBody>
      </p:sp>
      <p:sp>
        <p:nvSpPr>
          <p:cNvPr id="10" name="Shape 7"/>
          <p:cNvSpPr/>
          <p:nvPr/>
        </p:nvSpPr>
        <p:spPr>
          <a:xfrm>
            <a:off x="3246120" y="1234440"/>
            <a:ext cx="2651760" cy="1737360"/>
          </a:xfrm>
          <a:prstGeom prst="roundRect">
            <a:avLst>
              <a:gd name="adj" fmla="val 5263"/>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457200"/>
          </a:xfrm>
          <a:prstGeom prst="rect">
            <a:avLst/>
          </a:prstGeom>
          <a:noFill/>
          <a:ln/>
        </p:spPr>
        <p:txBody>
          <a:bodyPr wrap="square" lIns="0" tIns="0" rIns="0" bIns="0" rtlCol="0" anchor="t"/>
          <a:lstStyle/>
          <a:p>
            <a:pPr indent="0" marL="0">
              <a:buNone/>
            </a:pPr>
            <a:r>
              <a:rPr lang="en-US" sz="1700" b="1" dirty="0">
                <a:solidFill>
                  <a:srgbClr val="2B5D8A"/>
                </a:solidFill>
                <a:latin typeface="Cambria" pitchFamily="34" charset="0"/>
                <a:ea typeface="Cambria" pitchFamily="34" charset="-122"/>
                <a:cs typeface="Cambria" pitchFamily="34" charset="-120"/>
              </a:rPr>
              <a:t>Insesizabil</a:t>
            </a:r>
            <a:endParaRPr lang="en-US" sz="1700" dirty="0"/>
          </a:p>
        </p:txBody>
      </p:sp>
      <p:sp>
        <p:nvSpPr>
          <p:cNvPr id="12" name="Text 9"/>
          <p:cNvSpPr txBox="1"/>
          <p:nvPr/>
        </p:nvSpPr>
        <p:spPr>
          <a:xfrm>
            <a:off x="3383280" y="1819656"/>
            <a:ext cx="2377440" cy="104241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nu poate fi urmărit silit; nu poate fi executat pentru datorii</a:t>
            </a:r>
            <a:endParaRPr lang="en-US" sz="1250" dirty="0"/>
          </a:p>
        </p:txBody>
      </p:sp>
      <p:sp>
        <p:nvSpPr>
          <p:cNvPr id="13" name="Shape 10"/>
          <p:cNvSpPr/>
          <p:nvPr/>
        </p:nvSpPr>
        <p:spPr>
          <a:xfrm>
            <a:off x="6035040" y="1234440"/>
            <a:ext cx="2651760" cy="1737360"/>
          </a:xfrm>
          <a:prstGeom prst="roundRect">
            <a:avLst>
              <a:gd name="adj" fmla="val 5263"/>
            </a:avLst>
          </a:prstGeom>
          <a:solidFill>
            <a:srgbClr val="ECE6F2"/>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457200"/>
          </a:xfrm>
          <a:prstGeom prst="rect">
            <a:avLst/>
          </a:prstGeom>
          <a:noFill/>
          <a:ln/>
        </p:spPr>
        <p:txBody>
          <a:bodyPr wrap="square" lIns="0" tIns="0" rIns="0" bIns="0" rtlCol="0" anchor="t"/>
          <a:lstStyle/>
          <a:p>
            <a:pPr indent="0" marL="0">
              <a:buNone/>
            </a:pPr>
            <a:r>
              <a:rPr lang="en-US" sz="1700" b="1" dirty="0">
                <a:solidFill>
                  <a:srgbClr val="5D3F7C"/>
                </a:solidFill>
                <a:latin typeface="Cambria" pitchFamily="34" charset="0"/>
                <a:ea typeface="Cambria" pitchFamily="34" charset="-122"/>
                <a:cs typeface="Cambria" pitchFamily="34" charset="-120"/>
              </a:rPr>
              <a:t>Imprescriptibil</a:t>
            </a:r>
            <a:endParaRPr lang="en-US" sz="1700" dirty="0"/>
          </a:p>
        </p:txBody>
      </p:sp>
      <p:sp>
        <p:nvSpPr>
          <p:cNvPr id="15" name="Text 12"/>
          <p:cNvSpPr txBox="1"/>
          <p:nvPr/>
        </p:nvSpPr>
        <p:spPr>
          <a:xfrm>
            <a:off x="6172200" y="1819656"/>
            <a:ext cx="2377440" cy="104241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nu poate fi dobândit prin uzucapiune; dreptul nu se stinge prin neuz</a:t>
            </a:r>
            <a:endParaRPr lang="en-US" sz="1250" dirty="0"/>
          </a:p>
        </p:txBody>
      </p:sp>
      <p:sp>
        <p:nvSpPr>
          <p:cNvPr id="16" name="Shape 13"/>
          <p:cNvSpPr/>
          <p:nvPr/>
        </p:nvSpPr>
        <p:spPr>
          <a:xfrm>
            <a:off x="457200" y="3200400"/>
            <a:ext cx="8229600" cy="1234440"/>
          </a:xfrm>
          <a:prstGeom prst="roundRect">
            <a:avLst>
              <a:gd name="adj" fmla="val 7407"/>
            </a:avLst>
          </a:prstGeom>
          <a:solidFill>
            <a:srgbClr val="F6E9E0"/>
          </a:solidFill>
          <a:ln w="12700">
            <a:solidFill>
              <a:srgbClr val="B85A2B"/>
            </a:solidFill>
            <a:prstDash val="solid"/>
          </a:ln>
        </p:spPr>
      </p:sp>
      <p:sp>
        <p:nvSpPr>
          <p:cNvPr id="17" name="Text 14"/>
          <p:cNvSpPr txBox="1"/>
          <p:nvPr/>
        </p:nvSpPr>
        <p:spPr>
          <a:xfrm>
            <a:off x="640080" y="3255264"/>
            <a:ext cx="7863840" cy="11247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Nu pot fi dezafectate decât excepțional, pentru lucrări de interes național: terenurile cu rețele stradale și parcuri publice, rezervațiile naturale și parcurile naționale, monumentele, ansamblurile și siturile arheologice și istorice, monumentele naturii. Distincția se înscrie în cartea funciară și condiționează orice operațiune.</a:t>
            </a:r>
            <a:endParaRPr lang="en-US" sz="12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4.5.3 · STRUCTURA</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23.839.071 ha: 61% agricol, 29% păduri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34</a:t>
            </a:r>
            <a:endParaRPr lang="en-US" sz="900" dirty="0"/>
          </a:p>
        </p:txBody>
      </p:sp>
      <p:pic>
        <p:nvPicPr>
          <p:cNvPr id="7" name="Image 0" descr="/home/claude/c4/figs4/fig42_fond_funciar.png">    </p:cNvPr>
          <p:cNvPicPr>
            <a:picLocks noChangeAspect="1"/>
          </p:cNvPicPr>
          <p:nvPr/>
        </p:nvPicPr>
        <p:blipFill>
          <a:blip r:embed="rId1"/>
          <a:stretch>
            <a:fillRect/>
          </a:stretch>
        </p:blipFill>
        <p:spPr>
          <a:xfrm>
            <a:off x="457200" y="1188720"/>
            <a:ext cx="5120640" cy="2115967"/>
          </a:xfrm>
          <a:prstGeom prst="rect">
            <a:avLst/>
          </a:prstGeom>
        </p:spPr>
      </p:pic>
      <p:sp>
        <p:nvSpPr>
          <p:cNvPr id="8" name="Text 4"/>
          <p:cNvSpPr txBox="1"/>
          <p:nvPr/>
        </p:nvSpPr>
        <p:spPr>
          <a:xfrm>
            <a:off x="457200" y="3350407"/>
            <a:ext cx="5120640" cy="320040"/>
          </a:xfrm>
          <a:prstGeom prst="rect">
            <a:avLst/>
          </a:prstGeom>
          <a:noFill/>
          <a:ln/>
        </p:spPr>
        <p:txBody>
          <a:bodyPr wrap="square" lIns="0" tIns="0" rIns="0" bIns="0" rtlCol="0" anchor="ctr"/>
          <a:lstStyle/>
          <a:p>
            <a:pPr algn="ctr" indent="0" marL="0">
              <a:buNone/>
            </a:pPr>
            <a:r>
              <a:rPr lang="en-US" sz="1000" i="1" dirty="0">
                <a:solidFill>
                  <a:srgbClr val="5A645F"/>
                </a:solidFill>
                <a:latin typeface="Calibri" pitchFamily="34" charset="0"/>
                <a:ea typeface="Calibri" pitchFamily="34" charset="-122"/>
                <a:cs typeface="Calibri" pitchFamily="34" charset="-120"/>
              </a:rPr>
              <a:t>Structura fondului funciar național</a:t>
            </a:r>
            <a:endParaRPr lang="en-US" sz="1000" dirty="0"/>
          </a:p>
        </p:txBody>
      </p:sp>
      <p:sp>
        <p:nvSpPr>
          <p:cNvPr id="9" name="Text 5"/>
          <p:cNvSpPr txBox="1"/>
          <p:nvPr/>
        </p:nvSpPr>
        <p:spPr>
          <a:xfrm>
            <a:off x="5760720" y="1234440"/>
            <a:ext cx="1554480" cy="640080"/>
          </a:xfrm>
          <a:prstGeom prst="rect">
            <a:avLst/>
          </a:prstGeom>
          <a:noFill/>
          <a:ln/>
        </p:spPr>
        <p:txBody>
          <a:bodyPr wrap="square" lIns="0" tIns="0" rIns="0" bIns="0" rtlCol="0" anchor="ctr"/>
          <a:lstStyle/>
          <a:p>
            <a:pPr algn="ctr" indent="0" marL="0">
              <a:buNone/>
            </a:pPr>
            <a:r>
              <a:rPr lang="en-US" sz="1700" b="1" dirty="0">
                <a:solidFill>
                  <a:srgbClr val="1D2321"/>
                </a:solidFill>
                <a:latin typeface="Cambria" pitchFamily="34" charset="0"/>
                <a:ea typeface="Cambria" pitchFamily="34" charset="-122"/>
                <a:cs typeface="Cambria" pitchFamily="34" charset="-120"/>
              </a:rPr>
              <a:t>23,84 mil. ha</a:t>
            </a:r>
            <a:endParaRPr lang="en-US" sz="1700" dirty="0"/>
          </a:p>
        </p:txBody>
      </p:sp>
      <p:sp>
        <p:nvSpPr>
          <p:cNvPr id="10" name="Text 6"/>
          <p:cNvSpPr txBox="1"/>
          <p:nvPr/>
        </p:nvSpPr>
        <p:spPr>
          <a:xfrm>
            <a:off x="7360920" y="1234440"/>
            <a:ext cx="1325880" cy="640080"/>
          </a:xfrm>
          <a:prstGeom prst="rect">
            <a:avLst/>
          </a:prstGeom>
          <a:noFill/>
          <a:ln/>
        </p:spPr>
        <p:txBody>
          <a:bodyPr wrap="square" lIns="0" tIns="0" rIns="0" bIns="0" rtlCol="0" anchor="ctr"/>
          <a:lstStyle/>
          <a:p>
            <a:pPr indent="0" marL="0">
              <a:buNone/>
            </a:pPr>
            <a:r>
              <a:rPr lang="en-US" sz="1050" dirty="0">
                <a:solidFill>
                  <a:srgbClr val="5A645F"/>
                </a:solidFill>
                <a:latin typeface="Calibri" pitchFamily="34" charset="0"/>
                <a:ea typeface="Calibri" pitchFamily="34" charset="-122"/>
                <a:cs typeface="Calibri" pitchFamily="34" charset="-120"/>
              </a:rPr>
              <a:t>suprafața României</a:t>
            </a:r>
            <a:endParaRPr lang="en-US" sz="1050" dirty="0"/>
          </a:p>
        </p:txBody>
      </p:sp>
      <p:sp>
        <p:nvSpPr>
          <p:cNvPr id="11" name="Text 7"/>
          <p:cNvSpPr txBox="1"/>
          <p:nvPr/>
        </p:nvSpPr>
        <p:spPr>
          <a:xfrm>
            <a:off x="5760720" y="2039112"/>
            <a:ext cx="1554480" cy="640080"/>
          </a:xfrm>
          <a:prstGeom prst="rect">
            <a:avLst/>
          </a:prstGeom>
          <a:noFill/>
          <a:ln/>
        </p:spPr>
        <p:txBody>
          <a:bodyPr wrap="square" lIns="0" tIns="0" rIns="0" bIns="0" rtlCol="0" anchor="ctr"/>
          <a:lstStyle/>
          <a:p>
            <a:pPr algn="ctr" indent="0" marL="0">
              <a:buNone/>
            </a:pPr>
            <a:r>
              <a:rPr lang="en-US" sz="1700" b="1" dirty="0">
                <a:solidFill>
                  <a:srgbClr val="1F4D3A"/>
                </a:solidFill>
                <a:latin typeface="Cambria" pitchFamily="34" charset="0"/>
                <a:ea typeface="Cambria" pitchFamily="34" charset="-122"/>
                <a:cs typeface="Cambria" pitchFamily="34" charset="-120"/>
              </a:rPr>
              <a:t>61%</a:t>
            </a:r>
            <a:endParaRPr lang="en-US" sz="1700" dirty="0"/>
          </a:p>
        </p:txBody>
      </p:sp>
      <p:sp>
        <p:nvSpPr>
          <p:cNvPr id="12" name="Text 8"/>
          <p:cNvSpPr txBox="1"/>
          <p:nvPr/>
        </p:nvSpPr>
        <p:spPr>
          <a:xfrm>
            <a:off x="7360920" y="2039112"/>
            <a:ext cx="1325880" cy="640080"/>
          </a:xfrm>
          <a:prstGeom prst="rect">
            <a:avLst/>
          </a:prstGeom>
          <a:noFill/>
          <a:ln/>
        </p:spPr>
        <p:txBody>
          <a:bodyPr wrap="square" lIns="0" tIns="0" rIns="0" bIns="0" rtlCol="0" anchor="ctr"/>
          <a:lstStyle/>
          <a:p>
            <a:pPr indent="0" marL="0">
              <a:buNone/>
            </a:pPr>
            <a:r>
              <a:rPr lang="en-US" sz="1050" dirty="0">
                <a:solidFill>
                  <a:srgbClr val="5A645F"/>
                </a:solidFill>
                <a:latin typeface="Calibri" pitchFamily="34" charset="0"/>
                <a:ea typeface="Calibri" pitchFamily="34" charset="-122"/>
                <a:cs typeface="Calibri" pitchFamily="34" charset="-120"/>
              </a:rPr>
              <a:t>terenuri agricole</a:t>
            </a:r>
            <a:endParaRPr lang="en-US" sz="1050" dirty="0"/>
          </a:p>
        </p:txBody>
      </p:sp>
      <p:sp>
        <p:nvSpPr>
          <p:cNvPr id="13" name="Text 9"/>
          <p:cNvSpPr txBox="1"/>
          <p:nvPr/>
        </p:nvSpPr>
        <p:spPr>
          <a:xfrm>
            <a:off x="5760720" y="2843784"/>
            <a:ext cx="1554480" cy="640080"/>
          </a:xfrm>
          <a:prstGeom prst="rect">
            <a:avLst/>
          </a:prstGeom>
          <a:noFill/>
          <a:ln/>
        </p:spPr>
        <p:txBody>
          <a:bodyPr wrap="square" lIns="0" tIns="0" rIns="0" bIns="0" rtlCol="0" anchor="ctr"/>
          <a:lstStyle/>
          <a:p>
            <a:pPr algn="ctr" indent="0" marL="0">
              <a:buNone/>
            </a:pPr>
            <a:r>
              <a:rPr lang="en-US" sz="1700" b="1" dirty="0">
                <a:solidFill>
                  <a:srgbClr val="9A7B1E"/>
                </a:solidFill>
                <a:latin typeface="Cambria" pitchFamily="34" charset="0"/>
                <a:ea typeface="Cambria" pitchFamily="34" charset="-122"/>
                <a:cs typeface="Cambria" pitchFamily="34" charset="-120"/>
              </a:rPr>
              <a:t>64% · 33%</a:t>
            </a:r>
            <a:endParaRPr lang="en-US" sz="1700" dirty="0"/>
          </a:p>
        </p:txBody>
      </p:sp>
      <p:sp>
        <p:nvSpPr>
          <p:cNvPr id="14" name="Text 10"/>
          <p:cNvSpPr txBox="1"/>
          <p:nvPr/>
        </p:nvSpPr>
        <p:spPr>
          <a:xfrm>
            <a:off x="7360920" y="2843784"/>
            <a:ext cx="1325880" cy="640080"/>
          </a:xfrm>
          <a:prstGeom prst="rect">
            <a:avLst/>
          </a:prstGeom>
          <a:noFill/>
          <a:ln/>
        </p:spPr>
        <p:txBody>
          <a:bodyPr wrap="square" lIns="0" tIns="0" rIns="0" bIns="0" rtlCol="0" anchor="ctr"/>
          <a:lstStyle/>
          <a:p>
            <a:pPr indent="0" marL="0">
              <a:buNone/>
            </a:pPr>
            <a:r>
              <a:rPr lang="en-US" sz="1050" dirty="0">
                <a:solidFill>
                  <a:srgbClr val="5A645F"/>
                </a:solidFill>
                <a:latin typeface="Calibri" pitchFamily="34" charset="0"/>
                <a:ea typeface="Calibri" pitchFamily="34" charset="-122"/>
                <a:cs typeface="Calibri" pitchFamily="34" charset="-120"/>
              </a:rPr>
              <a:t>arabil · pajiști (din agricol)</a:t>
            </a:r>
            <a:endParaRPr lang="en-US" sz="1050" dirty="0"/>
          </a:p>
        </p:txBody>
      </p:sp>
      <p:sp>
        <p:nvSpPr>
          <p:cNvPr id="15" name="Text 11"/>
          <p:cNvSpPr txBox="1"/>
          <p:nvPr/>
        </p:nvSpPr>
        <p:spPr>
          <a:xfrm>
            <a:off x="5760720" y="3648456"/>
            <a:ext cx="1554480" cy="640080"/>
          </a:xfrm>
          <a:prstGeom prst="rect">
            <a:avLst/>
          </a:prstGeom>
          <a:noFill/>
          <a:ln/>
        </p:spPr>
        <p:txBody>
          <a:bodyPr wrap="square" lIns="0" tIns="0" rIns="0" bIns="0" rtlCol="0" anchor="ctr"/>
          <a:lstStyle/>
          <a:p>
            <a:pPr algn="ctr" indent="0" marL="0">
              <a:buNone/>
            </a:pPr>
            <a:r>
              <a:rPr lang="en-US" sz="1700" b="1" dirty="0">
                <a:solidFill>
                  <a:srgbClr val="2B5D8A"/>
                </a:solidFill>
                <a:latin typeface="Cambria" pitchFamily="34" charset="0"/>
                <a:ea typeface="Cambria" pitchFamily="34" charset="-122"/>
                <a:cs typeface="Cambria" pitchFamily="34" charset="-120"/>
              </a:rPr>
              <a:t>29%</a:t>
            </a:r>
            <a:endParaRPr lang="en-US" sz="1700" dirty="0"/>
          </a:p>
        </p:txBody>
      </p:sp>
      <p:sp>
        <p:nvSpPr>
          <p:cNvPr id="16" name="Text 12"/>
          <p:cNvSpPr txBox="1"/>
          <p:nvPr/>
        </p:nvSpPr>
        <p:spPr>
          <a:xfrm>
            <a:off x="7360920" y="3648456"/>
            <a:ext cx="1325880" cy="640080"/>
          </a:xfrm>
          <a:prstGeom prst="rect">
            <a:avLst/>
          </a:prstGeom>
          <a:noFill/>
          <a:ln/>
        </p:spPr>
        <p:txBody>
          <a:bodyPr wrap="square" lIns="0" tIns="0" rIns="0" bIns="0" rtlCol="0" anchor="ctr"/>
          <a:lstStyle/>
          <a:p>
            <a:pPr indent="0" marL="0">
              <a:buNone/>
            </a:pPr>
            <a:r>
              <a:rPr lang="en-US" sz="1050" dirty="0">
                <a:solidFill>
                  <a:srgbClr val="5A645F"/>
                </a:solidFill>
                <a:latin typeface="Calibri" pitchFamily="34" charset="0"/>
                <a:ea typeface="Calibri" pitchFamily="34" charset="-122"/>
                <a:cs typeface="Calibri" pitchFamily="34" charset="-120"/>
              </a:rPr>
              <a:t>păduri (6,8 mil. ha); 0,32 ha/loc.</a:t>
            </a:r>
            <a:endParaRPr lang="en-US" sz="10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4.5.3 · DISTRIBUȚIA TERITORIALĂ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Folosințele urmează treptele de relief</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35</a:t>
            </a:r>
            <a:endParaRPr lang="en-US" sz="900" dirty="0"/>
          </a:p>
        </p:txBody>
      </p:sp>
      <p:sp>
        <p:nvSpPr>
          <p:cNvPr id="7" name="Shape 4"/>
          <p:cNvSpPr/>
          <p:nvPr/>
        </p:nvSpPr>
        <p:spPr>
          <a:xfrm>
            <a:off x="457200" y="1234440"/>
            <a:ext cx="1554480" cy="1463040"/>
          </a:xfrm>
          <a:prstGeom prst="roundRect">
            <a:avLst>
              <a:gd name="adj" fmla="val 6250"/>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12801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Vest</a:t>
            </a:r>
            <a:endParaRPr lang="en-US" sz="1400" dirty="0"/>
          </a:p>
        </p:txBody>
      </p:sp>
      <p:sp>
        <p:nvSpPr>
          <p:cNvPr id="9" name="Text 6"/>
          <p:cNvSpPr txBox="1"/>
          <p:nvPr/>
        </p:nvSpPr>
        <p:spPr>
          <a:xfrm>
            <a:off x="594360" y="1728216"/>
            <a:ext cx="1280160" cy="85953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Timiș, Arad, Satu Mare, Bihor</a:t>
            </a:r>
            <a:endParaRPr lang="en-US" sz="1100" dirty="0"/>
          </a:p>
        </p:txBody>
      </p:sp>
      <p:sp>
        <p:nvSpPr>
          <p:cNvPr id="10" name="Shape 7"/>
          <p:cNvSpPr/>
          <p:nvPr/>
        </p:nvSpPr>
        <p:spPr>
          <a:xfrm>
            <a:off x="2121408" y="1234440"/>
            <a:ext cx="1554480" cy="1463040"/>
          </a:xfrm>
          <a:prstGeom prst="roundRect">
            <a:avLst>
              <a:gd name="adj" fmla="val 6250"/>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2258568" y="1344168"/>
            <a:ext cx="12801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Sud-vest</a:t>
            </a:r>
            <a:endParaRPr lang="en-US" sz="1400" dirty="0"/>
          </a:p>
        </p:txBody>
      </p:sp>
      <p:sp>
        <p:nvSpPr>
          <p:cNvPr id="12" name="Text 9"/>
          <p:cNvSpPr txBox="1"/>
          <p:nvPr/>
        </p:nvSpPr>
        <p:spPr>
          <a:xfrm>
            <a:off x="2258568" y="1728216"/>
            <a:ext cx="1280160" cy="85953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Dolj, Olt</a:t>
            </a:r>
            <a:endParaRPr lang="en-US" sz="1100" dirty="0"/>
          </a:p>
        </p:txBody>
      </p:sp>
      <p:sp>
        <p:nvSpPr>
          <p:cNvPr id="13" name="Shape 10"/>
          <p:cNvSpPr/>
          <p:nvPr/>
        </p:nvSpPr>
        <p:spPr>
          <a:xfrm>
            <a:off x="3785616" y="1234440"/>
            <a:ext cx="1554480" cy="1463040"/>
          </a:xfrm>
          <a:prstGeom prst="roundRect">
            <a:avLst>
              <a:gd name="adj" fmla="val 6250"/>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3922776" y="1344168"/>
            <a:ext cx="12801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Sud</a:t>
            </a:r>
            <a:endParaRPr lang="en-US" sz="1400" dirty="0"/>
          </a:p>
        </p:txBody>
      </p:sp>
      <p:sp>
        <p:nvSpPr>
          <p:cNvPr id="15" name="Text 12"/>
          <p:cNvSpPr txBox="1"/>
          <p:nvPr/>
        </p:nvSpPr>
        <p:spPr>
          <a:xfrm>
            <a:off x="3922776" y="1728216"/>
            <a:ext cx="1280160" cy="85953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Ialomița, Călărași, Teleorman, Giurgiu, Buzău</a:t>
            </a:r>
            <a:endParaRPr lang="en-US" sz="1100" dirty="0"/>
          </a:p>
        </p:txBody>
      </p:sp>
      <p:sp>
        <p:nvSpPr>
          <p:cNvPr id="16" name="Shape 13"/>
          <p:cNvSpPr/>
          <p:nvPr/>
        </p:nvSpPr>
        <p:spPr>
          <a:xfrm>
            <a:off x="5449824" y="1234440"/>
            <a:ext cx="1554480" cy="1463040"/>
          </a:xfrm>
          <a:prstGeom prst="roundRect">
            <a:avLst>
              <a:gd name="adj" fmla="val 6250"/>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5586984" y="1344168"/>
            <a:ext cx="12801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Est</a:t>
            </a:r>
            <a:endParaRPr lang="en-US" sz="1400" dirty="0"/>
          </a:p>
        </p:txBody>
      </p:sp>
      <p:sp>
        <p:nvSpPr>
          <p:cNvPr id="18" name="Text 15"/>
          <p:cNvSpPr txBox="1"/>
          <p:nvPr/>
        </p:nvSpPr>
        <p:spPr>
          <a:xfrm>
            <a:off x="5586984" y="1728216"/>
            <a:ext cx="1280160" cy="85953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Constanța, Brăila, Galați (Tulcea — 34%)</a:t>
            </a:r>
            <a:endParaRPr lang="en-US" sz="1100" dirty="0"/>
          </a:p>
        </p:txBody>
      </p:sp>
      <p:sp>
        <p:nvSpPr>
          <p:cNvPr id="19" name="Shape 16"/>
          <p:cNvSpPr/>
          <p:nvPr/>
        </p:nvSpPr>
        <p:spPr>
          <a:xfrm>
            <a:off x="7114032" y="1234440"/>
            <a:ext cx="1554480" cy="1463040"/>
          </a:xfrm>
          <a:prstGeom prst="roundRect">
            <a:avLst>
              <a:gd name="adj" fmla="val 6250"/>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7251192" y="1344168"/>
            <a:ext cx="12801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Nord-est</a:t>
            </a:r>
            <a:endParaRPr lang="en-US" sz="1400" dirty="0"/>
          </a:p>
        </p:txBody>
      </p:sp>
      <p:sp>
        <p:nvSpPr>
          <p:cNvPr id="21" name="Text 18"/>
          <p:cNvSpPr txBox="1"/>
          <p:nvPr/>
        </p:nvSpPr>
        <p:spPr>
          <a:xfrm>
            <a:off x="7251192" y="1728216"/>
            <a:ext cx="1280160" cy="859536"/>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Botoșani, Vaslui, Iași</a:t>
            </a:r>
            <a:endParaRPr lang="en-US" sz="1100" dirty="0"/>
          </a:p>
        </p:txBody>
      </p:sp>
      <p:sp>
        <p:nvSpPr>
          <p:cNvPr id="22" name="Text 19"/>
          <p:cNvSpPr txBox="1"/>
          <p:nvPr/>
        </p:nvSpPr>
        <p:spPr>
          <a:xfrm>
            <a:off x="457200" y="2743200"/>
            <a:ext cx="8229600" cy="320040"/>
          </a:xfrm>
          <a:prstGeom prst="rect">
            <a:avLst/>
          </a:prstGeom>
          <a:noFill/>
          <a:ln/>
        </p:spPr>
        <p:txBody>
          <a:bodyPr wrap="square" lIns="0" tIns="0" rIns="0" bIns="0" rtlCol="0" anchor="ctr"/>
          <a:lstStyle/>
          <a:p>
            <a:pPr algn="ctr" indent="0" marL="0">
              <a:buNone/>
            </a:pPr>
            <a:r>
              <a:rPr lang="en-US" sz="1100" i="1" dirty="0">
                <a:solidFill>
                  <a:srgbClr val="5A645F"/>
                </a:solidFill>
                <a:latin typeface="Calibri" pitchFamily="34" charset="0"/>
                <a:ea typeface="Calibri" pitchFamily="34" charset="-122"/>
                <a:cs typeface="Calibri" pitchFamily="34" charset="-120"/>
              </a:rPr>
              <a:t>Județele cu terenuri arabile întinse — peste 220.000 ha și peste 40% din suprafața județului</a:t>
            </a:r>
            <a:endParaRPr lang="en-US" sz="1100" dirty="0"/>
          </a:p>
        </p:txBody>
      </p:sp>
      <p:sp>
        <p:nvSpPr>
          <p:cNvPr id="23" name="Shape 20"/>
          <p:cNvSpPr/>
          <p:nvPr/>
        </p:nvSpPr>
        <p:spPr>
          <a:xfrm>
            <a:off x="457200" y="3200400"/>
            <a:ext cx="4023360" cy="1280160"/>
          </a:xfrm>
          <a:prstGeom prst="roundRect">
            <a:avLst>
              <a:gd name="adj" fmla="val 7143"/>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4" name="Text 21"/>
          <p:cNvSpPr txBox="1"/>
          <p:nvPr/>
        </p:nvSpPr>
        <p:spPr>
          <a:xfrm>
            <a:off x="594360" y="3310128"/>
            <a:ext cx="3749040" cy="365760"/>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Pășuni și fânețe</a:t>
            </a:r>
            <a:endParaRPr lang="en-US" sz="1400" dirty="0"/>
          </a:p>
        </p:txBody>
      </p:sp>
      <p:sp>
        <p:nvSpPr>
          <p:cNvPr id="25" name="Text 22"/>
          <p:cNvSpPr txBox="1"/>
          <p:nvPr/>
        </p:nvSpPr>
        <p:spPr>
          <a:xfrm>
            <a:off x="594360" y="3694176"/>
            <a:ext cx="374904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în zonele de deal și munte — Carpații și Subcarpații; fânețele pe terenuri mai fertile, în văi</a:t>
            </a:r>
            <a:endParaRPr lang="en-US" sz="1200" dirty="0"/>
          </a:p>
        </p:txBody>
      </p:sp>
      <p:sp>
        <p:nvSpPr>
          <p:cNvPr id="26" name="Shape 23"/>
          <p:cNvSpPr/>
          <p:nvPr/>
        </p:nvSpPr>
        <p:spPr>
          <a:xfrm>
            <a:off x="4663440" y="3200400"/>
            <a:ext cx="4023360" cy="1280160"/>
          </a:xfrm>
          <a:prstGeom prst="roundRect">
            <a:avLst>
              <a:gd name="adj" fmla="val 7143"/>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7" name="Text 24"/>
          <p:cNvSpPr txBox="1"/>
          <p:nvPr/>
        </p:nvSpPr>
        <p:spPr>
          <a:xfrm>
            <a:off x="4800600" y="3310128"/>
            <a:ext cx="3749040" cy="36576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Păduri</a:t>
            </a:r>
            <a:endParaRPr lang="en-US" sz="1400" dirty="0"/>
          </a:p>
        </p:txBody>
      </p:sp>
      <p:sp>
        <p:nvSpPr>
          <p:cNvPr id="28" name="Text 25"/>
          <p:cNvSpPr txBox="1"/>
          <p:nvPr/>
        </p:nvSpPr>
        <p:spPr>
          <a:xfrm>
            <a:off x="4800600" y="3694176"/>
            <a:ext cx="374904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arcul carpatic și dealurile înalte; ~29% din teritoriu, sub media europeană — reluat la Cursul 9</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4.6</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Infrastructura rurală</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Deficite, irigații, schimbări climatice</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 · DEFINIȚIE ȘI DIFICULTĂȚI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Rețelele care fac spațiul rural funcțional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37</a:t>
            </a:r>
            <a:endParaRPr lang="en-US" sz="900" dirty="0"/>
          </a:p>
        </p:txBody>
      </p:sp>
      <p:sp>
        <p:nvSpPr>
          <p:cNvPr id="7" name="Shape 4"/>
          <p:cNvSpPr/>
          <p:nvPr/>
        </p:nvSpPr>
        <p:spPr>
          <a:xfrm>
            <a:off x="457200" y="1234440"/>
            <a:ext cx="8229600" cy="1188720"/>
          </a:xfrm>
          <a:prstGeom prst="roundRect">
            <a:avLst>
              <a:gd name="adj" fmla="val 11538"/>
            </a:avLst>
          </a:prstGeom>
          <a:solidFill>
            <a:srgbClr val="1F4D3A"/>
          </a:solidFill>
          <a:ln/>
        </p:spPr>
      </p:sp>
      <p:sp>
        <p:nvSpPr>
          <p:cNvPr id="8" name="Text 5"/>
          <p:cNvSpPr txBox="1"/>
          <p:nvPr/>
        </p:nvSpPr>
        <p:spPr>
          <a:xfrm>
            <a:off x="822960" y="1344168"/>
            <a:ext cx="7498080" cy="969264"/>
          </a:xfrm>
          <a:prstGeom prst="rect">
            <a:avLst/>
          </a:prstGeom>
          <a:noFill/>
          <a:ln/>
        </p:spPr>
        <p:txBody>
          <a:bodyPr wrap="square" lIns="0" tIns="0" rIns="0" bIns="0" rtlCol="0" anchor="ctr"/>
          <a:lstStyle/>
          <a:p>
            <a:pPr indent="0" marL="0">
              <a:buNone/>
            </a:pPr>
            <a:r>
              <a:rPr lang="en-US" sz="1500" dirty="0">
                <a:solidFill>
                  <a:srgbClr val="FFFFFF"/>
                </a:solidFill>
                <a:latin typeface="Cambria" pitchFamily="34" charset="0"/>
                <a:ea typeface="Cambria" pitchFamily="34" charset="-122"/>
                <a:cs typeface="Cambria" pitchFamily="34" charset="-120"/>
              </a:rPr>
              <a:t>Infrastructura rurală: totalitatea rețelelor edilitare — tehnico-edilitare și stradale — care asigură accesibilitatea la spațiul rural și funcționalitatea acestuia: de locuit, de exploatare industrială, agricolă, turistică.</a:t>
            </a:r>
            <a:endParaRPr lang="en-US" sz="1500" dirty="0"/>
          </a:p>
        </p:txBody>
      </p:sp>
      <p:sp>
        <p:nvSpPr>
          <p:cNvPr id="9" name="Shape 6"/>
          <p:cNvSpPr/>
          <p:nvPr/>
        </p:nvSpPr>
        <p:spPr>
          <a:xfrm>
            <a:off x="457200" y="2651760"/>
            <a:ext cx="1554480" cy="182880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594360" y="2761488"/>
            <a:ext cx="1280160" cy="438912"/>
          </a:xfrm>
          <a:prstGeom prst="rect">
            <a:avLst/>
          </a:prstGeom>
          <a:noFill/>
          <a:ln/>
        </p:spPr>
        <p:txBody>
          <a:bodyPr wrap="square" lIns="0" tIns="0" rIns="0" bIns="0" rtlCol="0" anchor="t"/>
          <a:lstStyle/>
          <a:p>
            <a:pPr indent="0" marL="0">
              <a:buNone/>
            </a:pPr>
            <a:r>
              <a:rPr lang="en-US" sz="2000" b="1" dirty="0">
                <a:solidFill>
                  <a:srgbClr val="B85A2B"/>
                </a:solidFill>
                <a:latin typeface="Cambria" pitchFamily="34" charset="0"/>
                <a:ea typeface="Cambria" pitchFamily="34" charset="-122"/>
                <a:cs typeface="Cambria" pitchFamily="34" charset="-120"/>
              </a:rPr>
              <a:t>1</a:t>
            </a:r>
            <a:endParaRPr lang="en-US" sz="2000" dirty="0"/>
          </a:p>
        </p:txBody>
      </p:sp>
      <p:sp>
        <p:nvSpPr>
          <p:cNvPr id="11" name="Text 8"/>
          <p:cNvSpPr txBox="1"/>
          <p:nvPr/>
        </p:nvSpPr>
        <p:spPr>
          <a:xfrm>
            <a:off x="594360" y="3218688"/>
            <a:ext cx="1280160" cy="115214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complexitatea mare a proiectelor integrate</a:t>
            </a:r>
            <a:endParaRPr lang="en-US" sz="1100" dirty="0"/>
          </a:p>
        </p:txBody>
      </p:sp>
      <p:sp>
        <p:nvSpPr>
          <p:cNvPr id="12" name="Shape 9"/>
          <p:cNvSpPr/>
          <p:nvPr/>
        </p:nvSpPr>
        <p:spPr>
          <a:xfrm>
            <a:off x="2121408" y="2651760"/>
            <a:ext cx="1554480" cy="182880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2258568" y="2761488"/>
            <a:ext cx="1280160" cy="438912"/>
          </a:xfrm>
          <a:prstGeom prst="rect">
            <a:avLst/>
          </a:prstGeom>
          <a:noFill/>
          <a:ln/>
        </p:spPr>
        <p:txBody>
          <a:bodyPr wrap="square" lIns="0" tIns="0" rIns="0" bIns="0" rtlCol="0" anchor="t"/>
          <a:lstStyle/>
          <a:p>
            <a:pPr indent="0" marL="0">
              <a:buNone/>
            </a:pPr>
            <a:r>
              <a:rPr lang="en-US" sz="2000" b="1" dirty="0">
                <a:solidFill>
                  <a:srgbClr val="B85A2B"/>
                </a:solidFill>
                <a:latin typeface="Cambria" pitchFamily="34" charset="0"/>
                <a:ea typeface="Cambria" pitchFamily="34" charset="-122"/>
                <a:cs typeface="Cambria" pitchFamily="34" charset="-120"/>
              </a:rPr>
              <a:t>2</a:t>
            </a:r>
            <a:endParaRPr lang="en-US" sz="2000" dirty="0"/>
          </a:p>
        </p:txBody>
      </p:sp>
      <p:sp>
        <p:nvSpPr>
          <p:cNvPr id="14" name="Text 11"/>
          <p:cNvSpPr txBox="1"/>
          <p:nvPr/>
        </p:nvSpPr>
        <p:spPr>
          <a:xfrm>
            <a:off x="2258568" y="3218688"/>
            <a:ext cx="1280160" cy="115214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durata mare de execuție</a:t>
            </a:r>
            <a:endParaRPr lang="en-US" sz="1100" dirty="0"/>
          </a:p>
        </p:txBody>
      </p:sp>
      <p:sp>
        <p:nvSpPr>
          <p:cNvPr id="15" name="Shape 12"/>
          <p:cNvSpPr/>
          <p:nvPr/>
        </p:nvSpPr>
        <p:spPr>
          <a:xfrm>
            <a:off x="3785616" y="2651760"/>
            <a:ext cx="1554480" cy="182880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3"/>
          <p:cNvSpPr txBox="1"/>
          <p:nvPr/>
        </p:nvSpPr>
        <p:spPr>
          <a:xfrm>
            <a:off x="3922776" y="2761488"/>
            <a:ext cx="1280160" cy="438912"/>
          </a:xfrm>
          <a:prstGeom prst="rect">
            <a:avLst/>
          </a:prstGeom>
          <a:noFill/>
          <a:ln/>
        </p:spPr>
        <p:txBody>
          <a:bodyPr wrap="square" lIns="0" tIns="0" rIns="0" bIns="0" rtlCol="0" anchor="t"/>
          <a:lstStyle/>
          <a:p>
            <a:pPr indent="0" marL="0">
              <a:buNone/>
            </a:pPr>
            <a:r>
              <a:rPr lang="en-US" sz="2000" b="1" dirty="0">
                <a:solidFill>
                  <a:srgbClr val="B85A2B"/>
                </a:solidFill>
                <a:latin typeface="Cambria" pitchFamily="34" charset="0"/>
                <a:ea typeface="Cambria" pitchFamily="34" charset="-122"/>
                <a:cs typeface="Cambria" pitchFamily="34" charset="-120"/>
              </a:rPr>
              <a:t>3</a:t>
            </a:r>
            <a:endParaRPr lang="en-US" sz="2000" dirty="0"/>
          </a:p>
        </p:txBody>
      </p:sp>
      <p:sp>
        <p:nvSpPr>
          <p:cNvPr id="17" name="Text 14"/>
          <p:cNvSpPr txBox="1"/>
          <p:nvPr/>
        </p:nvSpPr>
        <p:spPr>
          <a:xfrm>
            <a:off x="3922776" y="3218688"/>
            <a:ext cx="1280160" cy="115214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lipsa reglementărilor clare</a:t>
            </a:r>
            <a:endParaRPr lang="en-US" sz="1100" dirty="0"/>
          </a:p>
        </p:txBody>
      </p:sp>
      <p:sp>
        <p:nvSpPr>
          <p:cNvPr id="18" name="Shape 15"/>
          <p:cNvSpPr/>
          <p:nvPr/>
        </p:nvSpPr>
        <p:spPr>
          <a:xfrm>
            <a:off x="5449824" y="2651760"/>
            <a:ext cx="1554480" cy="182880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9" name="Text 16"/>
          <p:cNvSpPr txBox="1"/>
          <p:nvPr/>
        </p:nvSpPr>
        <p:spPr>
          <a:xfrm>
            <a:off x="5586984" y="2761488"/>
            <a:ext cx="1280160" cy="438912"/>
          </a:xfrm>
          <a:prstGeom prst="rect">
            <a:avLst/>
          </a:prstGeom>
          <a:noFill/>
          <a:ln/>
        </p:spPr>
        <p:txBody>
          <a:bodyPr wrap="square" lIns="0" tIns="0" rIns="0" bIns="0" rtlCol="0" anchor="t"/>
          <a:lstStyle/>
          <a:p>
            <a:pPr indent="0" marL="0">
              <a:buNone/>
            </a:pPr>
            <a:r>
              <a:rPr lang="en-US" sz="2000" b="1" dirty="0">
                <a:solidFill>
                  <a:srgbClr val="B85A2B"/>
                </a:solidFill>
                <a:latin typeface="Cambria" pitchFamily="34" charset="0"/>
                <a:ea typeface="Cambria" pitchFamily="34" charset="-122"/>
                <a:cs typeface="Cambria" pitchFamily="34" charset="-120"/>
              </a:rPr>
              <a:t>4</a:t>
            </a:r>
            <a:endParaRPr lang="en-US" sz="2000" dirty="0"/>
          </a:p>
        </p:txBody>
      </p:sp>
      <p:sp>
        <p:nvSpPr>
          <p:cNvPr id="20" name="Text 17"/>
          <p:cNvSpPr txBox="1"/>
          <p:nvPr/>
        </p:nvSpPr>
        <p:spPr>
          <a:xfrm>
            <a:off x="5586984" y="3218688"/>
            <a:ext cx="1280160" cy="115214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incapacitatea beneficiarilor de a susține investiția până la final</a:t>
            </a:r>
            <a:endParaRPr lang="en-US" sz="1100" dirty="0"/>
          </a:p>
        </p:txBody>
      </p:sp>
      <p:sp>
        <p:nvSpPr>
          <p:cNvPr id="21" name="Shape 18"/>
          <p:cNvSpPr/>
          <p:nvPr/>
        </p:nvSpPr>
        <p:spPr>
          <a:xfrm>
            <a:off x="7114032" y="2651760"/>
            <a:ext cx="1554480" cy="1828800"/>
          </a:xfrm>
          <a:prstGeom prst="roundRect">
            <a:avLst>
              <a:gd name="adj" fmla="val 5882"/>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2" name="Text 19"/>
          <p:cNvSpPr txBox="1"/>
          <p:nvPr/>
        </p:nvSpPr>
        <p:spPr>
          <a:xfrm>
            <a:off x="7251192" y="2761488"/>
            <a:ext cx="1280160" cy="438912"/>
          </a:xfrm>
          <a:prstGeom prst="rect">
            <a:avLst/>
          </a:prstGeom>
          <a:noFill/>
          <a:ln/>
        </p:spPr>
        <p:txBody>
          <a:bodyPr wrap="square" lIns="0" tIns="0" rIns="0" bIns="0" rtlCol="0" anchor="t"/>
          <a:lstStyle/>
          <a:p>
            <a:pPr indent="0" marL="0">
              <a:buNone/>
            </a:pPr>
            <a:r>
              <a:rPr lang="en-US" sz="2000" b="1" dirty="0">
                <a:solidFill>
                  <a:srgbClr val="B85A2B"/>
                </a:solidFill>
                <a:latin typeface="Cambria" pitchFamily="34" charset="0"/>
                <a:ea typeface="Cambria" pitchFamily="34" charset="-122"/>
                <a:cs typeface="Cambria" pitchFamily="34" charset="-120"/>
              </a:rPr>
              <a:t>5</a:t>
            </a:r>
            <a:endParaRPr lang="en-US" sz="2000" dirty="0"/>
          </a:p>
        </p:txBody>
      </p:sp>
      <p:sp>
        <p:nvSpPr>
          <p:cNvPr id="23" name="Text 20"/>
          <p:cNvSpPr txBox="1"/>
          <p:nvPr/>
        </p:nvSpPr>
        <p:spPr>
          <a:xfrm>
            <a:off x="7251192" y="3218688"/>
            <a:ext cx="1280160" cy="1152144"/>
          </a:xfrm>
          <a:prstGeom prst="rect">
            <a:avLst/>
          </a:prstGeom>
          <a:noFill/>
          <a:ln/>
        </p:spPr>
        <p:txBody>
          <a:bodyPr wrap="square" lIns="0" tIns="0" rIns="0" bIns="0" rtlCol="0" anchor="t"/>
          <a:lstStyle/>
          <a:p>
            <a:pPr indent="0" marL="0">
              <a:buNone/>
            </a:pPr>
            <a:r>
              <a:rPr lang="en-US" sz="1100" dirty="0">
                <a:solidFill>
                  <a:srgbClr val="1D2321"/>
                </a:solidFill>
                <a:latin typeface="Calibri" pitchFamily="34" charset="0"/>
                <a:ea typeface="Calibri" pitchFamily="34" charset="-122"/>
                <a:cs typeface="Calibri" pitchFamily="34" charset="-120"/>
              </a:rPr>
              <a:t>numărul mare de autorizații de la autorități diverse</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4.6.1 · DEFICITE (1/2)</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Apă, drumuri, sănătate, educație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38</a:t>
            </a:r>
            <a:endParaRPr lang="en-US" sz="9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8229600" cy="914400"/>
        </p:xfrm>
        <a:graphic>
          <a:graphicData uri="http://schemas.openxmlformats.org/drawingml/2006/table">
            <a:tbl>
              <a:tblPr/>
              <a:tblGrid>
                <a:gridCol w="1737360"/>
                <a:gridCol w="6492240"/>
              </a:tblGrid>
              <a:tr h="384048">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Domeniu</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B85A2B"/>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Situația documentată (analiza PNDR 2014–2020)</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B85A2B"/>
                    </a:solidFill>
                  </a:tcPr>
                </a:tc>
              </a:tr>
              <a:tr h="685800">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Apă potabilă</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doar 13,6% din comunitățile rurale conectate la o sursă de apă potabilă (INS, 2012); majoritatea gospodăriilor — fântâni de mică adâncime</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94360">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Drumuri</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doar 10,6% din drumurile rurale de „standard adecvat” (asfaltate); ~29% drumuri de pietriș sau pământ</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48640">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Sănătate</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1.722 locuitori/medic în rural — de aproape 7 ori mai mult decât în urban (MADR, 2013)</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685800">
                <a:tc>
                  <a:txBody>
                    <a:bodyPr/>
                    <a:lstStyle/>
                    <a:p>
                      <a:pPr indent="0" marL="0">
                        <a:buNone/>
                      </a:pPr>
                      <a:r>
                        <a:rPr lang="en-US" sz="1200" b="1" dirty="0">
                          <a:solidFill>
                            <a:srgbClr val="1D2321"/>
                          </a:solidFill>
                          <a:latin typeface="Calibri" pitchFamily="34" charset="0"/>
                          <a:ea typeface="Calibri" pitchFamily="34" charset="-122"/>
                          <a:cs typeface="Calibri" pitchFamily="34" charset="-120"/>
                        </a:rPr>
                        <a:t>Educație timpurie</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200" dirty="0">
                          <a:solidFill>
                            <a:srgbClr val="1D2321"/>
                          </a:solidFill>
                          <a:latin typeface="Calibri" pitchFamily="34" charset="0"/>
                          <a:ea typeface="Calibri" pitchFamily="34" charset="-122"/>
                          <a:cs typeface="Calibri" pitchFamily="34" charset="-120"/>
                        </a:rPr>
                        <a:t>doar 7,4% din grădinițe în rural; din 295 de creșe, doar 1% în rural — unde trăiau 45,5% din copiii de 0–4 ani</a:t>
                      </a:r>
                      <a:endParaRPr lang="en-US" sz="120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4.6.1 · DEFICITE (2/2)</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Învățământ agricol, IMM-uri, turism, creditare, internet</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39</a:t>
            </a:r>
            <a:endParaRPr lang="en-US" sz="9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8229600" cy="914400"/>
        </p:xfrm>
        <a:graphic>
          <a:graphicData uri="http://schemas.openxmlformats.org/drawingml/2006/table">
            <a:tbl>
              <a:tblPr/>
              <a:tblGrid>
                <a:gridCol w="1737360"/>
                <a:gridCol w="6492240"/>
              </a:tblGrid>
              <a:tr h="384048">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Domeniu</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B85A2B"/>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Situația documentată</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solidFill>
                      <a:srgbClr val="B85A2B"/>
                    </a:solidFill>
                  </a:tcPr>
                </a:tc>
              </a:tr>
              <a:tr h="594360">
                <a:tc>
                  <a:txBody>
                    <a:bodyPr/>
                    <a:lstStyle/>
                    <a:p>
                      <a:pPr indent="0" marL="0">
                        <a:buNone/>
                      </a:pPr>
                      <a:r>
                        <a:rPr lang="en-US" sz="1150" b="1" dirty="0">
                          <a:solidFill>
                            <a:srgbClr val="1D2321"/>
                          </a:solidFill>
                          <a:latin typeface="Calibri" pitchFamily="34" charset="0"/>
                          <a:ea typeface="Calibri" pitchFamily="34" charset="-122"/>
                          <a:cs typeface="Calibri" pitchFamily="34" charset="-120"/>
                        </a:rPr>
                        <a:t>Învățământ agricol</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liceele agricole, agromontane și veterinare −40% într-un deceniu (67 în 2011, 44 în rural); absolvenți −44% (2001–2011)</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94360">
                <a:tc>
                  <a:txBody>
                    <a:bodyPr/>
                    <a:lstStyle/>
                    <a:p>
                      <a:pPr indent="0" marL="0">
                        <a:buNone/>
                      </a:pPr>
                      <a:r>
                        <a:rPr lang="en-US" sz="1150" b="1" dirty="0">
                          <a:solidFill>
                            <a:srgbClr val="1D2321"/>
                          </a:solidFill>
                          <a:latin typeface="Calibri" pitchFamily="34" charset="0"/>
                          <a:ea typeface="Calibri" pitchFamily="34" charset="-122"/>
                          <a:cs typeface="Calibri" pitchFamily="34" charset="-120"/>
                        </a:rPr>
                        <a:t>IMM-uri</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doar 18,1% din IMM-urile non-agricole în rural (2011); 9,64 IMM/1.000 locuitori față de 23,66 la nivel național</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02920">
                <a:tc>
                  <a:txBody>
                    <a:bodyPr/>
                    <a:lstStyle/>
                    <a:p>
                      <a:pPr indent="0" marL="0">
                        <a:buNone/>
                      </a:pPr>
                      <a:r>
                        <a:rPr lang="en-US" sz="1150" b="1" dirty="0">
                          <a:solidFill>
                            <a:srgbClr val="1D2321"/>
                          </a:solidFill>
                          <a:latin typeface="Calibri" pitchFamily="34" charset="0"/>
                          <a:ea typeface="Calibri" pitchFamily="34" charset="-122"/>
                          <a:cs typeface="Calibri" pitchFamily="34" charset="-120"/>
                        </a:rPr>
                        <a:t>Turism rural</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capacitatea de cazare agroturistică +59,4% (sprijin FEADR), dar servicii de agrement insuficiente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02920">
                <a:tc>
                  <a:txBody>
                    <a:bodyPr/>
                    <a:lstStyle/>
                    <a:p>
                      <a:pPr indent="0" marL="0">
                        <a:buNone/>
                      </a:pPr>
                      <a:r>
                        <a:rPr lang="en-US" sz="1150" b="1" dirty="0">
                          <a:solidFill>
                            <a:srgbClr val="1D2321"/>
                          </a:solidFill>
                          <a:latin typeface="Calibri" pitchFamily="34" charset="0"/>
                          <a:ea typeface="Calibri" pitchFamily="34" charset="-122"/>
                          <a:cs typeface="Calibri" pitchFamily="34" charset="-120"/>
                        </a:rPr>
                        <a:t>Creditare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4,0% din creditele acordate agriculturii (2012); 281 €/ha arabil față de 1.203 €/ha în UE</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r h="594360">
                <a:tc>
                  <a:txBody>
                    <a:bodyPr/>
                    <a:lstStyle/>
                    <a:p>
                      <a:pPr indent="0" marL="0">
                        <a:buNone/>
                      </a:pPr>
                      <a:r>
                        <a:rPr lang="en-US" sz="1150" b="1" dirty="0">
                          <a:solidFill>
                            <a:srgbClr val="1D2321"/>
                          </a:solidFill>
                          <a:latin typeface="Calibri" pitchFamily="34" charset="0"/>
                          <a:ea typeface="Calibri" pitchFamily="34" charset="-122"/>
                          <a:cs typeface="Calibri" pitchFamily="34" charset="-120"/>
                        </a:rPr>
                        <a:t>Internet</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c>
                  <a:txBody>
                    <a:bodyPr/>
                    <a:lstStyle/>
                    <a:p>
                      <a:pPr indent="0" marL="0">
                        <a:buNone/>
                      </a:pPr>
                      <a:r>
                        <a:rPr lang="en-US" sz="1150" dirty="0">
                          <a:solidFill>
                            <a:srgbClr val="1D2321"/>
                          </a:solidFill>
                          <a:latin typeface="Calibri" pitchFamily="34" charset="0"/>
                          <a:ea typeface="Calibri" pitchFamily="34" charset="-122"/>
                          <a:cs typeface="Calibri" pitchFamily="34" charset="-120"/>
                        </a:rPr>
                        <a:t>broadband fix: 60,28% urban vs. 23,47% rural (2012); sub 33% din populația rurală utilizase un calculator (2011)</a:t>
                      </a:r>
                      <a:endParaRPr lang="en-US" sz="1150" dirty="0">
                        <a:latin typeface="Calibri" charset="0"/>
                        <a:ea typeface="Calibri" charset="0"/>
                        <a:cs typeface="Calibri" charset="0"/>
                      </a:endParaRPr>
                    </a:p>
                  </a:txBody>
                  <a:tcPr marL="54864" marR="54864" marT="54864" marB="54864" anchor="ctr">
                    <a:lnL w="9525" cap="flat" cmpd="sng" algn="ctr">
                      <a:solidFill>
                        <a:srgbClr val="D8D3C7"/>
                      </a:solidFill>
                      <a:prstDash val="solid"/>
                      <a:round/>
                      <a:headEnd type="none" w="med" len="med"/>
                      <a:tailEnd type="none" w="med" len="med"/>
                    </a:lnL>
                    <a:lnR w="9525" cap="flat" cmpd="sng" algn="ctr">
                      <a:solidFill>
                        <a:srgbClr val="D8D3C7"/>
                      </a:solidFill>
                      <a:prstDash val="solid"/>
                      <a:round/>
                      <a:headEnd type="none" w="med" len="med"/>
                      <a:tailEnd type="none" w="med" len="med"/>
                    </a:lnR>
                    <a:lnT w="9525" cap="flat" cmpd="sng" algn="ctr">
                      <a:solidFill>
                        <a:srgbClr val="D8D3C7"/>
                      </a:solidFill>
                      <a:prstDash val="solid"/>
                      <a:round/>
                      <a:headEnd type="none" w="med" len="med"/>
                      <a:tailEnd type="none" w="med" len="med"/>
                    </a:lnT>
                    <a:lnB w="9525" cap="flat" cmpd="sng" algn="ctr">
                      <a:solidFill>
                        <a:srgbClr val="D8D3C7"/>
                      </a:solidFill>
                      <a:prstDash val="solid"/>
                      <a:round/>
                      <a:headEnd type="none" w="med" len="med"/>
                      <a:tailEnd type="none" w="med" len="med"/>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4.6.1 · EVOLUȚII POZITIVE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Semnale de schimbare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40</a:t>
            </a:r>
            <a:endParaRPr lang="en-US" sz="900" dirty="0"/>
          </a:p>
        </p:txBody>
      </p:sp>
      <p:sp>
        <p:nvSpPr>
          <p:cNvPr id="7" name="Text 4"/>
          <p:cNvSpPr txBox="1"/>
          <p:nvPr/>
        </p:nvSpPr>
        <p:spPr>
          <a:xfrm>
            <a:off x="457200" y="1325880"/>
            <a:ext cx="2651760" cy="914400"/>
          </a:xfrm>
          <a:prstGeom prst="rect">
            <a:avLst/>
          </a:prstGeom>
          <a:noFill/>
          <a:ln/>
        </p:spPr>
        <p:txBody>
          <a:bodyPr wrap="square" lIns="0" tIns="0" rIns="0" bIns="0" rtlCol="0" anchor="ctr"/>
          <a:lstStyle/>
          <a:p>
            <a:pPr algn="ctr" indent="0" marL="0">
              <a:buNone/>
            </a:pPr>
            <a:r>
              <a:rPr lang="en-US" sz="3200" b="1" dirty="0">
                <a:solidFill>
                  <a:srgbClr val="1F4D3A"/>
                </a:solidFill>
                <a:latin typeface="Cambria" pitchFamily="34" charset="0"/>
                <a:ea typeface="Cambria" pitchFamily="34" charset="-122"/>
                <a:cs typeface="Cambria" pitchFamily="34" charset="-120"/>
              </a:rPr>
              <a:t>+27%</a:t>
            </a:r>
            <a:endParaRPr lang="en-US" sz="3200" dirty="0"/>
          </a:p>
        </p:txBody>
      </p:sp>
      <p:sp>
        <p:nvSpPr>
          <p:cNvPr id="8" name="Text 5"/>
          <p:cNvSpPr txBox="1"/>
          <p:nvPr/>
        </p:nvSpPr>
        <p:spPr>
          <a:xfrm>
            <a:off x="457200" y="2286000"/>
            <a:ext cx="2651760" cy="1097280"/>
          </a:xfrm>
          <a:prstGeom prst="rect">
            <a:avLst/>
          </a:prstGeom>
          <a:noFill/>
          <a:ln/>
        </p:spPr>
        <p:txBody>
          <a:bodyPr wrap="square" lIns="0" tIns="0" rIns="0" bIns="0" rtlCol="0" anchor="ctr"/>
          <a:lstStyle/>
          <a:p>
            <a:pPr algn="ctr" indent="0" marL="0">
              <a:buNone/>
            </a:pPr>
            <a:r>
              <a:rPr lang="en-US" sz="1200" dirty="0">
                <a:solidFill>
                  <a:srgbClr val="1D2321"/>
                </a:solidFill>
                <a:latin typeface="Calibri" pitchFamily="34" charset="0"/>
                <a:ea typeface="Calibri" pitchFamily="34" charset="-122"/>
                <a:cs typeface="Calibri" pitchFamily="34" charset="-120"/>
              </a:rPr>
              <a:t>absolvenți de studii superioare agricole față de 2005 (4.397 în 2012) — șansa întineririi fermierilor</a:t>
            </a:r>
            <a:endParaRPr lang="en-US" sz="1200" dirty="0"/>
          </a:p>
        </p:txBody>
      </p:sp>
      <p:sp>
        <p:nvSpPr>
          <p:cNvPr id="9" name="Text 6"/>
          <p:cNvSpPr txBox="1"/>
          <p:nvPr/>
        </p:nvSpPr>
        <p:spPr>
          <a:xfrm>
            <a:off x="3246120" y="1325880"/>
            <a:ext cx="2651760" cy="914400"/>
          </a:xfrm>
          <a:prstGeom prst="rect">
            <a:avLst/>
          </a:prstGeom>
          <a:noFill/>
          <a:ln/>
        </p:spPr>
        <p:txBody>
          <a:bodyPr wrap="square" lIns="0" tIns="0" rIns="0" bIns="0" rtlCol="0" anchor="ctr"/>
          <a:lstStyle/>
          <a:p>
            <a:pPr algn="ctr" indent="0" marL="0">
              <a:buNone/>
            </a:pPr>
            <a:r>
              <a:rPr lang="en-US" sz="3200" b="1" dirty="0">
                <a:solidFill>
                  <a:srgbClr val="2B5D8A"/>
                </a:solidFill>
                <a:latin typeface="Cambria" pitchFamily="34" charset="0"/>
                <a:ea typeface="Cambria" pitchFamily="34" charset="-122"/>
                <a:cs typeface="Cambria" pitchFamily="34" charset="-120"/>
              </a:rPr>
              <a:t>+6,13%</a:t>
            </a:r>
            <a:endParaRPr lang="en-US" sz="3200" dirty="0"/>
          </a:p>
        </p:txBody>
      </p:sp>
      <p:sp>
        <p:nvSpPr>
          <p:cNvPr id="10" name="Text 7"/>
          <p:cNvSpPr txBox="1"/>
          <p:nvPr/>
        </p:nvSpPr>
        <p:spPr>
          <a:xfrm>
            <a:off x="3246120" y="2286000"/>
            <a:ext cx="2651760" cy="1097280"/>
          </a:xfrm>
          <a:prstGeom prst="rect">
            <a:avLst/>
          </a:prstGeom>
          <a:noFill/>
          <a:ln/>
        </p:spPr>
        <p:txBody>
          <a:bodyPr wrap="square" lIns="0" tIns="0" rIns="0" bIns="0" rtlCol="0" anchor="ctr"/>
          <a:lstStyle/>
          <a:p>
            <a:pPr algn="ctr" indent="0" marL="0">
              <a:buNone/>
            </a:pPr>
            <a:r>
              <a:rPr lang="en-US" sz="1200" dirty="0">
                <a:solidFill>
                  <a:srgbClr val="1D2321"/>
                </a:solidFill>
                <a:latin typeface="Calibri" pitchFamily="34" charset="0"/>
                <a:ea typeface="Calibri" pitchFamily="34" charset="-122"/>
                <a:cs typeface="Calibri" pitchFamily="34" charset="-120"/>
              </a:rPr>
              <a:t>capacitatea de cazare turistică în 2012 față de 2005</a:t>
            </a:r>
            <a:endParaRPr lang="en-US" sz="1200" dirty="0"/>
          </a:p>
        </p:txBody>
      </p:sp>
      <p:sp>
        <p:nvSpPr>
          <p:cNvPr id="11" name="Text 8"/>
          <p:cNvSpPr txBox="1"/>
          <p:nvPr/>
        </p:nvSpPr>
        <p:spPr>
          <a:xfrm>
            <a:off x="6035040" y="1325880"/>
            <a:ext cx="2651760" cy="914400"/>
          </a:xfrm>
          <a:prstGeom prst="rect">
            <a:avLst/>
          </a:prstGeom>
          <a:noFill/>
          <a:ln/>
        </p:spPr>
        <p:txBody>
          <a:bodyPr wrap="square" lIns="0" tIns="0" rIns="0" bIns="0" rtlCol="0" anchor="ctr"/>
          <a:lstStyle/>
          <a:p>
            <a:pPr algn="ctr" indent="0" marL="0">
              <a:buNone/>
            </a:pPr>
            <a:r>
              <a:rPr lang="en-US" sz="3200" b="1" dirty="0">
                <a:solidFill>
                  <a:srgbClr val="5D3F7C"/>
                </a:solidFill>
                <a:latin typeface="Cambria" pitchFamily="34" charset="0"/>
                <a:ea typeface="Cambria" pitchFamily="34" charset="-122"/>
                <a:cs typeface="Cambria" pitchFamily="34" charset="-120"/>
              </a:rPr>
              <a:t>30 Mbps</a:t>
            </a:r>
            <a:endParaRPr lang="en-US" sz="3200" dirty="0"/>
          </a:p>
        </p:txBody>
      </p:sp>
      <p:sp>
        <p:nvSpPr>
          <p:cNvPr id="12" name="Text 9"/>
          <p:cNvSpPr txBox="1"/>
          <p:nvPr/>
        </p:nvSpPr>
        <p:spPr>
          <a:xfrm>
            <a:off x="6035040" y="2286000"/>
            <a:ext cx="2651760" cy="1097280"/>
          </a:xfrm>
          <a:prstGeom prst="rect">
            <a:avLst/>
          </a:prstGeom>
          <a:noFill/>
          <a:ln/>
        </p:spPr>
        <p:txBody>
          <a:bodyPr wrap="square" lIns="0" tIns="0" rIns="0" bIns="0" rtlCol="0" anchor="ctr"/>
          <a:lstStyle/>
          <a:p>
            <a:pPr algn="ctr" indent="0" marL="0">
              <a:buNone/>
            </a:pPr>
            <a:r>
              <a:rPr lang="en-US" sz="1200" dirty="0">
                <a:solidFill>
                  <a:srgbClr val="1D2321"/>
                </a:solidFill>
                <a:latin typeface="Calibri" pitchFamily="34" charset="0"/>
                <a:ea typeface="Calibri" pitchFamily="34" charset="-122"/>
                <a:cs typeface="Calibri" pitchFamily="34" charset="-120"/>
              </a:rPr>
              <a:t>ținta Agendei Digitale; proiectul RO-NET și submăsura 322e (PNDR 2007–2013)</a:t>
            </a:r>
            <a:endParaRPr lang="en-US" sz="1200" dirty="0"/>
          </a:p>
        </p:txBody>
      </p:sp>
      <p:sp>
        <p:nvSpPr>
          <p:cNvPr id="13" name="Shape 10"/>
          <p:cNvSpPr/>
          <p:nvPr/>
        </p:nvSpPr>
        <p:spPr>
          <a:xfrm>
            <a:off x="457200" y="3657600"/>
            <a:ext cx="8229600" cy="777240"/>
          </a:xfrm>
          <a:prstGeom prst="roundRect">
            <a:avLst>
              <a:gd name="adj" fmla="val 11765"/>
            </a:avLst>
          </a:prstGeom>
          <a:solidFill>
            <a:srgbClr val="F6E9E0"/>
          </a:solidFill>
          <a:ln w="12700">
            <a:solidFill>
              <a:srgbClr val="B85A2B"/>
            </a:solidFill>
            <a:prstDash val="solid"/>
          </a:ln>
        </p:spPr>
      </p:sp>
      <p:sp>
        <p:nvSpPr>
          <p:cNvPr id="14" name="Text 11"/>
          <p:cNvSpPr txBox="1"/>
          <p:nvPr/>
        </p:nvSpPr>
        <p:spPr>
          <a:xfrm>
            <a:off x="640080" y="3712464"/>
            <a:ext cx="7863840" cy="66751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Rămân însă structurale: dependența de fântâni, drumurile de pământ, distanța față de servicii — infrastructura este condiția fără de care celelalte politici rurale nu produc efecte.</a:t>
            </a:r>
            <a:endParaRPr lang="en-US" sz="12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4.6.2 · IRIGAȚII</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la 3,2 milioane ha la 800.000 ha funcționale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41</a:t>
            </a:r>
            <a:endParaRPr lang="en-US" sz="900" dirty="0"/>
          </a:p>
        </p:txBody>
      </p:sp>
      <p:sp>
        <p:nvSpPr>
          <p:cNvPr id="7" name="Text 4"/>
          <p:cNvSpPr txBox="1"/>
          <p:nvPr/>
        </p:nvSpPr>
        <p:spPr>
          <a:xfrm>
            <a:off x="457200" y="1280160"/>
            <a:ext cx="2651760" cy="822960"/>
          </a:xfrm>
          <a:prstGeom prst="rect">
            <a:avLst/>
          </a:prstGeom>
          <a:noFill/>
          <a:ln/>
        </p:spPr>
        <p:txBody>
          <a:bodyPr wrap="square" lIns="0" tIns="0" rIns="0" bIns="0" rtlCol="0" anchor="ctr"/>
          <a:lstStyle/>
          <a:p>
            <a:pPr algn="ctr" indent="0" marL="0">
              <a:buNone/>
            </a:pPr>
            <a:r>
              <a:rPr lang="en-US" sz="2800" b="1" dirty="0">
                <a:solidFill>
                  <a:srgbClr val="5A645F"/>
                </a:solidFill>
                <a:latin typeface="Cambria" pitchFamily="34" charset="0"/>
                <a:ea typeface="Cambria" pitchFamily="34" charset="-122"/>
                <a:cs typeface="Cambria" pitchFamily="34" charset="-120"/>
              </a:rPr>
              <a:t>3,2 mil. ha</a:t>
            </a:r>
            <a:endParaRPr lang="en-US" sz="2800" dirty="0"/>
          </a:p>
        </p:txBody>
      </p:sp>
      <p:sp>
        <p:nvSpPr>
          <p:cNvPr id="8" name="Text 5"/>
          <p:cNvSpPr txBox="1"/>
          <p:nvPr/>
        </p:nvSpPr>
        <p:spPr>
          <a:xfrm>
            <a:off x="457200" y="2103120"/>
            <a:ext cx="2651760" cy="54864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amenajate în 1960–1980</a:t>
            </a:r>
            <a:endParaRPr lang="en-US" sz="1150" dirty="0"/>
          </a:p>
        </p:txBody>
      </p:sp>
      <p:sp>
        <p:nvSpPr>
          <p:cNvPr id="9" name="Shape 6"/>
          <p:cNvSpPr/>
          <p:nvPr/>
        </p:nvSpPr>
        <p:spPr>
          <a:xfrm>
            <a:off x="3127248" y="1691640"/>
            <a:ext cx="100584" cy="0"/>
          </a:xfrm>
          <a:prstGeom prst="line">
            <a:avLst/>
          </a:prstGeom>
          <a:noFill/>
          <a:ln w="22225">
            <a:solidFill>
              <a:srgbClr val="B85A2B"/>
            </a:solidFill>
            <a:prstDash val="solid"/>
            <a:tailEnd type="triangle"/>
          </a:ln>
        </p:spPr>
      </p:sp>
      <p:sp>
        <p:nvSpPr>
          <p:cNvPr id="10" name="Text 7"/>
          <p:cNvSpPr txBox="1"/>
          <p:nvPr/>
        </p:nvSpPr>
        <p:spPr>
          <a:xfrm>
            <a:off x="3246120" y="1280160"/>
            <a:ext cx="2651760" cy="822960"/>
          </a:xfrm>
          <a:prstGeom prst="rect">
            <a:avLst/>
          </a:prstGeom>
          <a:noFill/>
          <a:ln/>
        </p:spPr>
        <p:txBody>
          <a:bodyPr wrap="square" lIns="0" tIns="0" rIns="0" bIns="0" rtlCol="0" anchor="ctr"/>
          <a:lstStyle/>
          <a:p>
            <a:pPr algn="ctr" indent="0" marL="0">
              <a:buNone/>
            </a:pPr>
            <a:r>
              <a:rPr lang="en-US" sz="2800" b="1" dirty="0">
                <a:solidFill>
                  <a:srgbClr val="9A7B1E"/>
                </a:solidFill>
                <a:latin typeface="Cambria" pitchFamily="34" charset="0"/>
                <a:ea typeface="Cambria" pitchFamily="34" charset="-122"/>
                <a:cs typeface="Cambria" pitchFamily="34" charset="-120"/>
              </a:rPr>
              <a:t>1,5 mil. ha</a:t>
            </a:r>
            <a:endParaRPr lang="en-US" sz="2800" dirty="0"/>
          </a:p>
        </p:txBody>
      </p:sp>
      <p:sp>
        <p:nvSpPr>
          <p:cNvPr id="11" name="Text 8"/>
          <p:cNvSpPr txBox="1"/>
          <p:nvPr/>
        </p:nvSpPr>
        <p:spPr>
          <a:xfrm>
            <a:off x="3246120" y="2103120"/>
            <a:ext cx="2651760" cy="54864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sisteme viabile sau marginal viabile (9,4% din SAU)</a:t>
            </a:r>
            <a:endParaRPr lang="en-US" sz="1150" dirty="0"/>
          </a:p>
        </p:txBody>
      </p:sp>
      <p:sp>
        <p:nvSpPr>
          <p:cNvPr id="12" name="Shape 9"/>
          <p:cNvSpPr/>
          <p:nvPr/>
        </p:nvSpPr>
        <p:spPr>
          <a:xfrm>
            <a:off x="5916168" y="1691640"/>
            <a:ext cx="100584" cy="0"/>
          </a:xfrm>
          <a:prstGeom prst="line">
            <a:avLst/>
          </a:prstGeom>
          <a:noFill/>
          <a:ln w="22225">
            <a:solidFill>
              <a:srgbClr val="B85A2B"/>
            </a:solidFill>
            <a:prstDash val="solid"/>
            <a:tailEnd type="triangle"/>
          </a:ln>
        </p:spPr>
      </p:sp>
      <p:sp>
        <p:nvSpPr>
          <p:cNvPr id="13" name="Text 10"/>
          <p:cNvSpPr txBox="1"/>
          <p:nvPr/>
        </p:nvSpPr>
        <p:spPr>
          <a:xfrm>
            <a:off x="6035040" y="1280160"/>
            <a:ext cx="2651760" cy="822960"/>
          </a:xfrm>
          <a:prstGeom prst="rect">
            <a:avLst/>
          </a:prstGeom>
          <a:noFill/>
          <a:ln/>
        </p:spPr>
        <p:txBody>
          <a:bodyPr wrap="square" lIns="0" tIns="0" rIns="0" bIns="0" rtlCol="0" anchor="ctr"/>
          <a:lstStyle/>
          <a:p>
            <a:pPr algn="ctr" indent="0" marL="0">
              <a:buNone/>
            </a:pPr>
            <a:r>
              <a:rPr lang="en-US" sz="2800" b="1" dirty="0">
                <a:solidFill>
                  <a:srgbClr val="B85A2B"/>
                </a:solidFill>
                <a:latin typeface="Cambria" pitchFamily="34" charset="0"/>
                <a:ea typeface="Cambria" pitchFamily="34" charset="-122"/>
                <a:cs typeface="Cambria" pitchFamily="34" charset="-120"/>
              </a:rPr>
              <a:t>800.000 ha</a:t>
            </a:r>
            <a:endParaRPr lang="en-US" sz="2800" dirty="0"/>
          </a:p>
        </p:txBody>
      </p:sp>
      <p:sp>
        <p:nvSpPr>
          <p:cNvPr id="14" name="Text 11"/>
          <p:cNvSpPr txBox="1"/>
          <p:nvPr/>
        </p:nvSpPr>
        <p:spPr>
          <a:xfrm>
            <a:off x="6035040" y="2103120"/>
            <a:ext cx="2651760" cy="54864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efectiv funcționale</a:t>
            </a:r>
            <a:endParaRPr lang="en-US" sz="1150" dirty="0"/>
          </a:p>
        </p:txBody>
      </p:sp>
      <p:sp>
        <p:nvSpPr>
          <p:cNvPr id="15" name="Shape 12"/>
          <p:cNvSpPr/>
          <p:nvPr/>
        </p:nvSpPr>
        <p:spPr>
          <a:xfrm>
            <a:off x="457200" y="2834640"/>
            <a:ext cx="4023360" cy="1645920"/>
          </a:xfrm>
          <a:prstGeom prst="roundRect">
            <a:avLst>
              <a:gd name="adj" fmla="val 5556"/>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6" name="Text 13"/>
          <p:cNvSpPr txBox="1"/>
          <p:nvPr/>
        </p:nvSpPr>
        <p:spPr>
          <a:xfrm>
            <a:off x="594360" y="2944368"/>
            <a:ext cx="3749040" cy="384048"/>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Irigații „suplimentare”, dependente de an</a:t>
            </a:r>
            <a:endParaRPr lang="en-US" sz="1400" dirty="0"/>
          </a:p>
        </p:txBody>
      </p:sp>
      <p:sp>
        <p:nvSpPr>
          <p:cNvPr id="17" name="Text 14"/>
          <p:cNvSpPr txBox="1"/>
          <p:nvPr/>
        </p:nvSpPr>
        <p:spPr>
          <a:xfrm>
            <a:off x="594360" y="3346704"/>
            <a:ext cx="3749040" cy="102412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suprafața irigată variază cu precipitațiile: maxim 569.000 ha (2003), minim 46.000 ha (2005) — Banca Mondială, 2012</a:t>
            </a:r>
            <a:endParaRPr lang="en-US" sz="1200" dirty="0"/>
          </a:p>
        </p:txBody>
      </p:sp>
      <p:sp>
        <p:nvSpPr>
          <p:cNvPr id="18" name="Shape 15"/>
          <p:cNvSpPr/>
          <p:nvPr/>
        </p:nvSpPr>
        <p:spPr>
          <a:xfrm>
            <a:off x="4663440" y="2834640"/>
            <a:ext cx="4023360" cy="1645920"/>
          </a:xfrm>
          <a:prstGeom prst="roundRect">
            <a:avLst>
              <a:gd name="adj" fmla="val 5556"/>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9" name="Text 16"/>
          <p:cNvSpPr txBox="1"/>
          <p:nvPr/>
        </p:nvSpPr>
        <p:spPr>
          <a:xfrm>
            <a:off x="4800600" y="2944368"/>
            <a:ext cx="3749040" cy="384048"/>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Moștenirea</a:t>
            </a:r>
            <a:endParaRPr lang="en-US" sz="1400" dirty="0"/>
          </a:p>
        </p:txBody>
      </p:sp>
      <p:sp>
        <p:nvSpPr>
          <p:cNvPr id="20" name="Text 17"/>
          <p:cNvSpPr txBox="1"/>
          <p:nvPr/>
        </p:nvSpPr>
        <p:spPr>
          <a:xfrm>
            <a:off x="4800600" y="3346704"/>
            <a:ext cx="3749040" cy="1024128"/>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instalații operate cu electricitate subvenționată, fără considerarea costurilor reale; după 1990, o mare parte a infrastructurii în stare proastă de funcționare</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4.6.2 · PROGRAMUL DE REABILITARE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HG nr. 793/2016: programul de reabilitare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42</a:t>
            </a:r>
            <a:endParaRPr lang="en-US" sz="900" dirty="0"/>
          </a:p>
        </p:txBody>
      </p:sp>
      <p:sp>
        <p:nvSpPr>
          <p:cNvPr id="7" name="Text 4"/>
          <p:cNvSpPr txBox="1"/>
          <p:nvPr/>
        </p:nvSpPr>
        <p:spPr>
          <a:xfrm>
            <a:off x="457200" y="1280160"/>
            <a:ext cx="2651760" cy="914400"/>
          </a:xfrm>
          <a:prstGeom prst="rect">
            <a:avLst/>
          </a:prstGeom>
          <a:noFill/>
          <a:ln/>
        </p:spPr>
        <p:txBody>
          <a:bodyPr wrap="square" lIns="0" tIns="0" rIns="0" bIns="0" rtlCol="0" anchor="ctr"/>
          <a:lstStyle/>
          <a:p>
            <a:pPr algn="ctr" indent="0" marL="0">
              <a:buNone/>
            </a:pPr>
            <a:r>
              <a:rPr lang="en-US" sz="4000" b="1" dirty="0">
                <a:solidFill>
                  <a:srgbClr val="B85A2B"/>
                </a:solidFill>
                <a:latin typeface="Cambria" pitchFamily="34" charset="0"/>
                <a:ea typeface="Cambria" pitchFamily="34" charset="-122"/>
                <a:cs typeface="Cambria" pitchFamily="34" charset="-120"/>
              </a:rPr>
              <a:t>48%</a:t>
            </a:r>
            <a:endParaRPr lang="en-US" sz="4000" dirty="0"/>
          </a:p>
        </p:txBody>
      </p:sp>
      <p:sp>
        <p:nvSpPr>
          <p:cNvPr id="8" name="Text 5"/>
          <p:cNvSpPr txBox="1"/>
          <p:nvPr/>
        </p:nvSpPr>
        <p:spPr>
          <a:xfrm>
            <a:off x="45720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din suprafața agricolă afectată de secetă</a:t>
            </a:r>
            <a:endParaRPr lang="en-US" sz="1150" dirty="0"/>
          </a:p>
        </p:txBody>
      </p:sp>
      <p:sp>
        <p:nvSpPr>
          <p:cNvPr id="9" name="Text 6"/>
          <p:cNvSpPr txBox="1"/>
          <p:nvPr/>
        </p:nvSpPr>
        <p:spPr>
          <a:xfrm>
            <a:off x="3246120" y="1280160"/>
            <a:ext cx="2651760" cy="914400"/>
          </a:xfrm>
          <a:prstGeom prst="rect">
            <a:avLst/>
          </a:prstGeom>
          <a:noFill/>
          <a:ln/>
        </p:spPr>
        <p:txBody>
          <a:bodyPr wrap="square" lIns="0" tIns="0" rIns="0" bIns="0" rtlCol="0" anchor="ctr"/>
          <a:lstStyle/>
          <a:p>
            <a:pPr algn="ctr" indent="0" marL="0">
              <a:buNone/>
            </a:pPr>
            <a:r>
              <a:rPr lang="en-US" sz="4000" b="1" dirty="0">
                <a:solidFill>
                  <a:srgbClr val="1F4D3A"/>
                </a:solidFill>
                <a:latin typeface="Cambria" pitchFamily="34" charset="0"/>
                <a:ea typeface="Cambria" pitchFamily="34" charset="-122"/>
                <a:cs typeface="Cambria" pitchFamily="34" charset="-120"/>
              </a:rPr>
              <a:t>1,8 mil. ha</a:t>
            </a:r>
            <a:endParaRPr lang="en-US" sz="4000" dirty="0"/>
          </a:p>
        </p:txBody>
      </p:sp>
      <p:sp>
        <p:nvSpPr>
          <p:cNvPr id="10" name="Text 7"/>
          <p:cNvSpPr txBox="1"/>
          <p:nvPr/>
        </p:nvSpPr>
        <p:spPr>
          <a:xfrm>
            <a:off x="324612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sisteme viabile vizate de reabilitare</a:t>
            </a:r>
            <a:endParaRPr lang="en-US" sz="1150" dirty="0"/>
          </a:p>
        </p:txBody>
      </p:sp>
      <p:sp>
        <p:nvSpPr>
          <p:cNvPr id="11" name="Text 8"/>
          <p:cNvSpPr txBox="1"/>
          <p:nvPr/>
        </p:nvSpPr>
        <p:spPr>
          <a:xfrm>
            <a:off x="6035040" y="1280160"/>
            <a:ext cx="2651760" cy="914400"/>
          </a:xfrm>
          <a:prstGeom prst="rect">
            <a:avLst/>
          </a:prstGeom>
          <a:noFill/>
          <a:ln/>
        </p:spPr>
        <p:txBody>
          <a:bodyPr wrap="square" lIns="0" tIns="0" rIns="0" bIns="0" rtlCol="0" anchor="ctr"/>
          <a:lstStyle/>
          <a:p>
            <a:pPr algn="ctr" indent="0" marL="0">
              <a:buNone/>
            </a:pPr>
            <a:r>
              <a:rPr lang="en-US" sz="4000" b="1" dirty="0">
                <a:solidFill>
                  <a:srgbClr val="2B5D8A"/>
                </a:solidFill>
                <a:latin typeface="Cambria" pitchFamily="34" charset="0"/>
                <a:ea typeface="Cambria" pitchFamily="34" charset="-122"/>
                <a:cs typeface="Cambria" pitchFamily="34" charset="-120"/>
              </a:rPr>
              <a:t>2016</a:t>
            </a:r>
            <a:endParaRPr lang="en-US" sz="4000" dirty="0"/>
          </a:p>
        </p:txBody>
      </p:sp>
      <p:sp>
        <p:nvSpPr>
          <p:cNvPr id="12" name="Text 9"/>
          <p:cNvSpPr txBox="1"/>
          <p:nvPr/>
        </p:nvSpPr>
        <p:spPr>
          <a:xfrm>
            <a:off x="6035040" y="2194560"/>
            <a:ext cx="2651760" cy="640080"/>
          </a:xfrm>
          <a:prstGeom prst="rect">
            <a:avLst/>
          </a:prstGeom>
          <a:noFill/>
          <a:ln/>
        </p:spPr>
        <p:txBody>
          <a:bodyPr wrap="square" lIns="0" tIns="0" rIns="0" bIns="0" rtlCol="0" anchor="ctr"/>
          <a:lstStyle/>
          <a:p>
            <a:pPr algn="ctr" indent="0" marL="0">
              <a:buNone/>
            </a:pPr>
            <a:r>
              <a:rPr lang="en-US" sz="1150" dirty="0">
                <a:solidFill>
                  <a:srgbClr val="5A645F"/>
                </a:solidFill>
                <a:latin typeface="Calibri" pitchFamily="34" charset="0"/>
                <a:ea typeface="Calibri" pitchFamily="34" charset="-122"/>
                <a:cs typeface="Calibri" pitchFamily="34" charset="-120"/>
              </a:rPr>
              <a:t>HG nr. 793 — Programul Național de Reabilitare</a:t>
            </a:r>
            <a:endParaRPr lang="en-US" sz="1150" dirty="0"/>
          </a:p>
        </p:txBody>
      </p:sp>
      <p:sp>
        <p:nvSpPr>
          <p:cNvPr id="13" name="Shape 10"/>
          <p:cNvSpPr/>
          <p:nvPr/>
        </p:nvSpPr>
        <p:spPr>
          <a:xfrm>
            <a:off x="457200" y="3063240"/>
            <a:ext cx="2651760" cy="1417320"/>
          </a:xfrm>
          <a:prstGeom prst="roundRect">
            <a:avLst>
              <a:gd name="adj" fmla="val 645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3172968"/>
            <a:ext cx="2377440" cy="347472"/>
          </a:xfrm>
          <a:prstGeom prst="rect">
            <a:avLst/>
          </a:prstGeom>
          <a:noFill/>
          <a:ln/>
        </p:spPr>
        <p:txBody>
          <a:bodyPr wrap="square" lIns="0" tIns="0" rIns="0" bIns="0" rtlCol="0" anchor="t"/>
          <a:lstStyle/>
          <a:p>
            <a:pPr indent="0" marL="0">
              <a:buNone/>
            </a:pPr>
            <a:r>
              <a:rPr lang="en-US" sz="1300" b="1" dirty="0">
                <a:solidFill>
                  <a:srgbClr val="1F4D3A"/>
                </a:solidFill>
                <a:latin typeface="Cambria" pitchFamily="34" charset="0"/>
                <a:ea typeface="Cambria" pitchFamily="34" charset="-122"/>
                <a:cs typeface="Cambria" pitchFamily="34" charset="-120"/>
              </a:rPr>
              <a:t>Obiectiv 1</a:t>
            </a:r>
            <a:endParaRPr lang="en-US" sz="1300" dirty="0"/>
          </a:p>
        </p:txBody>
      </p:sp>
      <p:sp>
        <p:nvSpPr>
          <p:cNvPr id="15" name="Text 12"/>
          <p:cNvSpPr txBox="1"/>
          <p:nvPr/>
        </p:nvSpPr>
        <p:spPr>
          <a:xfrm>
            <a:off x="594360" y="3538728"/>
            <a:ext cx="2377440" cy="832104"/>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creșterea randamentului stațiilor de bază (fixe și plutitoare) și de repompare</a:t>
            </a:r>
            <a:endParaRPr lang="en-US" sz="1150" dirty="0"/>
          </a:p>
        </p:txBody>
      </p:sp>
      <p:sp>
        <p:nvSpPr>
          <p:cNvPr id="16" name="Shape 13"/>
          <p:cNvSpPr/>
          <p:nvPr/>
        </p:nvSpPr>
        <p:spPr>
          <a:xfrm>
            <a:off x="3246120" y="3063240"/>
            <a:ext cx="2651760" cy="1417320"/>
          </a:xfrm>
          <a:prstGeom prst="roundRect">
            <a:avLst>
              <a:gd name="adj" fmla="val 645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3383280" y="3172968"/>
            <a:ext cx="2377440" cy="347472"/>
          </a:xfrm>
          <a:prstGeom prst="rect">
            <a:avLst/>
          </a:prstGeom>
          <a:noFill/>
          <a:ln/>
        </p:spPr>
        <p:txBody>
          <a:bodyPr wrap="square" lIns="0" tIns="0" rIns="0" bIns="0" rtlCol="0" anchor="t"/>
          <a:lstStyle/>
          <a:p>
            <a:pPr indent="0" marL="0">
              <a:buNone/>
            </a:pPr>
            <a:r>
              <a:rPr lang="en-US" sz="1300" b="1" dirty="0">
                <a:solidFill>
                  <a:srgbClr val="1F4D3A"/>
                </a:solidFill>
                <a:latin typeface="Cambria" pitchFamily="34" charset="0"/>
                <a:ea typeface="Cambria" pitchFamily="34" charset="-122"/>
                <a:cs typeface="Cambria" pitchFamily="34" charset="-120"/>
              </a:rPr>
              <a:t>Obiectiv 2</a:t>
            </a:r>
            <a:endParaRPr lang="en-US" sz="1300" dirty="0"/>
          </a:p>
        </p:txBody>
      </p:sp>
      <p:sp>
        <p:nvSpPr>
          <p:cNvPr id="18" name="Text 15"/>
          <p:cNvSpPr txBox="1"/>
          <p:nvPr/>
        </p:nvSpPr>
        <p:spPr>
          <a:xfrm>
            <a:off x="3383280" y="3538728"/>
            <a:ext cx="2377440" cy="832104"/>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eliminarea pierderilor de apă prin infiltrație din canalele domeniului public al statului</a:t>
            </a:r>
            <a:endParaRPr lang="en-US" sz="1150" dirty="0"/>
          </a:p>
        </p:txBody>
      </p:sp>
      <p:sp>
        <p:nvSpPr>
          <p:cNvPr id="19" name="Shape 16"/>
          <p:cNvSpPr/>
          <p:nvPr/>
        </p:nvSpPr>
        <p:spPr>
          <a:xfrm>
            <a:off x="6035040" y="3063240"/>
            <a:ext cx="2651760" cy="1417320"/>
          </a:xfrm>
          <a:prstGeom prst="roundRect">
            <a:avLst>
              <a:gd name="adj" fmla="val 6452"/>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6172200" y="3172968"/>
            <a:ext cx="2377440" cy="347472"/>
          </a:xfrm>
          <a:prstGeom prst="rect">
            <a:avLst/>
          </a:prstGeom>
          <a:noFill/>
          <a:ln/>
        </p:spPr>
        <p:txBody>
          <a:bodyPr wrap="square" lIns="0" tIns="0" rIns="0" bIns="0" rtlCol="0" anchor="t"/>
          <a:lstStyle/>
          <a:p>
            <a:pPr indent="0" marL="0">
              <a:buNone/>
            </a:pPr>
            <a:r>
              <a:rPr lang="en-US" sz="1300" b="1" dirty="0">
                <a:solidFill>
                  <a:srgbClr val="1F4D3A"/>
                </a:solidFill>
                <a:latin typeface="Cambria" pitchFamily="34" charset="0"/>
                <a:ea typeface="Cambria" pitchFamily="34" charset="-122"/>
                <a:cs typeface="Cambria" pitchFamily="34" charset="-120"/>
              </a:rPr>
              <a:t>Obiectiv 3</a:t>
            </a:r>
            <a:endParaRPr lang="en-US" sz="1300" dirty="0"/>
          </a:p>
        </p:txBody>
      </p:sp>
      <p:sp>
        <p:nvSpPr>
          <p:cNvPr id="21" name="Text 18"/>
          <p:cNvSpPr txBox="1"/>
          <p:nvPr/>
        </p:nvSpPr>
        <p:spPr>
          <a:xfrm>
            <a:off x="6172200" y="3538728"/>
            <a:ext cx="2377440" cy="832104"/>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eliminarea degradărilor construcțiilor hidrotehnice</a:t>
            </a:r>
            <a:endParaRPr lang="en-US" sz="11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4.6.3 · SCHIMBĂRILE CLIMATICE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Efecte directe asupra comunităților rurale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43</a:t>
            </a:r>
            <a:endParaRPr lang="en-US" sz="900" dirty="0"/>
          </a:p>
        </p:txBody>
      </p:sp>
      <p:sp>
        <p:nvSpPr>
          <p:cNvPr id="7" name="Shape 4"/>
          <p:cNvSpPr/>
          <p:nvPr/>
        </p:nvSpPr>
        <p:spPr>
          <a:xfrm>
            <a:off x="457200" y="1234440"/>
            <a:ext cx="2651760" cy="2103120"/>
          </a:xfrm>
          <a:prstGeom prst="roundRect">
            <a:avLst>
              <a:gd name="adj" fmla="val 4348"/>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2377440" cy="457200"/>
          </a:xfrm>
          <a:prstGeom prst="rect">
            <a:avLst/>
          </a:prstGeom>
          <a:noFill/>
          <a:ln/>
        </p:spPr>
        <p:txBody>
          <a:bodyPr wrap="square" lIns="0" tIns="0" rIns="0" bIns="0" rtlCol="0" anchor="t"/>
          <a:lstStyle/>
          <a:p>
            <a:pPr indent="0" marL="0">
              <a:buNone/>
            </a:pPr>
            <a:r>
              <a:rPr lang="en-US" sz="1600" b="1" dirty="0">
                <a:solidFill>
                  <a:srgbClr val="2B5D8A"/>
                </a:solidFill>
                <a:latin typeface="Cambria" pitchFamily="34" charset="0"/>
                <a:ea typeface="Cambria" pitchFamily="34" charset="-122"/>
                <a:cs typeface="Cambria" pitchFamily="34" charset="-120"/>
              </a:rPr>
              <a:t>Inundații</a:t>
            </a:r>
            <a:endParaRPr lang="en-US" sz="1600" dirty="0"/>
          </a:p>
        </p:txBody>
      </p:sp>
      <p:sp>
        <p:nvSpPr>
          <p:cNvPr id="9" name="Text 6"/>
          <p:cNvSpPr txBox="1"/>
          <p:nvPr/>
        </p:nvSpPr>
        <p:spPr>
          <a:xfrm>
            <a:off x="594360" y="1819656"/>
            <a:ext cx="2377440" cy="1408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infrastructura rurală — drumuri de pământ și pietriș, poduri, rețele</a:t>
            </a:r>
            <a:endParaRPr lang="en-US" sz="1250" dirty="0"/>
          </a:p>
        </p:txBody>
      </p:sp>
      <p:sp>
        <p:nvSpPr>
          <p:cNvPr id="10" name="Shape 7"/>
          <p:cNvSpPr/>
          <p:nvPr/>
        </p:nvSpPr>
        <p:spPr>
          <a:xfrm>
            <a:off x="3246120" y="1234440"/>
            <a:ext cx="2651760" cy="2103120"/>
          </a:xfrm>
          <a:prstGeom prst="roundRect">
            <a:avLst>
              <a:gd name="adj" fmla="val 4348"/>
            </a:avLst>
          </a:prstGeom>
          <a:solidFill>
            <a:srgbClr val="F5EFD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3383280" y="1344168"/>
            <a:ext cx="2377440" cy="457200"/>
          </a:xfrm>
          <a:prstGeom prst="rect">
            <a:avLst/>
          </a:prstGeom>
          <a:noFill/>
          <a:ln/>
        </p:spPr>
        <p:txBody>
          <a:bodyPr wrap="square" lIns="0" tIns="0" rIns="0" bIns="0" rtlCol="0" anchor="t"/>
          <a:lstStyle/>
          <a:p>
            <a:pPr indent="0" marL="0">
              <a:buNone/>
            </a:pPr>
            <a:r>
              <a:rPr lang="en-US" sz="1600" b="1" dirty="0">
                <a:solidFill>
                  <a:srgbClr val="9A7B1E"/>
                </a:solidFill>
                <a:latin typeface="Cambria" pitchFamily="34" charset="0"/>
                <a:ea typeface="Cambria" pitchFamily="34" charset="-122"/>
                <a:cs typeface="Cambria" pitchFamily="34" charset="-120"/>
              </a:rPr>
              <a:t>Secetă</a:t>
            </a:r>
            <a:endParaRPr lang="en-US" sz="1600" dirty="0"/>
          </a:p>
        </p:txBody>
      </p:sp>
      <p:sp>
        <p:nvSpPr>
          <p:cNvPr id="12" name="Text 9"/>
          <p:cNvSpPr txBox="1"/>
          <p:nvPr/>
        </p:nvSpPr>
        <p:spPr>
          <a:xfrm>
            <a:off x="3383280" y="1819656"/>
            <a:ext cx="2377440" cy="1408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productivitatea agricolă pe ~48% din suprafață; irigațiile ca linie de apărare</a:t>
            </a:r>
            <a:endParaRPr lang="en-US" sz="1250" dirty="0"/>
          </a:p>
        </p:txBody>
      </p:sp>
      <p:sp>
        <p:nvSpPr>
          <p:cNvPr id="13" name="Shape 10"/>
          <p:cNvSpPr/>
          <p:nvPr/>
        </p:nvSpPr>
        <p:spPr>
          <a:xfrm>
            <a:off x="6035040" y="1234440"/>
            <a:ext cx="2651760" cy="2103120"/>
          </a:xfrm>
          <a:prstGeom prst="roundRect">
            <a:avLst>
              <a:gd name="adj" fmla="val 4348"/>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6172200" y="1344168"/>
            <a:ext cx="2377440" cy="457200"/>
          </a:xfrm>
          <a:prstGeom prst="rect">
            <a:avLst/>
          </a:prstGeom>
          <a:noFill/>
          <a:ln/>
        </p:spPr>
        <p:txBody>
          <a:bodyPr wrap="square" lIns="0" tIns="0" rIns="0" bIns="0" rtlCol="0" anchor="t"/>
          <a:lstStyle/>
          <a:p>
            <a:pPr indent="0" marL="0">
              <a:buNone/>
            </a:pPr>
            <a:r>
              <a:rPr lang="en-US" sz="1600" b="1" dirty="0">
                <a:solidFill>
                  <a:srgbClr val="B85A2B"/>
                </a:solidFill>
                <a:latin typeface="Cambria" pitchFamily="34" charset="0"/>
                <a:ea typeface="Cambria" pitchFamily="34" charset="-122"/>
                <a:cs typeface="Cambria" pitchFamily="34" charset="-120"/>
              </a:rPr>
              <a:t>Valuri de căldură</a:t>
            </a:r>
            <a:endParaRPr lang="en-US" sz="1600" dirty="0"/>
          </a:p>
        </p:txBody>
      </p:sp>
      <p:sp>
        <p:nvSpPr>
          <p:cNvPr id="15" name="Text 12"/>
          <p:cNvSpPr txBox="1"/>
          <p:nvPr/>
        </p:nvSpPr>
        <p:spPr>
          <a:xfrm>
            <a:off x="6172200" y="1819656"/>
            <a:ext cx="2377440" cy="1408176"/>
          </a:xfrm>
          <a:prstGeom prst="rect">
            <a:avLst/>
          </a:prstGeom>
          <a:noFill/>
          <a:ln/>
        </p:spPr>
        <p:txBody>
          <a:bodyPr wrap="square" lIns="0" tIns="0" rIns="0" bIns="0" rtlCol="0" anchor="t"/>
          <a:lstStyle/>
          <a:p>
            <a:pPr indent="0" marL="0">
              <a:buNone/>
            </a:pPr>
            <a:r>
              <a:rPr lang="en-US" sz="1250" dirty="0">
                <a:solidFill>
                  <a:srgbClr val="1D2321"/>
                </a:solidFill>
                <a:latin typeface="Calibri" pitchFamily="34" charset="0"/>
                <a:ea typeface="Calibri" pitchFamily="34" charset="-122"/>
                <a:cs typeface="Calibri" pitchFamily="34" charset="-120"/>
              </a:rPr>
              <a:t>sănătatea vârstnicilor (&gt;25% din săteni); recurența unor boli; presiune pe servicii de sănătate deja suprasolicitate</a:t>
            </a:r>
            <a:endParaRPr lang="en-US" sz="1250" dirty="0"/>
          </a:p>
        </p:txBody>
      </p:sp>
      <p:sp>
        <p:nvSpPr>
          <p:cNvPr id="16" name="Shape 13"/>
          <p:cNvSpPr/>
          <p:nvPr/>
        </p:nvSpPr>
        <p:spPr>
          <a:xfrm>
            <a:off x="457200" y="3611880"/>
            <a:ext cx="8229600" cy="822960"/>
          </a:xfrm>
          <a:prstGeom prst="roundRect">
            <a:avLst>
              <a:gd name="adj" fmla="val 11111"/>
            </a:avLst>
          </a:prstGeom>
          <a:solidFill>
            <a:srgbClr val="F6E9E0"/>
          </a:solidFill>
          <a:ln w="12700">
            <a:solidFill>
              <a:srgbClr val="B85A2B"/>
            </a:solidFill>
            <a:prstDash val="solid"/>
          </a:ln>
        </p:spPr>
      </p:sp>
      <p:sp>
        <p:nvSpPr>
          <p:cNvPr id="17" name="Text 14"/>
          <p:cNvSpPr txBox="1"/>
          <p:nvPr/>
        </p:nvSpPr>
        <p:spPr>
          <a:xfrm>
            <a:off x="640080" y="3666744"/>
            <a:ext cx="7863840" cy="71323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Vulnerabilitatea este dublă: hazardul lovește o populație îmbătrânită și o infrastructură fragilă — combinația care definește riscul climatic rural (Cursul 13).</a:t>
            </a:r>
            <a:endParaRPr lang="en-US" sz="12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4.6.3 · EFECTE INDIRECTE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Ecosisteme, incendii, energie, drumuri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44</a:t>
            </a:r>
            <a:endParaRPr lang="en-US" sz="900" dirty="0"/>
          </a:p>
        </p:txBody>
      </p:sp>
      <p:sp>
        <p:nvSpPr>
          <p:cNvPr id="7" name="Shape 4"/>
          <p:cNvSpPr/>
          <p:nvPr/>
        </p:nvSpPr>
        <p:spPr>
          <a:xfrm>
            <a:off x="457200" y="1234440"/>
            <a:ext cx="4069080" cy="1280160"/>
          </a:xfrm>
          <a:prstGeom prst="roundRect">
            <a:avLst>
              <a:gd name="adj" fmla="val 7143"/>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44168"/>
            <a:ext cx="379476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Produsele ecosistemelor</a:t>
            </a:r>
            <a:endParaRPr lang="en-US" sz="1400" dirty="0"/>
          </a:p>
        </p:txBody>
      </p:sp>
      <p:sp>
        <p:nvSpPr>
          <p:cNvPr id="9" name="Text 6"/>
          <p:cNvSpPr txBox="1"/>
          <p:nvPr/>
        </p:nvSpPr>
        <p:spPr>
          <a:xfrm>
            <a:off x="594360" y="1728216"/>
            <a:ext cx="379476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fructe, ciuperci, ierburi de recoltat — abundența și distribuția se modifică cu încălzirea și uscarea climei</a:t>
            </a:r>
            <a:endParaRPr lang="en-US" sz="1200" dirty="0"/>
          </a:p>
        </p:txBody>
      </p:sp>
      <p:sp>
        <p:nvSpPr>
          <p:cNvPr id="10" name="Shape 7"/>
          <p:cNvSpPr/>
          <p:nvPr/>
        </p:nvSpPr>
        <p:spPr>
          <a:xfrm>
            <a:off x="4709160" y="1234440"/>
            <a:ext cx="4069080" cy="1280160"/>
          </a:xfrm>
          <a:prstGeom prst="roundRect">
            <a:avLst>
              <a:gd name="adj" fmla="val 7143"/>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46320" y="1344168"/>
            <a:ext cx="3794760" cy="365760"/>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Incendii forestiere</a:t>
            </a:r>
            <a:endParaRPr lang="en-US" sz="1400" dirty="0"/>
          </a:p>
        </p:txBody>
      </p:sp>
      <p:sp>
        <p:nvSpPr>
          <p:cNvPr id="12" name="Text 9"/>
          <p:cNvSpPr txBox="1"/>
          <p:nvPr/>
        </p:nvSpPr>
        <p:spPr>
          <a:xfrm>
            <a:off x="4846320" y="1728216"/>
            <a:ext cx="379476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risc nou în zonele rurale; afectează disponibilitatea lemnului pentru combustibil și construcții</a:t>
            </a:r>
            <a:endParaRPr lang="en-US" sz="1200" dirty="0"/>
          </a:p>
        </p:txBody>
      </p:sp>
      <p:sp>
        <p:nvSpPr>
          <p:cNvPr id="13" name="Shape 10"/>
          <p:cNvSpPr/>
          <p:nvPr/>
        </p:nvSpPr>
        <p:spPr>
          <a:xfrm>
            <a:off x="457200" y="2651760"/>
            <a:ext cx="4069080" cy="1280160"/>
          </a:xfrm>
          <a:prstGeom prst="roundRect">
            <a:avLst>
              <a:gd name="adj" fmla="val 7143"/>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2761488"/>
            <a:ext cx="3794760" cy="36576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Energie</a:t>
            </a:r>
            <a:endParaRPr lang="en-US" sz="1400" dirty="0"/>
          </a:p>
        </p:txBody>
      </p:sp>
      <p:sp>
        <p:nvSpPr>
          <p:cNvPr id="15" name="Text 12"/>
          <p:cNvSpPr txBox="1"/>
          <p:nvPr/>
        </p:nvSpPr>
        <p:spPr>
          <a:xfrm>
            <a:off x="594360" y="3145536"/>
            <a:ext cx="379476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~36% din electricitatea rurală — hidrocentrale mici, afectate de secetă și de debitele reduse</a:t>
            </a:r>
            <a:endParaRPr lang="en-US" sz="1200" dirty="0"/>
          </a:p>
        </p:txBody>
      </p:sp>
      <p:sp>
        <p:nvSpPr>
          <p:cNvPr id="16" name="Shape 13"/>
          <p:cNvSpPr/>
          <p:nvPr/>
        </p:nvSpPr>
        <p:spPr>
          <a:xfrm>
            <a:off x="4709160" y="2651760"/>
            <a:ext cx="4069080" cy="1280160"/>
          </a:xfrm>
          <a:prstGeom prst="roundRect">
            <a:avLst>
              <a:gd name="adj" fmla="val 7143"/>
            </a:avLst>
          </a:prstGeom>
          <a:solidFill>
            <a:srgbClr val="FFFFFF"/>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4846320" y="2761488"/>
            <a:ext cx="3794760" cy="365760"/>
          </a:xfrm>
          <a:prstGeom prst="rect">
            <a:avLst/>
          </a:prstGeom>
          <a:noFill/>
          <a:ln/>
        </p:spPr>
        <p:txBody>
          <a:bodyPr wrap="square" lIns="0" tIns="0" rIns="0" bIns="0" rtlCol="0" anchor="t"/>
          <a:lstStyle/>
          <a:p>
            <a:pPr indent="0" marL="0">
              <a:buNone/>
            </a:pPr>
            <a:r>
              <a:rPr lang="en-US" sz="1400" b="1" dirty="0">
                <a:solidFill>
                  <a:srgbClr val="9A7B1E"/>
                </a:solidFill>
                <a:latin typeface="Cambria" pitchFamily="34" charset="0"/>
                <a:ea typeface="Cambria" pitchFamily="34" charset="-122"/>
                <a:cs typeface="Cambria" pitchFamily="34" charset="-120"/>
              </a:rPr>
              <a:t>Drumuri</a:t>
            </a:r>
            <a:endParaRPr lang="en-US" sz="1400" dirty="0"/>
          </a:p>
        </p:txBody>
      </p:sp>
      <p:sp>
        <p:nvSpPr>
          <p:cNvPr id="18" name="Text 15"/>
          <p:cNvSpPr txBox="1"/>
          <p:nvPr/>
        </p:nvSpPr>
        <p:spPr>
          <a:xfrm>
            <a:off x="4846320" y="3145536"/>
            <a:ext cx="379476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comunitățile deja dezavantajate de drumuri de pământ și pietriș — lovite de ploi abundente și inundații</a:t>
            </a:r>
            <a:endParaRPr lang="en-US" sz="1200" dirty="0"/>
          </a:p>
        </p:txBody>
      </p:sp>
      <p:sp>
        <p:nvSpPr>
          <p:cNvPr id="19" name="Shape 16"/>
          <p:cNvSpPr/>
          <p:nvPr/>
        </p:nvSpPr>
        <p:spPr>
          <a:xfrm>
            <a:off x="457200" y="4114800"/>
            <a:ext cx="8229600" cy="502920"/>
          </a:xfrm>
          <a:prstGeom prst="roundRect">
            <a:avLst>
              <a:gd name="adj" fmla="val 18182"/>
            </a:avLst>
          </a:prstGeom>
          <a:solidFill>
            <a:srgbClr val="E6F0EA"/>
          </a:solidFill>
          <a:ln w="12700">
            <a:solidFill>
              <a:srgbClr val="1F4D3A"/>
            </a:solidFill>
            <a:prstDash val="solid"/>
          </a:ln>
        </p:spPr>
      </p:sp>
      <p:sp>
        <p:nvSpPr>
          <p:cNvPr id="20" name="Text 17"/>
          <p:cNvSpPr txBox="1"/>
          <p:nvPr/>
        </p:nvSpPr>
        <p:spPr>
          <a:xfrm>
            <a:off x="640080" y="4169664"/>
            <a:ext cx="7863840" cy="393192"/>
          </a:xfrm>
          <a:prstGeom prst="rect">
            <a:avLst/>
          </a:prstGeom>
          <a:noFill/>
          <a:ln/>
        </p:spPr>
        <p:txBody>
          <a:bodyPr wrap="square" lIns="0" tIns="0" rIns="0" bIns="0" rtlCol="0" anchor="ctr"/>
          <a:lstStyle/>
          <a:p>
            <a:pPr indent="0" marL="0">
              <a:buNone/>
            </a:pPr>
            <a:r>
              <a:rPr lang="en-US" sz="1250" i="1" dirty="0">
                <a:solidFill>
                  <a:srgbClr val="1D2321"/>
                </a:solidFill>
                <a:latin typeface="Calibri" pitchFamily="34" charset="0"/>
                <a:ea typeface="Calibri" pitchFamily="34" charset="-122"/>
                <a:cs typeface="Calibri" pitchFamily="34" charset="-120"/>
              </a:rPr>
              <a:t>Adaptarea spațiului rural — de la reabilitarea irigațiilor la soluțiile bazate pe natură pentru retenția apei în peisaj — este unul dintre marile șantiere ale organizării teritoriului.</a:t>
            </a:r>
            <a:endParaRPr lang="en-US" sz="12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4.7</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Relevanța pentru specializarea MTC</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Spațiul rural — terenul de lucru istoric și actual al profesiei</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45</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4.7 · ROLUL SPECIALISTULUI MTC</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Șase contribuții directe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46</a:t>
            </a:r>
            <a:endParaRPr lang="en-US" sz="900" dirty="0"/>
          </a:p>
        </p:txBody>
      </p:sp>
      <p:sp>
        <p:nvSpPr>
          <p:cNvPr id="7" name="Shape 4"/>
          <p:cNvSpPr/>
          <p:nvPr/>
        </p:nvSpPr>
        <p:spPr>
          <a:xfrm>
            <a:off x="457200" y="1490472"/>
            <a:ext cx="457200" cy="457200"/>
          </a:xfrm>
          <a:prstGeom prst="ellipse">
            <a:avLst/>
          </a:prstGeom>
          <a:solidFill>
            <a:srgbClr val="1F4D3A"/>
          </a:solidFill>
          <a:ln/>
        </p:spPr>
      </p:sp>
      <p:sp>
        <p:nvSpPr>
          <p:cNvPr id="8" name="Text 5"/>
          <p:cNvSpPr txBox="1"/>
          <p:nvPr/>
        </p:nvSpPr>
        <p:spPr>
          <a:xfrm>
            <a:off x="457200" y="14904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9" name="Text 6"/>
          <p:cNvSpPr txBox="1"/>
          <p:nvPr/>
        </p:nvSpPr>
        <p:spPr>
          <a:xfrm>
            <a:off x="1051560" y="123444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Cadastrul agricol și evidența folosințelor</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arabil, pășuni, fânețe, vii, livezi, cu subdiviziuni calitative — fundamentul subvențiilor, impozitării, statisticii</a:t>
            </a:r>
            <a:endParaRPr lang="en-US" sz="1250" dirty="0"/>
          </a:p>
        </p:txBody>
      </p:sp>
      <p:sp>
        <p:nvSpPr>
          <p:cNvPr id="10" name="Shape 7"/>
          <p:cNvSpPr/>
          <p:nvPr/>
        </p:nvSpPr>
        <p:spPr>
          <a:xfrm>
            <a:off x="4709160" y="1490472"/>
            <a:ext cx="457200" cy="457200"/>
          </a:xfrm>
          <a:prstGeom prst="ellipse">
            <a:avLst/>
          </a:prstGeom>
          <a:solidFill>
            <a:srgbClr val="2B5D8A"/>
          </a:solidFill>
          <a:ln/>
        </p:spPr>
      </p:sp>
      <p:sp>
        <p:nvSpPr>
          <p:cNvPr id="11" name="Text 8"/>
          <p:cNvSpPr txBox="1"/>
          <p:nvPr/>
        </p:nvSpPr>
        <p:spPr>
          <a:xfrm>
            <a:off x="4709160" y="149047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2" name="Text 9"/>
          <p:cNvSpPr txBox="1"/>
          <p:nvPr/>
        </p:nvSpPr>
        <p:spPr>
          <a:xfrm>
            <a:off x="5303520" y="123444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Planuri parcelare și înregistrare sistematică</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PNCCF pe sectoare cadastrale: condiția consolidării exploatațiilor, a creditului ipotecar și a absorbției fondurilor</a:t>
            </a:r>
            <a:endParaRPr lang="en-US" sz="1250" dirty="0"/>
          </a:p>
        </p:txBody>
      </p:sp>
      <p:sp>
        <p:nvSpPr>
          <p:cNvPr id="13" name="Shape 10"/>
          <p:cNvSpPr/>
          <p:nvPr/>
        </p:nvSpPr>
        <p:spPr>
          <a:xfrm>
            <a:off x="457200" y="2587752"/>
            <a:ext cx="457200" cy="457200"/>
          </a:xfrm>
          <a:prstGeom prst="ellipse">
            <a:avLst/>
          </a:prstGeom>
          <a:solidFill>
            <a:srgbClr val="5D3F7C"/>
          </a:solidFill>
          <a:ln/>
        </p:spPr>
      </p:sp>
      <p:sp>
        <p:nvSpPr>
          <p:cNvPr id="14" name="Text 11"/>
          <p:cNvSpPr txBox="1"/>
          <p:nvPr/>
        </p:nvSpPr>
        <p:spPr>
          <a:xfrm>
            <a:off x="457200" y="258775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5" name="Text 12"/>
          <p:cNvSpPr txBox="1"/>
          <p:nvPr/>
        </p:nvSpPr>
        <p:spPr>
          <a:xfrm>
            <a:off x="1051560" y="233172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LPIS / APIA</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identificarea parcelelor pentru plățile pe suprafață: ortofotoplanuri și controale prin teledetecție</a:t>
            </a:r>
            <a:endParaRPr lang="en-US" sz="1250" dirty="0"/>
          </a:p>
        </p:txBody>
      </p:sp>
      <p:sp>
        <p:nvSpPr>
          <p:cNvPr id="16" name="Shape 13"/>
          <p:cNvSpPr/>
          <p:nvPr/>
        </p:nvSpPr>
        <p:spPr>
          <a:xfrm>
            <a:off x="4709160" y="2587752"/>
            <a:ext cx="457200" cy="457200"/>
          </a:xfrm>
          <a:prstGeom prst="ellipse">
            <a:avLst/>
          </a:prstGeom>
          <a:solidFill>
            <a:srgbClr val="B85A2B"/>
          </a:solidFill>
          <a:ln/>
        </p:spPr>
      </p:sp>
      <p:sp>
        <p:nvSpPr>
          <p:cNvPr id="17" name="Text 14"/>
          <p:cNvSpPr txBox="1"/>
          <p:nvPr/>
        </p:nvSpPr>
        <p:spPr>
          <a:xfrm>
            <a:off x="4709160" y="258775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8" name="Text 15"/>
          <p:cNvSpPr txBox="1"/>
          <p:nvPr/>
        </p:nvSpPr>
        <p:spPr>
          <a:xfrm>
            <a:off x="5303520" y="233172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Infrastructura rurală</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drumuri, apă-canal, irigații și desecări: ridicări, trasări, MDT, volume — reabilitarea celor 1,8 mil. ha</a:t>
            </a:r>
            <a:endParaRPr lang="en-US" sz="1250" dirty="0"/>
          </a:p>
        </p:txBody>
      </p:sp>
      <p:sp>
        <p:nvSpPr>
          <p:cNvPr id="19" name="Shape 16"/>
          <p:cNvSpPr/>
          <p:nvPr/>
        </p:nvSpPr>
        <p:spPr>
          <a:xfrm>
            <a:off x="457200" y="3685032"/>
            <a:ext cx="457200" cy="457200"/>
          </a:xfrm>
          <a:prstGeom prst="ellipse">
            <a:avLst/>
          </a:prstGeom>
          <a:solidFill>
            <a:srgbClr val="9A7B1E"/>
          </a:solidFill>
          <a:ln/>
        </p:spPr>
      </p:sp>
      <p:sp>
        <p:nvSpPr>
          <p:cNvPr id="20" name="Text 17"/>
          <p:cNvSpPr txBox="1"/>
          <p:nvPr/>
        </p:nvSpPr>
        <p:spPr>
          <a:xfrm>
            <a:off x="457200" y="368503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1" name="Text 18"/>
          <p:cNvSpPr txBox="1"/>
          <p:nvPr/>
        </p:nvSpPr>
        <p:spPr>
          <a:xfrm>
            <a:off x="1051560" y="342900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Organizarea teritoriului agricol</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comasări, rectificări, schimburi — corectarea fragmentării și a dominației microfermelor (Cursul 6)</a:t>
            </a:r>
            <a:endParaRPr lang="en-US" sz="1250" dirty="0"/>
          </a:p>
        </p:txBody>
      </p:sp>
      <p:sp>
        <p:nvSpPr>
          <p:cNvPr id="22" name="Shape 19"/>
          <p:cNvSpPr/>
          <p:nvPr/>
        </p:nvSpPr>
        <p:spPr>
          <a:xfrm>
            <a:off x="4709160" y="3685032"/>
            <a:ext cx="457200" cy="457200"/>
          </a:xfrm>
          <a:prstGeom prst="ellipse">
            <a:avLst/>
          </a:prstGeom>
          <a:solidFill>
            <a:srgbClr val="1F4D3A"/>
          </a:solidFill>
          <a:ln/>
        </p:spPr>
      </p:sp>
      <p:sp>
        <p:nvSpPr>
          <p:cNvPr id="23" name="Text 20"/>
          <p:cNvSpPr txBox="1"/>
          <p:nvPr/>
        </p:nvSpPr>
        <p:spPr>
          <a:xfrm>
            <a:off x="4709160" y="3685032"/>
            <a:ext cx="457200" cy="457200"/>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4" name="Text 21"/>
          <p:cNvSpPr txBox="1"/>
          <p:nvPr/>
        </p:nvSpPr>
        <p:spPr>
          <a:xfrm>
            <a:off x="5303520" y="3429000"/>
            <a:ext cx="3474720" cy="1024128"/>
          </a:xfrm>
          <a:prstGeom prst="rect">
            <a:avLst/>
          </a:prstGeom>
          <a:noFill/>
          <a:ln/>
        </p:spPr>
        <p:txBody>
          <a:bodyPr wrap="square" lIns="0" tIns="0" rIns="0" bIns="0" rtlCol="0" anchor="ctr"/>
          <a:lstStyle/>
          <a:p>
            <a:pPr indent="0" marL="0">
              <a:buNone/>
            </a:pPr>
            <a:r>
              <a:rPr lang="en-US" sz="1250" b="1" dirty="0">
                <a:solidFill>
                  <a:srgbClr val="1D2321"/>
                </a:solidFill>
                <a:latin typeface="Calibri" pitchFamily="34" charset="0"/>
                <a:ea typeface="Calibri" pitchFamily="34" charset="-122"/>
                <a:cs typeface="Calibri" pitchFamily="34" charset="-120"/>
              </a:rPr>
              <a:t>Monitorizarea consumului de teren</a:t>
            </a:r>
            <a:endParaRPr lang="en-US" sz="1250" dirty="0"/>
          </a:p>
          <a:p>
            <a:pPr indent="0" marL="0">
              <a:buNone/>
            </a:pPr>
            <a:r>
              <a:rPr lang="en-US" sz="1050" dirty="0">
                <a:solidFill>
                  <a:srgbClr val="5A645F"/>
                </a:solidFill>
                <a:latin typeface="Calibri" pitchFamily="34" charset="0"/>
                <a:ea typeface="Calibri" pitchFamily="34" charset="-122"/>
                <a:cs typeface="Calibri" pitchFamily="34" charset="-120"/>
              </a:rPr>
              <a:t>conversia arabilului în construcții în periurban — obiectivul „consum net de teren zero” (Cursul 1)</a:t>
            </a:r>
            <a:endParaRPr lang="en-US" sz="12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4.7 · MOȘTENIRE ȘI MISIUNE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O profesie născută din măsurarea pământului agricol</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47</a:t>
            </a:r>
            <a:endParaRPr lang="en-US" sz="900" dirty="0"/>
          </a:p>
        </p:txBody>
      </p:sp>
      <p:sp>
        <p:nvSpPr>
          <p:cNvPr id="7" name="Shape 4"/>
          <p:cNvSpPr/>
          <p:nvPr/>
        </p:nvSpPr>
        <p:spPr>
          <a:xfrm>
            <a:off x="457200" y="1280160"/>
            <a:ext cx="8229600" cy="1645920"/>
          </a:xfrm>
          <a:prstGeom prst="roundRect">
            <a:avLst>
              <a:gd name="adj" fmla="val 8333"/>
            </a:avLst>
          </a:prstGeom>
          <a:solidFill>
            <a:srgbClr val="1F4D3A"/>
          </a:solidFill>
          <a:ln/>
        </p:spPr>
      </p:sp>
      <p:sp>
        <p:nvSpPr>
          <p:cNvPr id="8" name="Text 5"/>
          <p:cNvSpPr txBox="1"/>
          <p:nvPr/>
        </p:nvSpPr>
        <p:spPr>
          <a:xfrm>
            <a:off x="822960" y="1389888"/>
            <a:ext cx="7498080" cy="1426464"/>
          </a:xfrm>
          <a:prstGeom prst="rect">
            <a:avLst/>
          </a:prstGeom>
          <a:noFill/>
          <a:ln/>
        </p:spPr>
        <p:txBody>
          <a:bodyPr wrap="square" lIns="0" tIns="0" rIns="0" bIns="0" rtlCol="0" anchor="ctr"/>
          <a:lstStyle/>
          <a:p>
            <a:pPr indent="0" marL="0">
              <a:buNone/>
            </a:pPr>
            <a:r>
              <a:rPr lang="en-US" sz="1600" dirty="0">
                <a:solidFill>
                  <a:srgbClr val="FFFFFF"/>
                </a:solidFill>
                <a:latin typeface="Cambria" pitchFamily="34" charset="0"/>
                <a:ea typeface="Cambria" pitchFamily="34" charset="-122"/>
                <a:cs typeface="Cambria" pitchFamily="34" charset="-120"/>
              </a:rPr>
              <a:t>Moștenirea unei profesii născute din măsurarea și ordonarea pământului agricol — și misiunea de a furniza infrastructura de date: evidența proprietății, a folosințelor, a limitelor și a lucrărilor de îmbunătățiri funciare, fără de care nicio strategie de dezvoltare rurală nu poate trece de la hârtie la teren.</a:t>
            </a:r>
            <a:endParaRPr lang="en-US" sz="1600" dirty="0"/>
          </a:p>
        </p:txBody>
      </p:sp>
      <p:sp>
        <p:nvSpPr>
          <p:cNvPr id="9" name="Shape 6"/>
          <p:cNvSpPr/>
          <p:nvPr/>
        </p:nvSpPr>
        <p:spPr>
          <a:xfrm>
            <a:off x="457200" y="3200400"/>
            <a:ext cx="4023360" cy="1280160"/>
          </a:xfrm>
          <a:prstGeom prst="roundRect">
            <a:avLst>
              <a:gd name="adj" fmla="val 7143"/>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7"/>
          <p:cNvSpPr txBox="1"/>
          <p:nvPr/>
        </p:nvSpPr>
        <p:spPr>
          <a:xfrm>
            <a:off x="594360" y="3310128"/>
            <a:ext cx="3749040" cy="36576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Moștenirea</a:t>
            </a:r>
            <a:endParaRPr lang="en-US" sz="1400" dirty="0"/>
          </a:p>
        </p:txBody>
      </p:sp>
      <p:sp>
        <p:nvSpPr>
          <p:cNvPr id="11" name="Text 8"/>
          <p:cNvSpPr txBox="1"/>
          <p:nvPr/>
        </p:nvSpPr>
        <p:spPr>
          <a:xfrm>
            <a:off x="594360" y="3694176"/>
            <a:ext cx="374904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cadastrul agricol, planurile parcelare, comasarea — nucleul istoric al specializării</a:t>
            </a:r>
            <a:endParaRPr lang="en-US" sz="1200" dirty="0"/>
          </a:p>
        </p:txBody>
      </p:sp>
      <p:sp>
        <p:nvSpPr>
          <p:cNvPr id="12" name="Shape 9"/>
          <p:cNvSpPr/>
          <p:nvPr/>
        </p:nvSpPr>
        <p:spPr>
          <a:xfrm>
            <a:off x="4663440" y="3200400"/>
            <a:ext cx="4023360" cy="1280160"/>
          </a:xfrm>
          <a:prstGeom prst="roundRect">
            <a:avLst>
              <a:gd name="adj" fmla="val 7143"/>
            </a:avLst>
          </a:prstGeom>
          <a:solidFill>
            <a:srgbClr val="E4ECF4"/>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0"/>
          <p:cNvSpPr txBox="1"/>
          <p:nvPr/>
        </p:nvSpPr>
        <p:spPr>
          <a:xfrm>
            <a:off x="4800600" y="3310128"/>
            <a:ext cx="3749040" cy="365760"/>
          </a:xfrm>
          <a:prstGeom prst="rect">
            <a:avLst/>
          </a:prstGeom>
          <a:noFill/>
          <a:ln/>
        </p:spPr>
        <p:txBody>
          <a:bodyPr wrap="square" lIns="0" tIns="0" rIns="0" bIns="0" rtlCol="0" anchor="t"/>
          <a:lstStyle/>
          <a:p>
            <a:pPr indent="0" marL="0">
              <a:buNone/>
            </a:pPr>
            <a:r>
              <a:rPr lang="en-US" sz="1400" b="1" dirty="0">
                <a:solidFill>
                  <a:srgbClr val="2B5D8A"/>
                </a:solidFill>
                <a:latin typeface="Cambria" pitchFamily="34" charset="0"/>
                <a:ea typeface="Cambria" pitchFamily="34" charset="-122"/>
                <a:cs typeface="Cambria" pitchFamily="34" charset="-120"/>
              </a:rPr>
              <a:t>Misiunea</a:t>
            </a:r>
            <a:endParaRPr lang="en-US" sz="1400" dirty="0"/>
          </a:p>
        </p:txBody>
      </p:sp>
      <p:sp>
        <p:nvSpPr>
          <p:cNvPr id="14" name="Text 11"/>
          <p:cNvSpPr txBox="1"/>
          <p:nvPr/>
        </p:nvSpPr>
        <p:spPr>
          <a:xfrm>
            <a:off x="4800600" y="3694176"/>
            <a:ext cx="3749040" cy="676656"/>
          </a:xfrm>
          <a:prstGeom prst="rect">
            <a:avLst/>
          </a:prstGeom>
          <a:noFill/>
          <a:ln/>
        </p:spPr>
        <p:txBody>
          <a:bodyPr wrap="square" lIns="0" tIns="0" rIns="0" bIns="0" rtlCol="0" anchor="t"/>
          <a:lstStyle/>
          <a:p>
            <a:pPr indent="0" marL="0">
              <a:buNone/>
            </a:pPr>
            <a:r>
              <a:rPr lang="en-US" sz="1200" dirty="0">
                <a:solidFill>
                  <a:srgbClr val="1D2321"/>
                </a:solidFill>
                <a:latin typeface="Calibri" pitchFamily="34" charset="0"/>
                <a:ea typeface="Calibri" pitchFamily="34" charset="-122"/>
                <a:cs typeface="Calibri" pitchFamily="34" charset="-120"/>
              </a:rPr>
              <a:t>date corecte pentru LPIS, PNCCF, irigații, monitorizarea consumului de teren, adaptarea climatică</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548640" y="1234440"/>
            <a:ext cx="1371600" cy="1371600"/>
          </a:xfrm>
          <a:prstGeom prst="ellipse">
            <a:avLst/>
          </a:prstGeom>
          <a:solidFill>
            <a:srgbClr val="8FB996"/>
          </a:solidFill>
          <a:ln/>
        </p:spPr>
      </p:sp>
      <p:sp>
        <p:nvSpPr>
          <p:cNvPr id="3" name="Text 1"/>
          <p:cNvSpPr txBox="1"/>
          <p:nvPr/>
        </p:nvSpPr>
        <p:spPr>
          <a:xfrm>
            <a:off x="548640" y="1234440"/>
            <a:ext cx="1371600" cy="1371600"/>
          </a:xfrm>
          <a:prstGeom prst="rect">
            <a:avLst/>
          </a:prstGeom>
          <a:noFill/>
          <a:ln/>
        </p:spPr>
        <p:txBody>
          <a:bodyPr wrap="square" lIns="0" tIns="0" rIns="0" bIns="0" rtlCol="0" anchor="ctr"/>
          <a:lstStyle/>
          <a:p>
            <a:pPr algn="ctr" indent="0" marL="0">
              <a:buNone/>
            </a:pPr>
            <a:r>
              <a:rPr lang="en-US" sz="3000" b="1" dirty="0">
                <a:solidFill>
                  <a:srgbClr val="1F4D3A"/>
                </a:solidFill>
                <a:latin typeface="Cambria" pitchFamily="34" charset="0"/>
                <a:ea typeface="Cambria" pitchFamily="34" charset="-122"/>
                <a:cs typeface="Cambria" pitchFamily="34" charset="-120"/>
              </a:rPr>
              <a:t>★</a:t>
            </a:r>
            <a:endParaRPr lang="en-US" sz="3000" dirty="0"/>
          </a:p>
        </p:txBody>
      </p:sp>
      <p:sp>
        <p:nvSpPr>
          <p:cNvPr id="4" name="Text 2"/>
          <p:cNvSpPr txBox="1"/>
          <p:nvPr/>
        </p:nvSpPr>
        <p:spPr>
          <a:xfrm>
            <a:off x="2286000" y="1097280"/>
            <a:ext cx="6309360" cy="14630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Sinteză și verificare</a:t>
            </a:r>
            <a:endParaRPr lang="en-US" sz="3200" dirty="0"/>
          </a:p>
        </p:txBody>
      </p:sp>
      <p:sp>
        <p:nvSpPr>
          <p:cNvPr id="5" name="Text 3"/>
          <p:cNvSpPr txBox="1"/>
          <p:nvPr/>
        </p:nvSpPr>
        <p:spPr>
          <a:xfrm>
            <a:off x="2286000" y="2651760"/>
            <a:ext cx="6309360" cy="109728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Concluzii · mesaje-cheie · cifre · întrebări · ce urmează</a:t>
            </a:r>
            <a:endParaRPr lang="en-US" sz="1600" dirty="0"/>
          </a:p>
        </p:txBody>
      </p:sp>
      <p:sp>
        <p:nvSpPr>
          <p:cNvPr id="6" name="Text 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7" name="Text 5"/>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48</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CONCLUZII GENERALE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Un sistem teritorial cu identitate proprie</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49</a:t>
            </a:r>
            <a:endParaRPr lang="en-US" sz="900" dirty="0"/>
          </a:p>
        </p:txBody>
      </p:sp>
      <p:sp>
        <p:nvSpPr>
          <p:cNvPr id="6" name="Shape 4"/>
          <p:cNvSpPr/>
          <p:nvPr/>
        </p:nvSpPr>
        <p:spPr>
          <a:xfrm>
            <a:off x="45720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7" name="Text 5"/>
          <p:cNvSpPr txBox="1"/>
          <p:nvPr/>
        </p:nvSpPr>
        <p:spPr>
          <a:xfrm>
            <a:off x="594360" y="1344168"/>
            <a:ext cx="2377440" cy="54864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Nu un rest al urbanizării</a:t>
            </a:r>
            <a:endParaRPr lang="en-US" sz="1400" dirty="0"/>
          </a:p>
        </p:txBody>
      </p:sp>
      <p:sp>
        <p:nvSpPr>
          <p:cNvPr id="8" name="Text 6"/>
          <p:cNvSpPr txBox="1"/>
          <p:nvPr/>
        </p:nvSpPr>
        <p:spPr>
          <a:xfrm>
            <a:off x="594360" y="1911096"/>
            <a:ext cx="2377440" cy="24140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sistem teritorial cu identitate proprie: densitate redusă, discontinuitatea spațiului construit, activități primare, comunități, mediu mai puțin poluat — și trei funcții în echilibru; tipologia periurban–intermediar–periferic cere politici diferențiate</a:t>
            </a:r>
            <a:endParaRPr lang="en-US" sz="1150" dirty="0"/>
          </a:p>
        </p:txBody>
      </p:sp>
      <p:sp>
        <p:nvSpPr>
          <p:cNvPr id="9" name="Shape 7"/>
          <p:cNvSpPr/>
          <p:nvPr/>
        </p:nvSpPr>
        <p:spPr>
          <a:xfrm>
            <a:off x="3246120" y="1234440"/>
            <a:ext cx="2651760" cy="3200400"/>
          </a:xfrm>
          <a:prstGeom prst="roundRect">
            <a:avLst>
              <a:gd name="adj" fmla="val 3448"/>
            </a:avLst>
          </a:prstGeom>
          <a:solidFill>
            <a:srgbClr val="F6E9E0"/>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3383280" y="1344168"/>
            <a:ext cx="2377440" cy="548640"/>
          </a:xfrm>
          <a:prstGeom prst="rect">
            <a:avLst/>
          </a:prstGeom>
          <a:noFill/>
          <a:ln/>
        </p:spPr>
        <p:txBody>
          <a:bodyPr wrap="square" lIns="0" tIns="0" rIns="0" bIns="0" rtlCol="0" anchor="t"/>
          <a:lstStyle/>
          <a:p>
            <a:pPr indent="0" marL="0">
              <a:buNone/>
            </a:pPr>
            <a:r>
              <a:rPr lang="en-US" sz="1400" b="1" dirty="0">
                <a:solidFill>
                  <a:srgbClr val="B85A2B"/>
                </a:solidFill>
                <a:latin typeface="Cambria" pitchFamily="34" charset="0"/>
                <a:ea typeface="Cambria" pitchFamily="34" charset="-122"/>
                <a:cs typeface="Cambria" pitchFamily="34" charset="-120"/>
              </a:rPr>
              <a:t>O imagine contrastantă</a:t>
            </a:r>
            <a:endParaRPr lang="en-US" sz="1400" dirty="0"/>
          </a:p>
        </p:txBody>
      </p:sp>
      <p:sp>
        <p:nvSpPr>
          <p:cNvPr id="11" name="Text 9"/>
          <p:cNvSpPr txBox="1"/>
          <p:nvPr/>
        </p:nvSpPr>
        <p:spPr>
          <a:xfrm>
            <a:off x="3383280" y="1911096"/>
            <a:ext cx="2377440" cy="24140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una dintre cele mai rurale țări ale UE (45% populație rurală, 61% teren agricol), dar cu decalaje severe: PIB rural sub 40% din media UE, infrastructură deficitară, depopulare, microferme vulnerabile la secetă pe aproape jumătate din suprafață</a:t>
            </a:r>
            <a:endParaRPr lang="en-US" sz="1150" dirty="0"/>
          </a:p>
        </p:txBody>
      </p:sp>
      <p:sp>
        <p:nvSpPr>
          <p:cNvPr id="12" name="Shape 10"/>
          <p:cNvSpPr/>
          <p:nvPr/>
        </p:nvSpPr>
        <p:spPr>
          <a:xfrm>
            <a:off x="6035040" y="1234440"/>
            <a:ext cx="2651760" cy="3200400"/>
          </a:xfrm>
          <a:prstGeom prst="roundRect">
            <a:avLst>
              <a:gd name="adj" fmla="val 3448"/>
            </a:avLst>
          </a:prstGeom>
          <a:solidFill>
            <a:srgbClr val="E6F0EA"/>
          </a:solidFill>
          <a:ln w="9525">
            <a:solidFill>
              <a:srgbClr val="D8D3C7"/>
            </a:solidFill>
            <a:prstDash val="solid"/>
          </a:ln>
          <a:effectLst>
            <a:outerShdw sx="100000" sy="100000" kx="0" ky="0" algn="bl" rotWithShape="0" blurRad="76200" dist="25400" dir="5400000">
              <a:srgbClr val="000000">
                <a:alpha val="12000"/>
              </a:srgbClr>
            </a:outerShdw>
          </a:effectLst>
        </p:spPr>
      </p:sp>
      <p:sp>
        <p:nvSpPr>
          <p:cNvPr id="13" name="Text 11"/>
          <p:cNvSpPr txBox="1"/>
          <p:nvPr/>
        </p:nvSpPr>
        <p:spPr>
          <a:xfrm>
            <a:off x="6172200" y="1344168"/>
            <a:ext cx="2377440" cy="548640"/>
          </a:xfrm>
          <a:prstGeom prst="rect">
            <a:avLst/>
          </a:prstGeom>
          <a:noFill/>
          <a:ln/>
        </p:spPr>
        <p:txBody>
          <a:bodyPr wrap="square" lIns="0" tIns="0" rIns="0" bIns="0" rtlCol="0" anchor="t"/>
          <a:lstStyle/>
          <a:p>
            <a:pPr indent="0" marL="0">
              <a:buNone/>
            </a:pPr>
            <a:r>
              <a:rPr lang="en-US" sz="1400" b="1" dirty="0">
                <a:solidFill>
                  <a:srgbClr val="1F4D3A"/>
                </a:solidFill>
                <a:latin typeface="Cambria" pitchFamily="34" charset="0"/>
                <a:ea typeface="Cambria" pitchFamily="34" charset="-122"/>
                <a:cs typeface="Cambria" pitchFamily="34" charset="-120"/>
              </a:rPr>
              <a:t>Moștenire și misiune pentru MTC</a:t>
            </a:r>
            <a:endParaRPr lang="en-US" sz="1400" dirty="0"/>
          </a:p>
        </p:txBody>
      </p:sp>
      <p:sp>
        <p:nvSpPr>
          <p:cNvPr id="14" name="Text 12"/>
          <p:cNvSpPr txBox="1"/>
          <p:nvPr/>
        </p:nvSpPr>
        <p:spPr>
          <a:xfrm>
            <a:off x="6172200" y="1911096"/>
            <a:ext cx="2377440" cy="2414016"/>
          </a:xfrm>
          <a:prstGeom prst="rect">
            <a:avLst/>
          </a:prstGeom>
          <a:noFill/>
          <a:ln/>
        </p:spPr>
        <p:txBody>
          <a:bodyPr wrap="square" lIns="0" tIns="0" rIns="0" bIns="0" rtlCol="0" anchor="t"/>
          <a:lstStyle/>
          <a:p>
            <a:pPr indent="0" marL="0">
              <a:buNone/>
            </a:pPr>
            <a:r>
              <a:rPr lang="en-US" sz="1150" dirty="0">
                <a:solidFill>
                  <a:srgbClr val="1D2321"/>
                </a:solidFill>
                <a:latin typeface="Calibri" pitchFamily="34" charset="0"/>
                <a:ea typeface="Calibri" pitchFamily="34" charset="-122"/>
                <a:cs typeface="Calibri" pitchFamily="34" charset="-120"/>
              </a:rPr>
              <a:t>profesia s-a născut din măsurarea pământului agricol; misiunea ei este infrastructura de date — proprietate, folosințe, limite, îmbunătățiri funciare — fără de care strategiile rămân pe hârtie</a:t>
            </a:r>
            <a:endParaRPr lang="en-US" sz="11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MESAJE-CHEIE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reținut (1/2)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50</a:t>
            </a:r>
            <a:endParaRPr lang="en-US" sz="900" dirty="0"/>
          </a:p>
        </p:txBody>
      </p:sp>
      <p:sp>
        <p:nvSpPr>
          <p:cNvPr id="6" name="Shape 4"/>
          <p:cNvSpPr/>
          <p:nvPr/>
        </p:nvSpPr>
        <p:spPr>
          <a:xfrm>
            <a:off x="457200" y="1207008"/>
            <a:ext cx="347472" cy="347472"/>
          </a:xfrm>
          <a:prstGeom prst="ellipse">
            <a:avLst/>
          </a:prstGeom>
          <a:solidFill>
            <a:srgbClr val="1F4D3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932688" y="1188720"/>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Trei definiții complementare</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normativă (Carta europeană, Rec. 1296/1996), analitică (criterii morfologice, structurale, funcționale), statistică (OCDE: sub 150 loc./km²; regiuni &gt;50% / 15–50% / &lt;15%).</a:t>
            </a:r>
            <a:endParaRPr lang="en-US" sz="1250" dirty="0"/>
          </a:p>
        </p:txBody>
      </p:sp>
      <p:sp>
        <p:nvSpPr>
          <p:cNvPr id="9" name="Shape 7"/>
          <p:cNvSpPr/>
          <p:nvPr/>
        </p:nvSpPr>
        <p:spPr>
          <a:xfrm>
            <a:off x="457200" y="1773936"/>
            <a:ext cx="347472" cy="347472"/>
          </a:xfrm>
          <a:prstGeom prst="ellipse">
            <a:avLst/>
          </a:prstGeom>
          <a:solidFill>
            <a:srgbClr val="1F4D3A"/>
          </a:solidFill>
          <a:ln/>
        </p:spPr>
      </p:sp>
      <p:sp>
        <p:nvSpPr>
          <p:cNvPr id="10" name="Text 8"/>
          <p:cNvSpPr txBox="1"/>
          <p:nvPr/>
        </p:nvSpPr>
        <p:spPr>
          <a:xfrm>
            <a:off x="457200" y="177393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932688" y="1755648"/>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Dezvoltarea rurală (Otiman) are coordonate precise</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stabilizarea populației, eradicarea sărăciei, egalitatea de șanse, calitatea vieții — prin conservarea mediului și peisajului.</a:t>
            </a:r>
            <a:endParaRPr lang="en-US" sz="1250" dirty="0"/>
          </a:p>
        </p:txBody>
      </p:sp>
      <p:sp>
        <p:nvSpPr>
          <p:cNvPr id="12" name="Shape 10"/>
          <p:cNvSpPr/>
          <p:nvPr/>
        </p:nvSpPr>
        <p:spPr>
          <a:xfrm>
            <a:off x="457200" y="2340864"/>
            <a:ext cx="347472" cy="347472"/>
          </a:xfrm>
          <a:prstGeom prst="ellipse">
            <a:avLst/>
          </a:prstGeom>
          <a:solidFill>
            <a:srgbClr val="1F4D3A"/>
          </a:solidFill>
          <a:ln/>
        </p:spPr>
      </p:sp>
      <p:sp>
        <p:nvSpPr>
          <p:cNvPr id="13" name="Text 11"/>
          <p:cNvSpPr txBox="1"/>
          <p:nvPr/>
        </p:nvSpPr>
        <p:spPr>
          <a:xfrm>
            <a:off x="457200" y="234086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932688" y="2322576"/>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Poziția României în UE</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regiunile rurale — 44% din teritoriul UE; în România &gt;50% din populație în regiuni rurale; PIB rural sub 40% din media UE; pierderi mari de populație rurală.</a:t>
            </a:r>
            <a:endParaRPr lang="en-US" sz="1250" dirty="0"/>
          </a:p>
        </p:txBody>
      </p:sp>
      <p:sp>
        <p:nvSpPr>
          <p:cNvPr id="15" name="Shape 13"/>
          <p:cNvSpPr/>
          <p:nvPr/>
        </p:nvSpPr>
        <p:spPr>
          <a:xfrm>
            <a:off x="457200" y="2907792"/>
            <a:ext cx="347472" cy="347472"/>
          </a:xfrm>
          <a:prstGeom prst="ellipse">
            <a:avLst/>
          </a:prstGeom>
          <a:solidFill>
            <a:srgbClr val="1F4D3A"/>
          </a:solidFill>
          <a:ln/>
        </p:spPr>
      </p:sp>
      <p:sp>
        <p:nvSpPr>
          <p:cNvPr id="16" name="Text 14"/>
          <p:cNvSpPr txBox="1"/>
          <p:nvPr/>
        </p:nvSpPr>
        <p:spPr>
          <a:xfrm>
            <a:off x="457200" y="290779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932688" y="2889504"/>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Profilul actual</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~45% populație rurală, &gt;25% vârstnici, &gt;600.000 tineri migrați, microferme &lt;5 ha, 38% competențe digitale.</a:t>
            </a:r>
            <a:endParaRPr lang="en-US" sz="1250" dirty="0"/>
          </a:p>
        </p:txBody>
      </p:sp>
      <p:sp>
        <p:nvSpPr>
          <p:cNvPr id="18" name="Shape 16"/>
          <p:cNvSpPr/>
          <p:nvPr/>
        </p:nvSpPr>
        <p:spPr>
          <a:xfrm>
            <a:off x="457200" y="3474720"/>
            <a:ext cx="347472" cy="347472"/>
          </a:xfrm>
          <a:prstGeom prst="ellipse">
            <a:avLst/>
          </a:prstGeom>
          <a:solidFill>
            <a:srgbClr val="1F4D3A"/>
          </a:solidFill>
          <a:ln/>
        </p:spPr>
      </p:sp>
      <p:sp>
        <p:nvSpPr>
          <p:cNvPr id="19" name="Text 17"/>
          <p:cNvSpPr txBox="1"/>
          <p:nvPr/>
        </p:nvSpPr>
        <p:spPr>
          <a:xfrm>
            <a:off x="45720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932688" y="3456432"/>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Structura Kayser</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periurban (10–50 km), intermediar (zona agrară), periferic (marginal economic și social) — politici diferite pe fiecare inel.</a:t>
            </a:r>
            <a:endParaRPr lang="en-US" sz="1250" dirty="0"/>
          </a:p>
        </p:txBody>
      </p:sp>
      <p:sp>
        <p:nvSpPr>
          <p:cNvPr id="21" name="Shape 19"/>
          <p:cNvSpPr/>
          <p:nvPr/>
        </p:nvSpPr>
        <p:spPr>
          <a:xfrm>
            <a:off x="457200" y="4041648"/>
            <a:ext cx="347472" cy="347472"/>
          </a:xfrm>
          <a:prstGeom prst="ellipse">
            <a:avLst/>
          </a:prstGeom>
          <a:solidFill>
            <a:srgbClr val="1F4D3A"/>
          </a:solidFill>
          <a:ln/>
        </p:spPr>
      </p:sp>
      <p:sp>
        <p:nvSpPr>
          <p:cNvPr id="22" name="Text 20"/>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932688" y="4023360"/>
            <a:ext cx="7754112" cy="51206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Trei funcții în echilibru</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economică, ecologică, socio-culturală — sacrificarea uneia înseamnă consum de capital teritorial.</a:t>
            </a:r>
            <a:endParaRPr lang="en-US" sz="12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MESAJE-CHEIE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De reținut (2/2)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51</a:t>
            </a:r>
            <a:endParaRPr lang="en-US" sz="900" dirty="0"/>
          </a:p>
        </p:txBody>
      </p:sp>
      <p:sp>
        <p:nvSpPr>
          <p:cNvPr id="6" name="Shape 4"/>
          <p:cNvSpPr/>
          <p:nvPr/>
        </p:nvSpPr>
        <p:spPr>
          <a:xfrm>
            <a:off x="457200" y="1207008"/>
            <a:ext cx="347472" cy="347472"/>
          </a:xfrm>
          <a:prstGeom prst="ellipse">
            <a:avLst/>
          </a:prstGeom>
          <a:solidFill>
            <a:srgbClr val="2B5D8A"/>
          </a:solidFill>
          <a:ln/>
        </p:spPr>
      </p:sp>
      <p:sp>
        <p:nvSpPr>
          <p:cNvPr id="7" name="Text 5"/>
          <p:cNvSpPr txBox="1"/>
          <p:nvPr/>
        </p:nvSpPr>
        <p:spPr>
          <a:xfrm>
            <a:off x="457200" y="1207008"/>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8" name="Text 6"/>
          <p:cNvSpPr txBox="1"/>
          <p:nvPr/>
        </p:nvSpPr>
        <p:spPr>
          <a:xfrm>
            <a:off x="932688" y="1188720"/>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Fondul funciar = totalitatea terenurilor</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23,84 mil. ha; cinci destinații (Legea 18/1991); 61% agricol (64% arabil, 33% pajiști), ~29% păduri.</a:t>
            </a:r>
            <a:endParaRPr lang="en-US" sz="1250" dirty="0"/>
          </a:p>
        </p:txBody>
      </p:sp>
      <p:sp>
        <p:nvSpPr>
          <p:cNvPr id="9" name="Shape 7"/>
          <p:cNvSpPr/>
          <p:nvPr/>
        </p:nvSpPr>
        <p:spPr>
          <a:xfrm>
            <a:off x="457200" y="1865376"/>
            <a:ext cx="347472" cy="347472"/>
          </a:xfrm>
          <a:prstGeom prst="ellipse">
            <a:avLst/>
          </a:prstGeom>
          <a:solidFill>
            <a:srgbClr val="2B5D8A"/>
          </a:solidFill>
          <a:ln/>
        </p:spPr>
      </p:sp>
      <p:sp>
        <p:nvSpPr>
          <p:cNvPr id="10" name="Text 8"/>
          <p:cNvSpPr txBox="1"/>
          <p:nvPr/>
        </p:nvSpPr>
        <p:spPr>
          <a:xfrm>
            <a:off x="457200" y="1865376"/>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8</a:t>
            </a:r>
            <a:endParaRPr lang="en-US" sz="1300" dirty="0"/>
          </a:p>
        </p:txBody>
      </p:sp>
      <p:sp>
        <p:nvSpPr>
          <p:cNvPr id="11" name="Text 9"/>
          <p:cNvSpPr txBox="1"/>
          <p:nvPr/>
        </p:nvSpPr>
        <p:spPr>
          <a:xfrm>
            <a:off x="932688" y="1847088"/>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Regimul juridic contează</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domeniul public — inalienabil, insesizabil, imprescriptibil; domeniul privat — drept comun; distincția se înscrie în cartea funciară.</a:t>
            </a:r>
            <a:endParaRPr lang="en-US" sz="1250" dirty="0"/>
          </a:p>
        </p:txBody>
      </p:sp>
      <p:sp>
        <p:nvSpPr>
          <p:cNvPr id="12" name="Shape 10"/>
          <p:cNvSpPr/>
          <p:nvPr/>
        </p:nvSpPr>
        <p:spPr>
          <a:xfrm>
            <a:off x="457200" y="2523744"/>
            <a:ext cx="347472" cy="347472"/>
          </a:xfrm>
          <a:prstGeom prst="ellipse">
            <a:avLst/>
          </a:prstGeom>
          <a:solidFill>
            <a:srgbClr val="2B5D8A"/>
          </a:solidFill>
          <a:ln/>
        </p:spPr>
      </p:sp>
      <p:sp>
        <p:nvSpPr>
          <p:cNvPr id="13" name="Text 11"/>
          <p:cNvSpPr txBox="1"/>
          <p:nvPr/>
        </p:nvSpPr>
        <p:spPr>
          <a:xfrm>
            <a:off x="457200" y="2523744"/>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9</a:t>
            </a:r>
            <a:endParaRPr lang="en-US" sz="1300" dirty="0"/>
          </a:p>
        </p:txBody>
      </p:sp>
      <p:sp>
        <p:nvSpPr>
          <p:cNvPr id="14" name="Text 12"/>
          <p:cNvSpPr txBox="1"/>
          <p:nvPr/>
        </p:nvSpPr>
        <p:spPr>
          <a:xfrm>
            <a:off x="932688" y="2505456"/>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Infrastructura în cifre</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13,6% apă potabilă, 10,6% drumuri adecvate, 1.722 loc./medic, 18,1% IMM-uri, 281 €/ha credit, 23,47% broadband.</a:t>
            </a:r>
            <a:endParaRPr lang="en-US" sz="1250" dirty="0"/>
          </a:p>
        </p:txBody>
      </p:sp>
      <p:sp>
        <p:nvSpPr>
          <p:cNvPr id="15" name="Shape 13"/>
          <p:cNvSpPr/>
          <p:nvPr/>
        </p:nvSpPr>
        <p:spPr>
          <a:xfrm>
            <a:off x="457200" y="3182112"/>
            <a:ext cx="347472" cy="347472"/>
          </a:xfrm>
          <a:prstGeom prst="ellipse">
            <a:avLst/>
          </a:prstGeom>
          <a:solidFill>
            <a:srgbClr val="2B5D8A"/>
          </a:solidFill>
          <a:ln/>
        </p:spPr>
      </p:sp>
      <p:sp>
        <p:nvSpPr>
          <p:cNvPr id="16" name="Text 14"/>
          <p:cNvSpPr txBox="1"/>
          <p:nvPr/>
        </p:nvSpPr>
        <p:spPr>
          <a:xfrm>
            <a:off x="457200" y="3182112"/>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10</a:t>
            </a:r>
            <a:endParaRPr lang="en-US" sz="1300" dirty="0"/>
          </a:p>
        </p:txBody>
      </p:sp>
      <p:sp>
        <p:nvSpPr>
          <p:cNvPr id="17" name="Text 15"/>
          <p:cNvSpPr txBox="1"/>
          <p:nvPr/>
        </p:nvSpPr>
        <p:spPr>
          <a:xfrm>
            <a:off x="932688" y="3163824"/>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Irigațiile</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de la 3,2 mil. ha la ~800.000 ha funcționale; 48% suprafață afectată de secetă; HG 793/2016 — 1,8 mil. ha de reabilitat.</a:t>
            </a:r>
            <a:endParaRPr lang="en-US" sz="1250" dirty="0"/>
          </a:p>
        </p:txBody>
      </p:sp>
      <p:sp>
        <p:nvSpPr>
          <p:cNvPr id="18" name="Shape 16"/>
          <p:cNvSpPr/>
          <p:nvPr/>
        </p:nvSpPr>
        <p:spPr>
          <a:xfrm>
            <a:off x="457200" y="3840480"/>
            <a:ext cx="347472" cy="347472"/>
          </a:xfrm>
          <a:prstGeom prst="ellipse">
            <a:avLst/>
          </a:prstGeom>
          <a:solidFill>
            <a:srgbClr val="2B5D8A"/>
          </a:solidFill>
          <a:ln/>
        </p:spPr>
      </p:sp>
      <p:sp>
        <p:nvSpPr>
          <p:cNvPr id="19" name="Text 17"/>
          <p:cNvSpPr txBox="1"/>
          <p:nvPr/>
        </p:nvSpPr>
        <p:spPr>
          <a:xfrm>
            <a:off x="457200" y="38404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11</a:t>
            </a:r>
            <a:endParaRPr lang="en-US" sz="1300" dirty="0"/>
          </a:p>
        </p:txBody>
      </p:sp>
      <p:sp>
        <p:nvSpPr>
          <p:cNvPr id="20" name="Text 18"/>
          <p:cNvSpPr txBox="1"/>
          <p:nvPr/>
        </p:nvSpPr>
        <p:spPr>
          <a:xfrm>
            <a:off x="932688" y="3822192"/>
            <a:ext cx="7754112" cy="603504"/>
          </a:xfrm>
          <a:prstGeom prst="rect">
            <a:avLst/>
          </a:prstGeom>
          <a:noFill/>
          <a:ln/>
        </p:spPr>
        <p:txBody>
          <a:bodyPr wrap="square" lIns="0" tIns="0" rIns="0" bIns="0" rtlCol="0" anchor="t"/>
          <a:lstStyle/>
          <a:p>
            <a:pPr indent="0" marL="0">
              <a:buNone/>
            </a:pPr>
            <a:r>
              <a:rPr lang="en-US" sz="1250" b="1" dirty="0">
                <a:solidFill>
                  <a:srgbClr val="1D2321"/>
                </a:solidFill>
                <a:latin typeface="Calibri" pitchFamily="34" charset="0"/>
                <a:ea typeface="Calibri" pitchFamily="34" charset="-122"/>
                <a:cs typeface="Calibri" pitchFamily="34" charset="-120"/>
              </a:rPr>
              <a:t>Practic, pentru MTC</a:t>
            </a:r>
            <a:endParaRPr lang="en-US" sz="1250" dirty="0"/>
          </a:p>
          <a:p>
            <a:pPr indent="0" marL="0">
              <a:buNone/>
            </a:pPr>
            <a:r>
              <a:rPr lang="en-US" sz="1250" dirty="0">
                <a:solidFill>
                  <a:srgbClr val="5A645F"/>
                </a:solidFill>
                <a:latin typeface="Calibri" pitchFamily="34" charset="0"/>
                <a:ea typeface="Calibri" pitchFamily="34" charset="-122"/>
                <a:cs typeface="Calibri" pitchFamily="34" charset="-120"/>
              </a:rPr>
              <a:t>cadastru agricol, planuri parcelare, LPIS, infrastructură rurală, comasare, monitorizarea conversiei terenurilor în periurban.</a:t>
            </a:r>
            <a:endParaRPr lang="en-US" sz="12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CIFRE DE REȚINUT</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Numerele cursului</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52</a:t>
            </a:r>
            <a:endParaRPr lang="en-US" sz="900" dirty="0"/>
          </a:p>
        </p:txBody>
      </p:sp>
      <p:sp>
        <p:nvSpPr>
          <p:cNvPr id="6" name="Text 4"/>
          <p:cNvSpPr txBox="1"/>
          <p:nvPr/>
        </p:nvSpPr>
        <p:spPr>
          <a:xfrm>
            <a:off x="457200" y="1234440"/>
            <a:ext cx="1920240" cy="73152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150</a:t>
            </a:r>
            <a:endParaRPr lang="en-US" sz="2600" dirty="0"/>
          </a:p>
        </p:txBody>
      </p:sp>
      <p:sp>
        <p:nvSpPr>
          <p:cNvPr id="7" name="Text 5"/>
          <p:cNvSpPr txBox="1"/>
          <p:nvPr/>
        </p:nvSpPr>
        <p:spPr>
          <a:xfrm>
            <a:off x="45720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loc./km² — pragul OCDE al ruralului</a:t>
            </a:r>
            <a:endParaRPr lang="en-US" sz="1050" dirty="0"/>
          </a:p>
        </p:txBody>
      </p:sp>
      <p:sp>
        <p:nvSpPr>
          <p:cNvPr id="8" name="Text 6"/>
          <p:cNvSpPr txBox="1"/>
          <p:nvPr/>
        </p:nvSpPr>
        <p:spPr>
          <a:xfrm>
            <a:off x="2560320" y="1234440"/>
            <a:ext cx="1920240" cy="731520"/>
          </a:xfrm>
          <a:prstGeom prst="rect">
            <a:avLst/>
          </a:prstGeom>
          <a:noFill/>
          <a:ln/>
        </p:spPr>
        <p:txBody>
          <a:bodyPr wrap="square" lIns="0" tIns="0" rIns="0" bIns="0" rtlCol="0" anchor="ctr"/>
          <a:lstStyle/>
          <a:p>
            <a:pPr algn="ctr" indent="0" marL="0">
              <a:buNone/>
            </a:pPr>
            <a:r>
              <a:rPr lang="en-US" sz="2600" b="1" dirty="0">
                <a:solidFill>
                  <a:srgbClr val="2B5D8A"/>
                </a:solidFill>
                <a:latin typeface="Cambria" pitchFamily="34" charset="0"/>
                <a:ea typeface="Cambria" pitchFamily="34" charset="-122"/>
                <a:cs typeface="Cambria" pitchFamily="34" charset="-120"/>
              </a:rPr>
              <a:t>44%</a:t>
            </a:r>
            <a:endParaRPr lang="en-US" sz="2600" dirty="0"/>
          </a:p>
        </p:txBody>
      </p:sp>
      <p:sp>
        <p:nvSpPr>
          <p:cNvPr id="9" name="Text 7"/>
          <p:cNvSpPr txBox="1"/>
          <p:nvPr/>
        </p:nvSpPr>
        <p:spPr>
          <a:xfrm>
            <a:off x="256032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din teritoriul UE — regiuni predominant rurale</a:t>
            </a:r>
            <a:endParaRPr lang="en-US" sz="1050" dirty="0"/>
          </a:p>
        </p:txBody>
      </p:sp>
      <p:sp>
        <p:nvSpPr>
          <p:cNvPr id="10" name="Text 8"/>
          <p:cNvSpPr txBox="1"/>
          <p:nvPr/>
        </p:nvSpPr>
        <p:spPr>
          <a:xfrm>
            <a:off x="4663440" y="1234440"/>
            <a:ext cx="1920240" cy="73152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45%</a:t>
            </a:r>
            <a:endParaRPr lang="en-US" sz="2600" dirty="0"/>
          </a:p>
        </p:txBody>
      </p:sp>
      <p:sp>
        <p:nvSpPr>
          <p:cNvPr id="11" name="Text 9"/>
          <p:cNvSpPr txBox="1"/>
          <p:nvPr/>
        </p:nvSpPr>
        <p:spPr>
          <a:xfrm>
            <a:off x="466344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din populația României în rural</a:t>
            </a:r>
            <a:endParaRPr lang="en-US" sz="1050" dirty="0"/>
          </a:p>
        </p:txBody>
      </p:sp>
      <p:sp>
        <p:nvSpPr>
          <p:cNvPr id="12" name="Text 10"/>
          <p:cNvSpPr txBox="1"/>
          <p:nvPr/>
        </p:nvSpPr>
        <p:spPr>
          <a:xfrm>
            <a:off x="6766560" y="1234440"/>
            <a:ext cx="1920240" cy="73152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&lt; 40%</a:t>
            </a:r>
            <a:endParaRPr lang="en-US" sz="2600" dirty="0"/>
          </a:p>
        </p:txBody>
      </p:sp>
      <p:sp>
        <p:nvSpPr>
          <p:cNvPr id="13" name="Text 11"/>
          <p:cNvSpPr txBox="1"/>
          <p:nvPr/>
        </p:nvSpPr>
        <p:spPr>
          <a:xfrm>
            <a:off x="6766560" y="198424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PIB rural românesc față de media UE</a:t>
            </a:r>
            <a:endParaRPr lang="en-US" sz="1050" dirty="0"/>
          </a:p>
        </p:txBody>
      </p:sp>
      <p:sp>
        <p:nvSpPr>
          <p:cNvPr id="14" name="Text 12"/>
          <p:cNvSpPr txBox="1"/>
          <p:nvPr/>
        </p:nvSpPr>
        <p:spPr>
          <a:xfrm>
            <a:off x="457200" y="2880360"/>
            <a:ext cx="1920240" cy="731520"/>
          </a:xfrm>
          <a:prstGeom prst="rect">
            <a:avLst/>
          </a:prstGeom>
          <a:noFill/>
          <a:ln/>
        </p:spPr>
        <p:txBody>
          <a:bodyPr wrap="square" lIns="0" tIns="0" rIns="0" bIns="0" rtlCol="0" anchor="ctr"/>
          <a:lstStyle/>
          <a:p>
            <a:pPr algn="ctr" indent="0" marL="0">
              <a:buNone/>
            </a:pPr>
            <a:r>
              <a:rPr lang="en-US" sz="2600" b="1" dirty="0">
                <a:solidFill>
                  <a:srgbClr val="9A7B1E"/>
                </a:solidFill>
                <a:latin typeface="Cambria" pitchFamily="34" charset="0"/>
                <a:ea typeface="Cambria" pitchFamily="34" charset="-122"/>
                <a:cs typeface="Cambria" pitchFamily="34" charset="-120"/>
              </a:rPr>
              <a:t>23,84 mil.</a:t>
            </a:r>
            <a:endParaRPr lang="en-US" sz="2600" dirty="0"/>
          </a:p>
        </p:txBody>
      </p:sp>
      <p:sp>
        <p:nvSpPr>
          <p:cNvPr id="15" name="Text 13"/>
          <p:cNvSpPr txBox="1"/>
          <p:nvPr/>
        </p:nvSpPr>
        <p:spPr>
          <a:xfrm>
            <a:off x="45720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ha — suprafața României; 61% agricol</a:t>
            </a:r>
            <a:endParaRPr lang="en-US" sz="1050" dirty="0"/>
          </a:p>
        </p:txBody>
      </p:sp>
      <p:sp>
        <p:nvSpPr>
          <p:cNvPr id="16" name="Text 14"/>
          <p:cNvSpPr txBox="1"/>
          <p:nvPr/>
        </p:nvSpPr>
        <p:spPr>
          <a:xfrm>
            <a:off x="2560320" y="2880360"/>
            <a:ext cx="1920240" cy="731520"/>
          </a:xfrm>
          <a:prstGeom prst="rect">
            <a:avLst/>
          </a:prstGeom>
          <a:noFill/>
          <a:ln/>
        </p:spPr>
        <p:txBody>
          <a:bodyPr wrap="square" lIns="0" tIns="0" rIns="0" bIns="0" rtlCol="0" anchor="ctr"/>
          <a:lstStyle/>
          <a:p>
            <a:pPr algn="ctr" indent="0" marL="0">
              <a:buNone/>
            </a:pPr>
            <a:r>
              <a:rPr lang="en-US" sz="2600" b="1" dirty="0">
                <a:solidFill>
                  <a:srgbClr val="1F4D3A"/>
                </a:solidFill>
                <a:latin typeface="Cambria" pitchFamily="34" charset="0"/>
                <a:ea typeface="Cambria" pitchFamily="34" charset="-122"/>
                <a:cs typeface="Cambria" pitchFamily="34" charset="-120"/>
              </a:rPr>
              <a:t>29%</a:t>
            </a:r>
            <a:endParaRPr lang="en-US" sz="2600" dirty="0"/>
          </a:p>
        </p:txBody>
      </p:sp>
      <p:sp>
        <p:nvSpPr>
          <p:cNvPr id="17" name="Text 15"/>
          <p:cNvSpPr txBox="1"/>
          <p:nvPr/>
        </p:nvSpPr>
        <p:spPr>
          <a:xfrm>
            <a:off x="256032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păduri; 0,32 ha/locuitor</a:t>
            </a:r>
            <a:endParaRPr lang="en-US" sz="1050" dirty="0"/>
          </a:p>
        </p:txBody>
      </p:sp>
      <p:sp>
        <p:nvSpPr>
          <p:cNvPr id="18" name="Text 16"/>
          <p:cNvSpPr txBox="1"/>
          <p:nvPr/>
        </p:nvSpPr>
        <p:spPr>
          <a:xfrm>
            <a:off x="4663440" y="2880360"/>
            <a:ext cx="1920240" cy="731520"/>
          </a:xfrm>
          <a:prstGeom prst="rect">
            <a:avLst/>
          </a:prstGeom>
          <a:noFill/>
          <a:ln/>
        </p:spPr>
        <p:txBody>
          <a:bodyPr wrap="square" lIns="0" tIns="0" rIns="0" bIns="0" rtlCol="0" anchor="ctr"/>
          <a:lstStyle/>
          <a:p>
            <a:pPr algn="ctr" indent="0" marL="0">
              <a:buNone/>
            </a:pPr>
            <a:r>
              <a:rPr lang="en-US" sz="2600" b="1" dirty="0">
                <a:solidFill>
                  <a:srgbClr val="B85A2B"/>
                </a:solidFill>
                <a:latin typeface="Cambria" pitchFamily="34" charset="0"/>
                <a:ea typeface="Cambria" pitchFamily="34" charset="-122"/>
                <a:cs typeface="Cambria" pitchFamily="34" charset="-120"/>
              </a:rPr>
              <a:t>13,6%</a:t>
            </a:r>
            <a:endParaRPr lang="en-US" sz="2600" dirty="0"/>
          </a:p>
        </p:txBody>
      </p:sp>
      <p:sp>
        <p:nvSpPr>
          <p:cNvPr id="19" name="Text 17"/>
          <p:cNvSpPr txBox="1"/>
          <p:nvPr/>
        </p:nvSpPr>
        <p:spPr>
          <a:xfrm>
            <a:off x="466344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comunități rurale cu apă potabilă</a:t>
            </a:r>
            <a:endParaRPr lang="en-US" sz="1050" dirty="0"/>
          </a:p>
        </p:txBody>
      </p:sp>
      <p:sp>
        <p:nvSpPr>
          <p:cNvPr id="20" name="Text 18"/>
          <p:cNvSpPr txBox="1"/>
          <p:nvPr/>
        </p:nvSpPr>
        <p:spPr>
          <a:xfrm>
            <a:off x="6766560" y="2880360"/>
            <a:ext cx="1920240" cy="731520"/>
          </a:xfrm>
          <a:prstGeom prst="rect">
            <a:avLst/>
          </a:prstGeom>
          <a:noFill/>
          <a:ln/>
        </p:spPr>
        <p:txBody>
          <a:bodyPr wrap="square" lIns="0" tIns="0" rIns="0" bIns="0" rtlCol="0" anchor="ctr"/>
          <a:lstStyle/>
          <a:p>
            <a:pPr algn="ctr" indent="0" marL="0">
              <a:buNone/>
            </a:pPr>
            <a:r>
              <a:rPr lang="en-US" sz="2600" b="1" dirty="0">
                <a:solidFill>
                  <a:srgbClr val="2B5D8A"/>
                </a:solidFill>
                <a:latin typeface="Cambria" pitchFamily="34" charset="0"/>
                <a:ea typeface="Cambria" pitchFamily="34" charset="-122"/>
                <a:cs typeface="Cambria" pitchFamily="34" charset="-120"/>
              </a:rPr>
              <a:t>800.000</a:t>
            </a:r>
            <a:endParaRPr lang="en-US" sz="2600" dirty="0"/>
          </a:p>
        </p:txBody>
      </p:sp>
      <p:sp>
        <p:nvSpPr>
          <p:cNvPr id="21" name="Text 19"/>
          <p:cNvSpPr txBox="1"/>
          <p:nvPr/>
        </p:nvSpPr>
        <p:spPr>
          <a:xfrm>
            <a:off x="6766560" y="3630168"/>
            <a:ext cx="1920240" cy="777240"/>
          </a:xfrm>
          <a:prstGeom prst="rect">
            <a:avLst/>
          </a:prstGeom>
          <a:noFill/>
          <a:ln/>
        </p:spPr>
        <p:txBody>
          <a:bodyPr wrap="square" lIns="0" tIns="0" rIns="0" bIns="0" rtlCol="0" anchor="ctr"/>
          <a:lstStyle/>
          <a:p>
            <a:pPr algn="ctr" indent="0" marL="0">
              <a:buNone/>
            </a:pPr>
            <a:r>
              <a:rPr lang="en-US" sz="1050" dirty="0">
                <a:solidFill>
                  <a:srgbClr val="5A645F"/>
                </a:solidFill>
                <a:latin typeface="Calibri" pitchFamily="34" charset="0"/>
                <a:ea typeface="Calibri" pitchFamily="34" charset="-122"/>
                <a:cs typeface="Calibri" pitchFamily="34" charset="-120"/>
              </a:rPr>
              <a:t>ha irigații funcționale (din 3,2 mil.)</a:t>
            </a:r>
            <a:endParaRPr lang="en-US" sz="10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ÎNTREBĂRI DE VERIFICARE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Verifică-ți înțelegerea (1/2)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53</a:t>
            </a:r>
            <a:endParaRPr lang="en-US" sz="900" dirty="0"/>
          </a:p>
        </p:txBody>
      </p:sp>
      <p:sp>
        <p:nvSpPr>
          <p:cNvPr id="6" name="Shape 4"/>
          <p:cNvSpPr/>
          <p:nvPr/>
        </p:nvSpPr>
        <p:spPr>
          <a:xfrm>
            <a:off x="457200" y="1207008"/>
            <a:ext cx="292608" cy="292608"/>
          </a:xfrm>
          <a:prstGeom prst="ellipse">
            <a:avLst/>
          </a:prstGeom>
          <a:solidFill>
            <a:srgbClr val="1F4D3A"/>
          </a:solidFill>
          <a:ln/>
        </p:spPr>
      </p:sp>
      <p:sp>
        <p:nvSpPr>
          <p:cNvPr id="7" name="Text 5"/>
          <p:cNvSpPr txBox="1"/>
          <p:nvPr/>
        </p:nvSpPr>
        <p:spPr>
          <a:xfrm>
            <a:off x="457200" y="120700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a:t>
            </a:r>
            <a:endParaRPr lang="en-US" sz="1300" dirty="0"/>
          </a:p>
        </p:txBody>
      </p:sp>
      <p:sp>
        <p:nvSpPr>
          <p:cNvPr id="8" name="Text 6"/>
          <p:cNvSpPr txBox="1"/>
          <p:nvPr/>
        </p:nvSpPr>
        <p:spPr>
          <a:xfrm>
            <a:off x="868680" y="118872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Care este etimologia termenului „rural” și cum definește Carta europeană spațiul rural?</a:t>
            </a:r>
            <a:endParaRPr lang="en-US" sz="1200" dirty="0"/>
          </a:p>
        </p:txBody>
      </p:sp>
      <p:sp>
        <p:nvSpPr>
          <p:cNvPr id="9" name="Shape 7"/>
          <p:cNvSpPr/>
          <p:nvPr/>
        </p:nvSpPr>
        <p:spPr>
          <a:xfrm>
            <a:off x="457200" y="1581912"/>
            <a:ext cx="292608" cy="292608"/>
          </a:xfrm>
          <a:prstGeom prst="ellipse">
            <a:avLst/>
          </a:prstGeom>
          <a:solidFill>
            <a:srgbClr val="1F4D3A"/>
          </a:solidFill>
          <a:ln/>
        </p:spPr>
      </p:sp>
      <p:sp>
        <p:nvSpPr>
          <p:cNvPr id="10" name="Text 8"/>
          <p:cNvSpPr txBox="1"/>
          <p:nvPr/>
        </p:nvSpPr>
        <p:spPr>
          <a:xfrm>
            <a:off x="457200" y="158191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868680" y="156362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definiția OCDE și cele trei categorii de regiuni. Ce consecințe are pragul de 150 loc./km²?</a:t>
            </a:r>
            <a:endParaRPr lang="en-US" sz="1200" dirty="0"/>
          </a:p>
        </p:txBody>
      </p:sp>
      <p:sp>
        <p:nvSpPr>
          <p:cNvPr id="12" name="Shape 10"/>
          <p:cNvSpPr/>
          <p:nvPr/>
        </p:nvSpPr>
        <p:spPr>
          <a:xfrm>
            <a:off x="457200" y="1956816"/>
            <a:ext cx="292608" cy="292608"/>
          </a:xfrm>
          <a:prstGeom prst="ellipse">
            <a:avLst/>
          </a:prstGeom>
          <a:solidFill>
            <a:srgbClr val="1F4D3A"/>
          </a:solidFill>
          <a:ln/>
        </p:spPr>
      </p:sp>
      <p:sp>
        <p:nvSpPr>
          <p:cNvPr id="13" name="Text 11"/>
          <p:cNvSpPr txBox="1"/>
          <p:nvPr/>
        </p:nvSpPr>
        <p:spPr>
          <a:xfrm>
            <a:off x="457200" y="195681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3</a:t>
            </a:r>
            <a:endParaRPr lang="en-US" sz="1300" dirty="0"/>
          </a:p>
        </p:txBody>
      </p:sp>
      <p:sp>
        <p:nvSpPr>
          <p:cNvPr id="14" name="Text 12"/>
          <p:cNvSpPr txBox="1"/>
          <p:nvPr/>
        </p:nvSpPr>
        <p:spPr>
          <a:xfrm>
            <a:off x="868680" y="193852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Enumerați elementele definitorii rezultate din criteriile morfologice, structurale și funcționale.</a:t>
            </a:r>
            <a:endParaRPr lang="en-US" sz="1200" dirty="0"/>
          </a:p>
        </p:txBody>
      </p:sp>
      <p:sp>
        <p:nvSpPr>
          <p:cNvPr id="15" name="Shape 13"/>
          <p:cNvSpPr/>
          <p:nvPr/>
        </p:nvSpPr>
        <p:spPr>
          <a:xfrm>
            <a:off x="457200" y="2331720"/>
            <a:ext cx="292608" cy="292608"/>
          </a:xfrm>
          <a:prstGeom prst="ellipse">
            <a:avLst/>
          </a:prstGeom>
          <a:solidFill>
            <a:srgbClr val="1F4D3A"/>
          </a:solidFill>
          <a:ln/>
        </p:spPr>
      </p:sp>
      <p:sp>
        <p:nvSpPr>
          <p:cNvPr id="16" name="Text 14"/>
          <p:cNvSpPr txBox="1"/>
          <p:nvPr/>
        </p:nvSpPr>
        <p:spPr>
          <a:xfrm>
            <a:off x="457200" y="233172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4</a:t>
            </a:r>
            <a:endParaRPr lang="en-US" sz="1300" dirty="0"/>
          </a:p>
        </p:txBody>
      </p:sp>
      <p:sp>
        <p:nvSpPr>
          <p:cNvPr id="17" name="Text 15"/>
          <p:cNvSpPr txBox="1"/>
          <p:nvPr/>
        </p:nvSpPr>
        <p:spPr>
          <a:xfrm>
            <a:off x="868680" y="231343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Care sunt principalele asemănări și diferențe între rural și urban astăzi?</a:t>
            </a:r>
            <a:endParaRPr lang="en-US" sz="1200" dirty="0"/>
          </a:p>
        </p:txBody>
      </p:sp>
      <p:sp>
        <p:nvSpPr>
          <p:cNvPr id="18" name="Shape 16"/>
          <p:cNvSpPr/>
          <p:nvPr/>
        </p:nvSpPr>
        <p:spPr>
          <a:xfrm>
            <a:off x="457200" y="2706624"/>
            <a:ext cx="292608" cy="292608"/>
          </a:xfrm>
          <a:prstGeom prst="ellipse">
            <a:avLst/>
          </a:prstGeom>
          <a:solidFill>
            <a:srgbClr val="1F4D3A"/>
          </a:solidFill>
          <a:ln/>
        </p:spPr>
      </p:sp>
      <p:sp>
        <p:nvSpPr>
          <p:cNvPr id="19" name="Text 17"/>
          <p:cNvSpPr txBox="1"/>
          <p:nvPr/>
        </p:nvSpPr>
        <p:spPr>
          <a:xfrm>
            <a:off x="457200" y="2706624"/>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5</a:t>
            </a:r>
            <a:endParaRPr lang="en-US" sz="1300" dirty="0"/>
          </a:p>
        </p:txBody>
      </p:sp>
      <p:sp>
        <p:nvSpPr>
          <p:cNvPr id="20" name="Text 18"/>
          <p:cNvSpPr txBox="1"/>
          <p:nvPr/>
        </p:nvSpPr>
        <p:spPr>
          <a:xfrm>
            <a:off x="868680" y="2688336"/>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pondere au regiunile rurale în UE? Cum se poziționează România?</a:t>
            </a:r>
            <a:endParaRPr lang="en-US" sz="1200" dirty="0"/>
          </a:p>
        </p:txBody>
      </p:sp>
      <p:sp>
        <p:nvSpPr>
          <p:cNvPr id="21" name="Shape 19"/>
          <p:cNvSpPr/>
          <p:nvPr/>
        </p:nvSpPr>
        <p:spPr>
          <a:xfrm>
            <a:off x="457200" y="3081528"/>
            <a:ext cx="292608" cy="292608"/>
          </a:xfrm>
          <a:prstGeom prst="ellipse">
            <a:avLst/>
          </a:prstGeom>
          <a:solidFill>
            <a:srgbClr val="1F4D3A"/>
          </a:solidFill>
          <a:ln/>
        </p:spPr>
      </p:sp>
      <p:sp>
        <p:nvSpPr>
          <p:cNvPr id="22" name="Text 20"/>
          <p:cNvSpPr txBox="1"/>
          <p:nvPr/>
        </p:nvSpPr>
        <p:spPr>
          <a:xfrm>
            <a:off x="457200" y="308152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6</a:t>
            </a:r>
            <a:endParaRPr lang="en-US" sz="1300" dirty="0"/>
          </a:p>
        </p:txBody>
      </p:sp>
      <p:sp>
        <p:nvSpPr>
          <p:cNvPr id="23" name="Text 21"/>
          <p:cNvSpPr txBox="1"/>
          <p:nvPr/>
        </p:nvSpPr>
        <p:spPr>
          <a:xfrm>
            <a:off x="868680" y="306324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 ce este PIB-ul pe locuitor mai mic în rural? Cum s-ar reduce decalajele fără urbanizare completă?</a:t>
            </a:r>
            <a:endParaRPr lang="en-US" sz="1200" dirty="0"/>
          </a:p>
        </p:txBody>
      </p:sp>
      <p:sp>
        <p:nvSpPr>
          <p:cNvPr id="24" name="Shape 22"/>
          <p:cNvSpPr/>
          <p:nvPr/>
        </p:nvSpPr>
        <p:spPr>
          <a:xfrm>
            <a:off x="457200" y="3456432"/>
            <a:ext cx="292608" cy="292608"/>
          </a:xfrm>
          <a:prstGeom prst="ellipse">
            <a:avLst/>
          </a:prstGeom>
          <a:solidFill>
            <a:srgbClr val="1F4D3A"/>
          </a:solidFill>
          <a:ln/>
        </p:spPr>
      </p:sp>
      <p:sp>
        <p:nvSpPr>
          <p:cNvPr id="25" name="Text 23"/>
          <p:cNvSpPr txBox="1"/>
          <p:nvPr/>
        </p:nvSpPr>
        <p:spPr>
          <a:xfrm>
            <a:off x="457200" y="345643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7</a:t>
            </a:r>
            <a:endParaRPr lang="en-US" sz="1300" dirty="0"/>
          </a:p>
        </p:txBody>
      </p:sp>
      <p:sp>
        <p:nvSpPr>
          <p:cNvPr id="26" name="Text 24"/>
          <p:cNvSpPr txBox="1"/>
          <p:nvPr/>
        </p:nvSpPr>
        <p:spPr>
          <a:xfrm>
            <a:off x="868680" y="343814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profilul actual al ruralului românesc (populație, îmbătrânire, migrație, ferme, digital).</a:t>
            </a:r>
            <a:endParaRPr lang="en-US" sz="1200" dirty="0"/>
          </a:p>
        </p:txBody>
      </p:sp>
      <p:sp>
        <p:nvSpPr>
          <p:cNvPr id="27" name="Shape 25"/>
          <p:cNvSpPr/>
          <p:nvPr/>
        </p:nvSpPr>
        <p:spPr>
          <a:xfrm>
            <a:off x="457200" y="3831336"/>
            <a:ext cx="292608" cy="292608"/>
          </a:xfrm>
          <a:prstGeom prst="ellipse">
            <a:avLst/>
          </a:prstGeom>
          <a:solidFill>
            <a:srgbClr val="1F4D3A"/>
          </a:solidFill>
          <a:ln/>
        </p:spPr>
      </p:sp>
      <p:sp>
        <p:nvSpPr>
          <p:cNvPr id="28" name="Text 26"/>
          <p:cNvSpPr txBox="1"/>
          <p:nvPr/>
        </p:nvSpPr>
        <p:spPr>
          <a:xfrm>
            <a:off x="457200" y="383133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8</a:t>
            </a:r>
            <a:endParaRPr lang="en-US" sz="1300" dirty="0"/>
          </a:p>
        </p:txBody>
      </p:sp>
      <p:sp>
        <p:nvSpPr>
          <p:cNvPr id="29" name="Text 27"/>
          <p:cNvSpPr txBox="1"/>
          <p:nvPr/>
        </p:nvSpPr>
        <p:spPr>
          <a:xfrm>
            <a:off x="868680" y="381304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Descrieți structura Kayser și de ce fiecare inel cere politici diferite. Unde se încadrează comuna dumneavoastră?</a:t>
            </a:r>
            <a:endParaRPr lang="en-US" sz="1200" dirty="0"/>
          </a:p>
        </p:txBody>
      </p:sp>
      <p:sp>
        <p:nvSpPr>
          <p:cNvPr id="30" name="Shape 28"/>
          <p:cNvSpPr/>
          <p:nvPr/>
        </p:nvSpPr>
        <p:spPr>
          <a:xfrm>
            <a:off x="457200" y="4206240"/>
            <a:ext cx="292608" cy="292608"/>
          </a:xfrm>
          <a:prstGeom prst="ellipse">
            <a:avLst/>
          </a:prstGeom>
          <a:solidFill>
            <a:srgbClr val="1F4D3A"/>
          </a:solidFill>
          <a:ln/>
        </p:spPr>
      </p:sp>
      <p:sp>
        <p:nvSpPr>
          <p:cNvPr id="31" name="Text 29"/>
          <p:cNvSpPr txBox="1"/>
          <p:nvPr/>
        </p:nvSpPr>
        <p:spPr>
          <a:xfrm>
            <a:off x="457200" y="420624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9</a:t>
            </a:r>
            <a:endParaRPr lang="en-US" sz="1300" dirty="0"/>
          </a:p>
        </p:txBody>
      </p:sp>
      <p:sp>
        <p:nvSpPr>
          <p:cNvPr id="32" name="Text 30"/>
          <p:cNvSpPr txBox="1"/>
          <p:nvPr/>
        </p:nvSpPr>
        <p:spPr>
          <a:xfrm>
            <a:off x="868680" y="418795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cele trei funcții. Care este cea mai neglijată? Poate funcția ecologică genera profit?</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ÎNTREBĂRI DE VERIFICARE</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Verifică-ți înțelegerea (2/2)</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54</a:t>
            </a:r>
            <a:endParaRPr lang="en-US" sz="900" dirty="0"/>
          </a:p>
        </p:txBody>
      </p:sp>
      <p:sp>
        <p:nvSpPr>
          <p:cNvPr id="6" name="Shape 4"/>
          <p:cNvSpPr/>
          <p:nvPr/>
        </p:nvSpPr>
        <p:spPr>
          <a:xfrm>
            <a:off x="457200" y="1207008"/>
            <a:ext cx="292608" cy="292608"/>
          </a:xfrm>
          <a:prstGeom prst="ellipse">
            <a:avLst/>
          </a:prstGeom>
          <a:solidFill>
            <a:srgbClr val="2B5D8A"/>
          </a:solidFill>
          <a:ln/>
        </p:spPr>
      </p:sp>
      <p:sp>
        <p:nvSpPr>
          <p:cNvPr id="7" name="Text 5"/>
          <p:cNvSpPr txBox="1"/>
          <p:nvPr/>
        </p:nvSpPr>
        <p:spPr>
          <a:xfrm>
            <a:off x="457200" y="120700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10</a:t>
            </a:r>
            <a:endParaRPr lang="en-US" sz="1300" dirty="0"/>
          </a:p>
        </p:txBody>
      </p:sp>
      <p:sp>
        <p:nvSpPr>
          <p:cNvPr id="8" name="Text 6"/>
          <p:cNvSpPr txBox="1"/>
          <p:nvPr/>
        </p:nvSpPr>
        <p:spPr>
          <a:xfrm>
            <a:off x="868680" y="118872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Când și cum a apărut dezvoltarea rurală durabilă? Reproduceți esența definiției FAO (1989).</a:t>
            </a:r>
            <a:endParaRPr lang="en-US" sz="1200" dirty="0"/>
          </a:p>
        </p:txBody>
      </p:sp>
      <p:sp>
        <p:nvSpPr>
          <p:cNvPr id="9" name="Shape 7"/>
          <p:cNvSpPr/>
          <p:nvPr/>
        </p:nvSpPr>
        <p:spPr>
          <a:xfrm>
            <a:off x="457200" y="1581912"/>
            <a:ext cx="292608" cy="292608"/>
          </a:xfrm>
          <a:prstGeom prst="ellipse">
            <a:avLst/>
          </a:prstGeom>
          <a:solidFill>
            <a:srgbClr val="2B5D8A"/>
          </a:solidFill>
          <a:ln/>
        </p:spPr>
      </p:sp>
      <p:sp>
        <p:nvSpPr>
          <p:cNvPr id="10" name="Text 8"/>
          <p:cNvSpPr txBox="1"/>
          <p:nvPr/>
        </p:nvSpPr>
        <p:spPr>
          <a:xfrm>
            <a:off x="457200" y="158191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11</a:t>
            </a:r>
            <a:endParaRPr lang="en-US" sz="1300" dirty="0"/>
          </a:p>
        </p:txBody>
      </p:sp>
      <p:sp>
        <p:nvSpPr>
          <p:cNvPr id="11" name="Text 9"/>
          <p:cNvSpPr txBox="1"/>
          <p:nvPr/>
        </p:nvSpPr>
        <p:spPr>
          <a:xfrm>
            <a:off x="868680" y="156362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înseamnă dezvoltare durabilă într-un sat concret? Ce activități ar atrage tinerii? Ce afaceri rurale ar avea succes?</a:t>
            </a:r>
            <a:endParaRPr lang="en-US" sz="1200" dirty="0"/>
          </a:p>
        </p:txBody>
      </p:sp>
      <p:sp>
        <p:nvSpPr>
          <p:cNvPr id="12" name="Shape 10"/>
          <p:cNvSpPr/>
          <p:nvPr/>
        </p:nvSpPr>
        <p:spPr>
          <a:xfrm>
            <a:off x="457200" y="1956816"/>
            <a:ext cx="292608" cy="292608"/>
          </a:xfrm>
          <a:prstGeom prst="ellipse">
            <a:avLst/>
          </a:prstGeom>
          <a:solidFill>
            <a:srgbClr val="2B5D8A"/>
          </a:solidFill>
          <a:ln/>
        </p:spPr>
      </p:sp>
      <p:sp>
        <p:nvSpPr>
          <p:cNvPr id="13" name="Text 11"/>
          <p:cNvSpPr txBox="1"/>
          <p:nvPr/>
        </p:nvSpPr>
        <p:spPr>
          <a:xfrm>
            <a:off x="457200" y="195681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12</a:t>
            </a:r>
            <a:endParaRPr lang="en-US" sz="1300" dirty="0"/>
          </a:p>
        </p:txBody>
      </p:sp>
      <p:sp>
        <p:nvSpPr>
          <p:cNvPr id="14" name="Text 12"/>
          <p:cNvSpPr txBox="1"/>
          <p:nvPr/>
        </p:nvSpPr>
        <p:spPr>
          <a:xfrm>
            <a:off x="868680" y="193852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Ce investiții ar opri exodul tinerilor? Ce infrastructură este prioritară: drumuri, internet, sănătate, educație?</a:t>
            </a:r>
            <a:endParaRPr lang="en-US" sz="1200" dirty="0"/>
          </a:p>
        </p:txBody>
      </p:sp>
      <p:sp>
        <p:nvSpPr>
          <p:cNvPr id="15" name="Shape 13"/>
          <p:cNvSpPr/>
          <p:nvPr/>
        </p:nvSpPr>
        <p:spPr>
          <a:xfrm>
            <a:off x="457200" y="2331720"/>
            <a:ext cx="292608" cy="292608"/>
          </a:xfrm>
          <a:prstGeom prst="ellipse">
            <a:avLst/>
          </a:prstGeom>
          <a:solidFill>
            <a:srgbClr val="2B5D8A"/>
          </a:solidFill>
          <a:ln/>
        </p:spPr>
      </p:sp>
      <p:sp>
        <p:nvSpPr>
          <p:cNvPr id="16" name="Text 14"/>
          <p:cNvSpPr txBox="1"/>
          <p:nvPr/>
        </p:nvSpPr>
        <p:spPr>
          <a:xfrm>
            <a:off x="457200" y="233172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13</a:t>
            </a:r>
            <a:endParaRPr lang="en-US" sz="1300" dirty="0"/>
          </a:p>
        </p:txBody>
      </p:sp>
      <p:sp>
        <p:nvSpPr>
          <p:cNvPr id="17" name="Text 15"/>
          <p:cNvSpPr txBox="1"/>
          <p:nvPr/>
        </p:nvSpPr>
        <p:spPr>
          <a:xfrm>
            <a:off x="868680" y="231343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Definiți fondul funciar și cele cinci destinații. Definiți arabilul, pășunile și fânețele.</a:t>
            </a:r>
            <a:endParaRPr lang="en-US" sz="1200" dirty="0"/>
          </a:p>
        </p:txBody>
      </p:sp>
      <p:sp>
        <p:nvSpPr>
          <p:cNvPr id="18" name="Shape 16"/>
          <p:cNvSpPr/>
          <p:nvPr/>
        </p:nvSpPr>
        <p:spPr>
          <a:xfrm>
            <a:off x="457200" y="2706624"/>
            <a:ext cx="292608" cy="292608"/>
          </a:xfrm>
          <a:prstGeom prst="ellipse">
            <a:avLst/>
          </a:prstGeom>
          <a:solidFill>
            <a:srgbClr val="2B5D8A"/>
          </a:solidFill>
          <a:ln/>
        </p:spPr>
      </p:sp>
      <p:sp>
        <p:nvSpPr>
          <p:cNvPr id="19" name="Text 17"/>
          <p:cNvSpPr txBox="1"/>
          <p:nvPr/>
        </p:nvSpPr>
        <p:spPr>
          <a:xfrm>
            <a:off x="457200" y="2706624"/>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14</a:t>
            </a:r>
            <a:endParaRPr lang="en-US" sz="1300" dirty="0"/>
          </a:p>
        </p:txBody>
      </p:sp>
      <p:sp>
        <p:nvSpPr>
          <p:cNvPr id="20" name="Text 18"/>
          <p:cNvSpPr txBox="1"/>
          <p:nvPr/>
        </p:nvSpPr>
        <p:spPr>
          <a:xfrm>
            <a:off x="868680" y="2688336"/>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Domeniu public vs. domeniu privat: ce înseamnă inalienabil, insesizabil, imprescriptibil?</a:t>
            </a:r>
            <a:endParaRPr lang="en-US" sz="1200" dirty="0"/>
          </a:p>
        </p:txBody>
      </p:sp>
      <p:sp>
        <p:nvSpPr>
          <p:cNvPr id="21" name="Shape 19"/>
          <p:cNvSpPr/>
          <p:nvPr/>
        </p:nvSpPr>
        <p:spPr>
          <a:xfrm>
            <a:off x="457200" y="3081528"/>
            <a:ext cx="292608" cy="292608"/>
          </a:xfrm>
          <a:prstGeom prst="ellipse">
            <a:avLst/>
          </a:prstGeom>
          <a:solidFill>
            <a:srgbClr val="2B5D8A"/>
          </a:solidFill>
          <a:ln/>
        </p:spPr>
      </p:sp>
      <p:sp>
        <p:nvSpPr>
          <p:cNvPr id="22" name="Text 20"/>
          <p:cNvSpPr txBox="1"/>
          <p:nvPr/>
        </p:nvSpPr>
        <p:spPr>
          <a:xfrm>
            <a:off x="457200" y="3081528"/>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15</a:t>
            </a:r>
            <a:endParaRPr lang="en-US" sz="1300" dirty="0"/>
          </a:p>
        </p:txBody>
      </p:sp>
      <p:sp>
        <p:nvSpPr>
          <p:cNvPr id="23" name="Text 21"/>
          <p:cNvSpPr txBox="1"/>
          <p:nvPr/>
        </p:nvSpPr>
        <p:spPr>
          <a:xfrm>
            <a:off x="868680" y="3063240"/>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Prezentați structura fondului funciar și distribuția teritorială a folosințelor.</a:t>
            </a:r>
            <a:endParaRPr lang="en-US" sz="1200" dirty="0"/>
          </a:p>
        </p:txBody>
      </p:sp>
      <p:sp>
        <p:nvSpPr>
          <p:cNvPr id="24" name="Shape 22"/>
          <p:cNvSpPr/>
          <p:nvPr/>
        </p:nvSpPr>
        <p:spPr>
          <a:xfrm>
            <a:off x="457200" y="3456432"/>
            <a:ext cx="292608" cy="292608"/>
          </a:xfrm>
          <a:prstGeom prst="ellipse">
            <a:avLst/>
          </a:prstGeom>
          <a:solidFill>
            <a:srgbClr val="2B5D8A"/>
          </a:solidFill>
          <a:ln/>
        </p:spPr>
      </p:sp>
      <p:sp>
        <p:nvSpPr>
          <p:cNvPr id="25" name="Text 23"/>
          <p:cNvSpPr txBox="1"/>
          <p:nvPr/>
        </p:nvSpPr>
        <p:spPr>
          <a:xfrm>
            <a:off x="457200" y="3456432"/>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16</a:t>
            </a:r>
            <a:endParaRPr lang="en-US" sz="1300" dirty="0"/>
          </a:p>
        </p:txBody>
      </p:sp>
      <p:sp>
        <p:nvSpPr>
          <p:cNvPr id="26" name="Text 24"/>
          <p:cNvSpPr txBox="1"/>
          <p:nvPr/>
        </p:nvSpPr>
        <p:spPr>
          <a:xfrm>
            <a:off x="868680" y="3438144"/>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Sintetizați deficitele infrastructurii rurale (apă, drumuri, sănătate, educație, IMM, credit, internet).</a:t>
            </a:r>
            <a:endParaRPr lang="en-US" sz="1200" dirty="0"/>
          </a:p>
        </p:txBody>
      </p:sp>
      <p:sp>
        <p:nvSpPr>
          <p:cNvPr id="27" name="Shape 25"/>
          <p:cNvSpPr/>
          <p:nvPr/>
        </p:nvSpPr>
        <p:spPr>
          <a:xfrm>
            <a:off x="457200" y="3831336"/>
            <a:ext cx="292608" cy="292608"/>
          </a:xfrm>
          <a:prstGeom prst="ellipse">
            <a:avLst/>
          </a:prstGeom>
          <a:solidFill>
            <a:srgbClr val="2B5D8A"/>
          </a:solidFill>
          <a:ln/>
        </p:spPr>
      </p:sp>
      <p:sp>
        <p:nvSpPr>
          <p:cNvPr id="28" name="Text 26"/>
          <p:cNvSpPr txBox="1"/>
          <p:nvPr/>
        </p:nvSpPr>
        <p:spPr>
          <a:xfrm>
            <a:off x="457200" y="3831336"/>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17</a:t>
            </a:r>
            <a:endParaRPr lang="en-US" sz="1300" dirty="0"/>
          </a:p>
        </p:txBody>
      </p:sp>
      <p:sp>
        <p:nvSpPr>
          <p:cNvPr id="29" name="Text 27"/>
          <p:cNvSpPr txBox="1"/>
          <p:nvPr/>
        </p:nvSpPr>
        <p:spPr>
          <a:xfrm>
            <a:off x="868680" y="3813048"/>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Evoluția irigațiilor înainte și după 1990, obstacolele, obiectivele HG 793/2016. De ce e seceta o problemă structurală?</a:t>
            </a:r>
            <a:endParaRPr lang="en-US" sz="1200" dirty="0"/>
          </a:p>
        </p:txBody>
      </p:sp>
      <p:sp>
        <p:nvSpPr>
          <p:cNvPr id="30" name="Shape 28"/>
          <p:cNvSpPr/>
          <p:nvPr/>
        </p:nvSpPr>
        <p:spPr>
          <a:xfrm>
            <a:off x="457200" y="4206240"/>
            <a:ext cx="292608" cy="292608"/>
          </a:xfrm>
          <a:prstGeom prst="ellipse">
            <a:avLst/>
          </a:prstGeom>
          <a:solidFill>
            <a:srgbClr val="2B5D8A"/>
          </a:solidFill>
          <a:ln/>
        </p:spPr>
      </p:sp>
      <p:sp>
        <p:nvSpPr>
          <p:cNvPr id="31" name="Text 29"/>
          <p:cNvSpPr txBox="1"/>
          <p:nvPr/>
        </p:nvSpPr>
        <p:spPr>
          <a:xfrm>
            <a:off x="457200" y="4206240"/>
            <a:ext cx="292608" cy="292608"/>
          </a:xfrm>
          <a:prstGeom prst="rect">
            <a:avLst/>
          </a:prstGeom>
          <a:noFill/>
          <a:ln/>
        </p:spPr>
        <p:txBody>
          <a:bodyPr wrap="square" lIns="0" tIns="0" rIns="0" bIns="0" rtlCol="0" anchor="ctr"/>
          <a:lstStyle/>
          <a:p>
            <a:pPr algn="ctr" indent="0" marL="0">
              <a:buNone/>
            </a:pPr>
            <a:r>
              <a:rPr lang="en-US" sz="1300" b="1" dirty="0">
                <a:solidFill>
                  <a:srgbClr val="FFFFFF"/>
                </a:solidFill>
                <a:latin typeface="Cambria" pitchFamily="34" charset="0"/>
                <a:ea typeface="Cambria" pitchFamily="34" charset="-122"/>
                <a:cs typeface="Cambria" pitchFamily="34" charset="-120"/>
              </a:rPr>
              <a:t>18</a:t>
            </a:r>
            <a:endParaRPr lang="en-US" sz="1300" dirty="0"/>
          </a:p>
        </p:txBody>
      </p:sp>
      <p:sp>
        <p:nvSpPr>
          <p:cNvPr id="32" name="Text 30"/>
          <p:cNvSpPr txBox="1"/>
          <p:nvPr/>
        </p:nvSpPr>
        <p:spPr>
          <a:xfrm>
            <a:off x="868680" y="4187952"/>
            <a:ext cx="7818120" cy="347472"/>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Cum se adaptează satele la schimbările climatice? Poate fi agricultura o soluție de atenuare? Argumentați.</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109728"/>
            <a:ext cx="8229600" cy="256032"/>
          </a:xfrm>
          <a:prstGeom prst="rect">
            <a:avLst/>
          </a:prstGeom>
          <a:noFill/>
          <a:ln/>
        </p:spPr>
        <p:txBody>
          <a:bodyPr wrap="square" lIns="0" tIns="0" rIns="0" bIns="0" rtlCol="0" anchor="ctr"/>
          <a:lstStyle/>
          <a:p>
            <a:pPr indent="0" marL="0">
              <a:buNone/>
            </a:pPr>
            <a:r>
              <a:rPr lang="en-US" sz="1000" b="1" spc="200" kern="0" dirty="0">
                <a:solidFill>
                  <a:srgbClr val="B85A2B"/>
                </a:solidFill>
                <a:latin typeface="Calibri" pitchFamily="34" charset="0"/>
                <a:ea typeface="Calibri" pitchFamily="34" charset="-122"/>
                <a:cs typeface="Calibri" pitchFamily="34" charset="-120"/>
              </a:rPr>
              <a:t>CE URMEAZĂ</a:t>
            </a:r>
            <a:endParaRPr lang="en-US" sz="1000" dirty="0"/>
          </a:p>
        </p:txBody>
      </p:sp>
      <p:sp>
        <p:nvSpPr>
          <p:cNvPr id="3" name="Text 1"/>
          <p:cNvSpPr txBox="1"/>
          <p:nvPr/>
        </p:nvSpPr>
        <p:spPr>
          <a:xfrm>
            <a:off x="457200" y="320040"/>
            <a:ext cx="8229600" cy="731520"/>
          </a:xfrm>
          <a:prstGeom prst="rect">
            <a:avLst/>
          </a:prstGeom>
          <a:noFill/>
          <a:ln/>
        </p:spPr>
        <p:txBody>
          <a:bodyPr wrap="square" lIns="0" tIns="0" rIns="0" bIns="0" rtlCol="0" anchor="ctr"/>
          <a:lstStyle/>
          <a:p>
            <a:pPr indent="0" marL="0">
              <a:buNone/>
            </a:pPr>
            <a:r>
              <a:rPr lang="en-US" sz="2400" b="1" dirty="0">
                <a:solidFill>
                  <a:srgbClr val="1F4D3A"/>
                </a:solidFill>
                <a:latin typeface="Cambria" pitchFamily="34" charset="0"/>
                <a:ea typeface="Cambria" pitchFamily="34" charset="-122"/>
                <a:cs typeface="Cambria" pitchFamily="34" charset="-120"/>
              </a:rPr>
              <a:t>Cursul 5 — Dezvoltarea și organizarea spațiului urban</a:t>
            </a:r>
            <a:endParaRPr lang="en-US" sz="2400" dirty="0"/>
          </a:p>
        </p:txBody>
      </p:sp>
      <p:sp>
        <p:nvSpPr>
          <p:cNvPr id="4" name="Text 2"/>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A645F"/>
                </a:solidFill>
                <a:latin typeface="Calibri" pitchFamily="34" charset="0"/>
                <a:ea typeface="Calibri" pitchFamily="34" charset="-122"/>
                <a:cs typeface="Calibri" pitchFamily="34" charset="-120"/>
              </a:rPr>
              <a:t>Organizarea Teritoriului și Ecologie · Cursul 4</a:t>
            </a:r>
            <a:endParaRPr lang="en-US" sz="900" dirty="0"/>
          </a:p>
        </p:txBody>
      </p:sp>
      <p:sp>
        <p:nvSpPr>
          <p:cNvPr id="5" name="Text 3"/>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55</a:t>
            </a:r>
            <a:endParaRPr lang="en-US" sz="900" dirty="0"/>
          </a:p>
        </p:txBody>
      </p:sp>
      <p:sp>
        <p:nvSpPr>
          <p:cNvPr id="7" name="Shape 4"/>
          <p:cNvSpPr/>
          <p:nvPr/>
        </p:nvSpPr>
        <p:spPr>
          <a:xfrm>
            <a:off x="457200" y="1280160"/>
            <a:ext cx="4069080" cy="1280160"/>
          </a:xfrm>
          <a:prstGeom prst="roundRect">
            <a:avLst>
              <a:gd name="adj" fmla="val 7143"/>
            </a:avLst>
          </a:prstGeom>
          <a:solidFill>
            <a:srgbClr val="FFFFFF"/>
          </a:solidFill>
          <a:ln w="19050">
            <a:solidFill>
              <a:srgbClr val="2B5D8A"/>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594360" y="1389888"/>
            <a:ext cx="3749040" cy="457200"/>
          </a:xfrm>
          <a:prstGeom prst="rect">
            <a:avLst/>
          </a:prstGeom>
          <a:noFill/>
          <a:ln/>
        </p:spPr>
        <p:txBody>
          <a:bodyPr wrap="square" lIns="0" tIns="0" rIns="0" bIns="0" rtlCol="0" anchor="ctr"/>
          <a:lstStyle/>
          <a:p>
            <a:pPr indent="0" marL="0">
              <a:buNone/>
            </a:pPr>
            <a:r>
              <a:rPr lang="en-US" sz="2000" b="1" dirty="0">
                <a:solidFill>
                  <a:srgbClr val="2B5D8A"/>
                </a:solidFill>
                <a:latin typeface="Cambria" pitchFamily="34" charset="0"/>
                <a:ea typeface="Cambria" pitchFamily="34" charset="-122"/>
                <a:cs typeface="Cambria" pitchFamily="34" charset="-120"/>
              </a:rPr>
              <a:t>C5</a:t>
            </a:r>
            <a:endParaRPr lang="en-US" sz="2000" dirty="0"/>
          </a:p>
        </p:txBody>
      </p:sp>
      <p:sp>
        <p:nvSpPr>
          <p:cNvPr id="9" name="Text 6"/>
          <p:cNvSpPr txBox="1"/>
          <p:nvPr/>
        </p:nvSpPr>
        <p:spPr>
          <a:xfrm>
            <a:off x="594360" y="184708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Spațiul urban: urbanizare, regenerare, PUG / PUZ / PUD, certificatul de urbanism</a:t>
            </a:r>
            <a:endParaRPr lang="en-US" sz="1200" dirty="0"/>
          </a:p>
        </p:txBody>
      </p:sp>
      <p:sp>
        <p:nvSpPr>
          <p:cNvPr id="10" name="Shape 7"/>
          <p:cNvSpPr/>
          <p:nvPr/>
        </p:nvSpPr>
        <p:spPr>
          <a:xfrm>
            <a:off x="4709160" y="1280160"/>
            <a:ext cx="4069080" cy="1280160"/>
          </a:xfrm>
          <a:prstGeom prst="roundRect">
            <a:avLst>
              <a:gd name="adj" fmla="val 7143"/>
            </a:avLst>
          </a:prstGeom>
          <a:solidFill>
            <a:srgbClr val="FFFFFF"/>
          </a:solidFill>
          <a:ln w="19050">
            <a:solidFill>
              <a:srgbClr val="B85A2B"/>
            </a:solidFill>
            <a:prstDash val="solid"/>
          </a:ln>
          <a:effectLst>
            <a:outerShdw sx="100000" sy="100000" kx="0" ky="0" algn="bl" rotWithShape="0" blurRad="76200" dist="25400" dir="5400000">
              <a:srgbClr val="000000">
                <a:alpha val="12000"/>
              </a:srgbClr>
            </a:outerShdw>
          </a:effectLst>
        </p:spPr>
      </p:sp>
      <p:sp>
        <p:nvSpPr>
          <p:cNvPr id="11" name="Text 8"/>
          <p:cNvSpPr txBox="1"/>
          <p:nvPr/>
        </p:nvSpPr>
        <p:spPr>
          <a:xfrm>
            <a:off x="4846320" y="1389888"/>
            <a:ext cx="3749040" cy="457200"/>
          </a:xfrm>
          <a:prstGeom prst="rect">
            <a:avLst/>
          </a:prstGeom>
          <a:noFill/>
          <a:ln/>
        </p:spPr>
        <p:txBody>
          <a:bodyPr wrap="square" lIns="0" tIns="0" rIns="0" bIns="0" rtlCol="0" anchor="ctr"/>
          <a:lstStyle/>
          <a:p>
            <a:pPr indent="0" marL="0">
              <a:buNone/>
            </a:pPr>
            <a:r>
              <a:rPr lang="en-US" sz="2000" b="1" dirty="0">
                <a:solidFill>
                  <a:srgbClr val="B85A2B"/>
                </a:solidFill>
                <a:latin typeface="Cambria" pitchFamily="34" charset="0"/>
                <a:ea typeface="Cambria" pitchFamily="34" charset="-122"/>
                <a:cs typeface="Cambria" pitchFamily="34" charset="-120"/>
              </a:rPr>
              <a:t>C6</a:t>
            </a:r>
            <a:endParaRPr lang="en-US" sz="2000" dirty="0"/>
          </a:p>
        </p:txBody>
      </p:sp>
      <p:sp>
        <p:nvSpPr>
          <p:cNvPr id="12" name="Text 9"/>
          <p:cNvSpPr txBox="1"/>
          <p:nvPr/>
        </p:nvSpPr>
        <p:spPr>
          <a:xfrm>
            <a:off x="4846320" y="184708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Organizarea interunități: comasare, rectificarea hotarelor, drumuri — răspunsul la fragmentarea fermelor</a:t>
            </a:r>
            <a:endParaRPr lang="en-US" sz="1200" dirty="0"/>
          </a:p>
        </p:txBody>
      </p:sp>
      <p:sp>
        <p:nvSpPr>
          <p:cNvPr id="13" name="Shape 10"/>
          <p:cNvSpPr/>
          <p:nvPr/>
        </p:nvSpPr>
        <p:spPr>
          <a:xfrm>
            <a:off x="457200" y="2743200"/>
            <a:ext cx="4069080" cy="1280160"/>
          </a:xfrm>
          <a:prstGeom prst="roundRect">
            <a:avLst>
              <a:gd name="adj" fmla="val 7143"/>
            </a:avLst>
          </a:prstGeom>
          <a:solidFill>
            <a:srgbClr val="FFFFFF"/>
          </a:solidFill>
          <a:ln w="19050">
            <a:solidFill>
              <a:srgbClr val="1F4D3A"/>
            </a:solidFill>
            <a:prstDash val="solid"/>
          </a:ln>
          <a:effectLst>
            <a:outerShdw sx="100000" sy="100000" kx="0" ky="0" algn="bl" rotWithShape="0" blurRad="76200" dist="25400" dir="5400000">
              <a:srgbClr val="000000">
                <a:alpha val="12000"/>
              </a:srgbClr>
            </a:outerShdw>
          </a:effectLst>
        </p:spPr>
      </p:sp>
      <p:sp>
        <p:nvSpPr>
          <p:cNvPr id="14" name="Text 11"/>
          <p:cNvSpPr txBox="1"/>
          <p:nvPr/>
        </p:nvSpPr>
        <p:spPr>
          <a:xfrm>
            <a:off x="594360" y="2852928"/>
            <a:ext cx="3749040" cy="457200"/>
          </a:xfrm>
          <a:prstGeom prst="rect">
            <a:avLst/>
          </a:prstGeom>
          <a:noFill/>
          <a:ln/>
        </p:spPr>
        <p:txBody>
          <a:bodyPr wrap="square" lIns="0" tIns="0" rIns="0" bIns="0" rtlCol="0" anchor="ctr"/>
          <a:lstStyle/>
          <a:p>
            <a:pPr indent="0" marL="0">
              <a:buNone/>
            </a:pPr>
            <a:r>
              <a:rPr lang="en-US" sz="2000" b="1" dirty="0">
                <a:solidFill>
                  <a:srgbClr val="1F4D3A"/>
                </a:solidFill>
                <a:latin typeface="Cambria" pitchFamily="34" charset="0"/>
                <a:ea typeface="Cambria" pitchFamily="34" charset="-122"/>
                <a:cs typeface="Cambria" pitchFamily="34" charset="-120"/>
              </a:rPr>
              <a:t>C7–C9</a:t>
            </a:r>
            <a:endParaRPr lang="en-US" sz="2000" dirty="0"/>
          </a:p>
        </p:txBody>
      </p:sp>
      <p:sp>
        <p:nvSpPr>
          <p:cNvPr id="15" name="Text 12"/>
          <p:cNvSpPr txBox="1"/>
          <p:nvPr/>
        </p:nvSpPr>
        <p:spPr>
          <a:xfrm>
            <a:off x="594360" y="331012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Organizarea pe categorii de folosință: arabil, plantații, pajiști, păduri — folosințele definite astăzi</a:t>
            </a:r>
            <a:endParaRPr lang="en-US" sz="1200" dirty="0"/>
          </a:p>
        </p:txBody>
      </p:sp>
      <p:sp>
        <p:nvSpPr>
          <p:cNvPr id="16" name="Shape 13"/>
          <p:cNvSpPr/>
          <p:nvPr/>
        </p:nvSpPr>
        <p:spPr>
          <a:xfrm>
            <a:off x="4709160" y="2743200"/>
            <a:ext cx="4069080" cy="1280160"/>
          </a:xfrm>
          <a:prstGeom prst="roundRect">
            <a:avLst>
              <a:gd name="adj" fmla="val 7143"/>
            </a:avLst>
          </a:prstGeom>
          <a:solidFill>
            <a:srgbClr val="FFFFFF"/>
          </a:solidFill>
          <a:ln w="19050">
            <a:solidFill>
              <a:srgbClr val="5D3F7C"/>
            </a:solidFill>
            <a:prstDash val="solid"/>
          </a:ln>
          <a:effectLst>
            <a:outerShdw sx="100000" sy="100000" kx="0" ky="0" algn="bl" rotWithShape="0" blurRad="76200" dist="25400" dir="5400000">
              <a:srgbClr val="000000">
                <a:alpha val="12000"/>
              </a:srgbClr>
            </a:outerShdw>
          </a:effectLst>
        </p:spPr>
      </p:sp>
      <p:sp>
        <p:nvSpPr>
          <p:cNvPr id="17" name="Text 14"/>
          <p:cNvSpPr txBox="1"/>
          <p:nvPr/>
        </p:nvSpPr>
        <p:spPr>
          <a:xfrm>
            <a:off x="4846320" y="2852928"/>
            <a:ext cx="3749040" cy="457200"/>
          </a:xfrm>
          <a:prstGeom prst="rect">
            <a:avLst/>
          </a:prstGeom>
          <a:noFill/>
          <a:ln/>
        </p:spPr>
        <p:txBody>
          <a:bodyPr wrap="square" lIns="0" tIns="0" rIns="0" bIns="0" rtlCol="0" anchor="ctr"/>
          <a:lstStyle/>
          <a:p>
            <a:pPr indent="0" marL="0">
              <a:buNone/>
            </a:pPr>
            <a:r>
              <a:rPr lang="en-US" sz="2000" b="1" dirty="0">
                <a:solidFill>
                  <a:srgbClr val="5D3F7C"/>
                </a:solidFill>
                <a:latin typeface="Cambria" pitchFamily="34" charset="0"/>
                <a:ea typeface="Cambria" pitchFamily="34" charset="-122"/>
                <a:cs typeface="Cambria" pitchFamily="34" charset="-120"/>
              </a:rPr>
              <a:t>C13</a:t>
            </a:r>
            <a:endParaRPr lang="en-US" sz="2000" dirty="0"/>
          </a:p>
        </p:txBody>
      </p:sp>
      <p:sp>
        <p:nvSpPr>
          <p:cNvPr id="18" name="Text 15"/>
          <p:cNvSpPr txBox="1"/>
          <p:nvPr/>
        </p:nvSpPr>
        <p:spPr>
          <a:xfrm>
            <a:off x="4846320" y="3310128"/>
            <a:ext cx="3749040" cy="640080"/>
          </a:xfrm>
          <a:prstGeom prst="rect">
            <a:avLst/>
          </a:prstGeom>
          <a:noFill/>
          <a:ln/>
        </p:spPr>
        <p:txBody>
          <a:bodyPr wrap="square" lIns="0" tIns="0" rIns="0" bIns="0" rtlCol="0" anchor="ctr"/>
          <a:lstStyle/>
          <a:p>
            <a:pPr indent="0" marL="0">
              <a:buNone/>
            </a:pPr>
            <a:r>
              <a:rPr lang="en-US" sz="1200" dirty="0">
                <a:solidFill>
                  <a:srgbClr val="1D2321"/>
                </a:solidFill>
                <a:latin typeface="Calibri" pitchFamily="34" charset="0"/>
                <a:ea typeface="Calibri" pitchFamily="34" charset="-122"/>
                <a:cs typeface="Calibri" pitchFamily="34" charset="-120"/>
              </a:rPr>
              <a:t>Adaptarea climatică a teritoriului — seceta, irigațiile și soluțiile bazate pe natură</a:t>
            </a:r>
            <a:endParaRPr lang="en-US" sz="1200" dirty="0"/>
          </a:p>
        </p:txBody>
      </p:sp>
      <p:sp>
        <p:nvSpPr>
          <p:cNvPr id="19" name="Text 16"/>
          <p:cNvSpPr txBox="1"/>
          <p:nvPr/>
        </p:nvSpPr>
        <p:spPr>
          <a:xfrm>
            <a:off x="457200" y="4251960"/>
            <a:ext cx="8229600" cy="365760"/>
          </a:xfrm>
          <a:prstGeom prst="rect">
            <a:avLst/>
          </a:prstGeom>
          <a:noFill/>
          <a:ln/>
        </p:spPr>
        <p:txBody>
          <a:bodyPr wrap="square" lIns="0" tIns="0" rIns="0" bIns="0" rtlCol="0" anchor="ctr"/>
          <a:lstStyle/>
          <a:p>
            <a:pPr indent="0" marL="0">
              <a:buNone/>
            </a:pPr>
            <a:r>
              <a:rPr lang="en-US" sz="1300" i="1" dirty="0">
                <a:solidFill>
                  <a:srgbClr val="1F4D3A"/>
                </a:solidFill>
                <a:latin typeface="Cambria" pitchFamily="34" charset="0"/>
                <a:ea typeface="Cambria" pitchFamily="34" charset="-122"/>
                <a:cs typeface="Cambria" pitchFamily="34" charset="-120"/>
              </a:rPr>
              <a:t>Data viitoare: orașele — motoare și probleme — și instrumentarul urbanismului până la nivelul parcelei.</a:t>
            </a:r>
            <a:endParaRPr lang="en-US" sz="13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4D3A"/>
        </a:solidFill>
      </p:bgPr>
    </p:bg>
    <p:spTree>
      <p:nvGrpSpPr>
        <p:cNvPr id="1" name=""/>
        <p:cNvGrpSpPr/>
        <p:nvPr/>
      </p:nvGrpSpPr>
      <p:grpSpPr>
        <a:xfrm>
          <a:off x="0" y="0"/>
          <a:ext cx="0" cy="0"/>
          <a:chOff x="0" y="0"/>
          <a:chExt cx="0" cy="0"/>
        </a:xfrm>
      </p:grpSpPr>
      <p:sp>
        <p:nvSpPr>
          <p:cNvPr id="2" name="Text 0"/>
          <p:cNvSpPr txBox="1"/>
          <p:nvPr/>
        </p:nvSpPr>
        <p:spPr>
          <a:xfrm>
            <a:off x="548640" y="457200"/>
            <a:ext cx="8046720" cy="54864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Bibliografie selectivă</a:t>
            </a:r>
            <a:endParaRPr lang="en-US" sz="2600" dirty="0"/>
          </a:p>
        </p:txBody>
      </p:sp>
      <p:sp>
        <p:nvSpPr>
          <p:cNvPr id="3" name="Text 1"/>
          <p:cNvSpPr txBox="1"/>
          <p:nvPr/>
        </p:nvSpPr>
        <p:spPr>
          <a:xfrm>
            <a:off x="548640" y="1097280"/>
            <a:ext cx="8046720" cy="3200400"/>
          </a:xfrm>
          <a:prstGeom prst="rect">
            <a:avLst/>
          </a:prstGeom>
          <a:noFill/>
          <a:ln/>
        </p:spPr>
        <p:txBody>
          <a:bodyPr wrap="square" lIns="0" tIns="0" rIns="0" bIns="0" rtlCol="0" anchor="t"/>
          <a:lstStyle/>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Otiman, P. I. (2006). Dezvoltarea rurală durabilă în România. București: Editura Academiei Române.</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Otiman, P. I. (2008). Sustainable development strategy of agriculture and rural areas in Romania (Rural Romania XXI). Agricultural Economics and Rural Development, 5(1–2), 4–18.</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Kayser, B. (1990). La renaissance rurale. Paris: Armand Colin.</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FAO (1989). Sustainable Development and Natural Resources Management. Conferința FAO, Roma.</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OCDE (2011). OECD Regional Typology. Paris.</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MADR (2015). Programul Național de Dezvoltare Rurală 2014–2020 — analiza situației socio-economice.</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Banca Mondială (2012). Actualizarea strategiei investițiilor în sectorul irigațiilor din România.</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Consiliul Europei (1996). Recomandarea 1296 — Carta europeană a spațiului rural.</a:t>
            </a:r>
            <a:endParaRPr lang="en-US" sz="1150" dirty="0"/>
          </a:p>
          <a:p>
            <a:pPr marL="342900" indent="-342900">
              <a:spcAft>
                <a:spcPts val="400"/>
              </a:spcAft>
              <a:buSzPct val="100000"/>
              <a:buChar char="•"/>
            </a:pPr>
            <a:r>
              <a:rPr lang="en-US" sz="1150" dirty="0">
                <a:solidFill>
                  <a:srgbClr val="EFE9DC"/>
                </a:solidFill>
                <a:latin typeface="Calibri" pitchFamily="34" charset="0"/>
                <a:ea typeface="Calibri" pitchFamily="34" charset="-122"/>
                <a:cs typeface="Calibri" pitchFamily="34" charset="-120"/>
              </a:rPr>
              <a:t>Legea fondului funciar nr. 18/1991 · HG nr. 793/2016.</a:t>
            </a:r>
            <a:endParaRPr lang="en-US" sz="1150" dirty="0"/>
          </a:p>
        </p:txBody>
      </p:sp>
      <p:sp>
        <p:nvSpPr>
          <p:cNvPr id="4" name="Text 2"/>
          <p:cNvSpPr txBox="1"/>
          <p:nvPr/>
        </p:nvSpPr>
        <p:spPr>
          <a:xfrm>
            <a:off x="548640" y="4343400"/>
            <a:ext cx="8046720" cy="320040"/>
          </a:xfrm>
          <a:prstGeom prst="rect">
            <a:avLst/>
          </a:prstGeom>
          <a:noFill/>
          <a:ln/>
        </p:spPr>
        <p:txBody>
          <a:bodyPr wrap="square" lIns="0" tIns="0" rIns="0" bIns="0" rtlCol="0" anchor="ctr"/>
          <a:lstStyle/>
          <a:p>
            <a:pPr indent="0" marL="0">
              <a:buNone/>
            </a:pPr>
            <a:r>
              <a:rPr lang="en-US" sz="1100" i="1" dirty="0">
                <a:solidFill>
                  <a:srgbClr val="8FB996"/>
                </a:solidFill>
                <a:latin typeface="Calibri" pitchFamily="34" charset="0"/>
                <a:ea typeface="Calibri" pitchFamily="34" charset="-122"/>
                <a:cs typeface="Calibri" pitchFamily="34" charset="-120"/>
              </a:rPr>
              <a:t>Bibliografia integrală se află în suportul de curs — Cursul 4.</a:t>
            </a:r>
            <a:endParaRPr lang="en-US" sz="1100" dirty="0"/>
          </a:p>
        </p:txBody>
      </p:sp>
      <p:sp>
        <p:nvSpPr>
          <p:cNvPr id="5" name="Text 3"/>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8FB996"/>
                </a:solidFill>
                <a:latin typeface="Calibri" pitchFamily="34" charset="0"/>
                <a:ea typeface="Calibri" pitchFamily="34" charset="-122"/>
                <a:cs typeface="Calibri" pitchFamily="34" charset="-120"/>
              </a:rPr>
              <a:t>Organizarea Teritoriului și Ecologie · Cursul 4</a:t>
            </a:r>
            <a:endParaRPr lang="en-US" sz="900" dirty="0"/>
          </a:p>
        </p:txBody>
      </p:sp>
      <p:sp>
        <p:nvSpPr>
          <p:cNvPr id="6" name="Text 4"/>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56</a:t>
            </a:r>
            <a:endParaRPr lang="en-US"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4D3A"/>
        </a:solidFill>
      </p:bgPr>
    </p:bg>
    <p:spTree>
      <p:nvGrpSpPr>
        <p:cNvPr id="1" name=""/>
        <p:cNvGrpSpPr/>
        <p:nvPr/>
      </p:nvGrpSpPr>
      <p:grpSpPr>
        <a:xfrm>
          <a:off x="0" y="0"/>
          <a:ext cx="0" cy="0"/>
          <a:chOff x="0" y="0"/>
          <a:chExt cx="0" cy="0"/>
        </a:xfrm>
      </p:grpSpPr>
      <p:sp>
        <p:nvSpPr>
          <p:cNvPr id="2" name="Shape 0"/>
          <p:cNvSpPr/>
          <p:nvPr/>
        </p:nvSpPr>
        <p:spPr>
          <a:xfrm>
            <a:off x="-1371600" y="2377440"/>
            <a:ext cx="4206240" cy="4206240"/>
          </a:xfrm>
          <a:prstGeom prst="ellipse">
            <a:avLst/>
          </a:prstGeom>
          <a:solidFill>
            <a:srgbClr val="2A5F49"/>
          </a:solidFill>
          <a:ln/>
        </p:spPr>
      </p:sp>
      <p:sp>
        <p:nvSpPr>
          <p:cNvPr id="3" name="Text 1"/>
          <p:cNvSpPr txBox="1"/>
          <p:nvPr/>
        </p:nvSpPr>
        <p:spPr>
          <a:xfrm>
            <a:off x="548640" y="1371600"/>
            <a:ext cx="8046720" cy="91440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Mulțumesc.</a:t>
            </a:r>
            <a:endParaRPr lang="en-US" sz="4000" dirty="0"/>
          </a:p>
        </p:txBody>
      </p:sp>
      <p:sp>
        <p:nvSpPr>
          <p:cNvPr id="4" name="Text 2"/>
          <p:cNvSpPr txBox="1"/>
          <p:nvPr/>
        </p:nvSpPr>
        <p:spPr>
          <a:xfrm>
            <a:off x="548640" y="2286000"/>
            <a:ext cx="8046720" cy="457200"/>
          </a:xfrm>
          <a:prstGeom prst="rect">
            <a:avLst/>
          </a:prstGeom>
          <a:noFill/>
          <a:ln/>
        </p:spPr>
        <p:txBody>
          <a:bodyPr wrap="square" lIns="0" tIns="0" rIns="0" bIns="0" rtlCol="0" anchor="ctr"/>
          <a:lstStyle/>
          <a:p>
            <a:pPr indent="0" marL="0">
              <a:buNone/>
            </a:pPr>
            <a:r>
              <a:rPr lang="en-US" sz="1600" dirty="0">
                <a:solidFill>
                  <a:srgbClr val="EFE9DC"/>
                </a:solidFill>
                <a:latin typeface="Calibri" pitchFamily="34" charset="0"/>
                <a:ea typeface="Calibri" pitchFamily="34" charset="-122"/>
                <a:cs typeface="Calibri" pitchFamily="34" charset="-120"/>
              </a:rPr>
              <a:t>Întrebări, discuții, teme de reflecție</a:t>
            </a:r>
            <a:endParaRPr lang="en-US" sz="1600" dirty="0"/>
          </a:p>
        </p:txBody>
      </p:sp>
      <p:sp>
        <p:nvSpPr>
          <p:cNvPr id="5" name="Text 3"/>
          <p:cNvSpPr txBox="1"/>
          <p:nvPr/>
        </p:nvSpPr>
        <p:spPr>
          <a:xfrm>
            <a:off x="548640" y="3566160"/>
            <a:ext cx="8046720" cy="73152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S.l. Dr. Habil. Ing. Rareș Hălbac-Cotoară-Zamfir</a:t>
            </a:r>
            <a:endParaRPr lang="en-US" sz="1300" dirty="0"/>
          </a:p>
          <a:p>
            <a:pPr indent="0" marL="0">
              <a:buNone/>
            </a:pPr>
            <a:r>
              <a:rPr lang="en-US" sz="1300" dirty="0">
                <a:solidFill>
                  <a:srgbClr val="FFFFFF"/>
                </a:solidFill>
                <a:latin typeface="Calibri" pitchFamily="34" charset="0"/>
                <a:ea typeface="Calibri" pitchFamily="34" charset="-122"/>
                <a:cs typeface="Calibri" pitchFamily="34" charset="-120"/>
              </a:rPr>
              <a:t>Facultatea de Construcții · Universitatea Politehnica Timișoara</a:t>
            </a:r>
            <a:endParaRPr lang="en-US" sz="1300" dirty="0"/>
          </a:p>
        </p:txBody>
      </p:sp>
      <p:sp>
        <p:nvSpPr>
          <p:cNvPr id="6" name="Text 4"/>
          <p:cNvSpPr txBox="1"/>
          <p:nvPr/>
        </p:nvSpPr>
        <p:spPr>
          <a:xfrm>
            <a:off x="8412480" y="4754880"/>
            <a:ext cx="457200" cy="274320"/>
          </a:xfrm>
          <a:prstGeom prst="rect">
            <a:avLst/>
          </a:prstGeom>
          <a:noFill/>
          <a:ln/>
        </p:spPr>
        <p:txBody>
          <a:bodyPr wrap="square" lIns="0" tIns="0" rIns="0" bIns="0" rtlCol="0" anchor="ctr"/>
          <a:lstStyle/>
          <a:p>
            <a:pPr algn="r" indent="0" marL="0">
              <a:buNone/>
            </a:pPr>
            <a:r>
              <a:rPr lang="en-US" sz="900" dirty="0">
                <a:solidFill>
                  <a:srgbClr val="5A645F"/>
                </a:solidFill>
                <a:latin typeface="Calibri" pitchFamily="34" charset="0"/>
                <a:ea typeface="Calibri" pitchFamily="34" charset="-122"/>
                <a:cs typeface="Calibri" pitchFamily="34" charset="-120"/>
              </a:rPr>
              <a:t>57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Cursul 4 — Dezvoltarea și organizarea spațiului rural</dc:title>
  <dc:subject>PptxGenJS Presentation</dc:subject>
  <dc:creator>S.l. Dr. Habil. Ing. Rareș Hălbac-Cotoară-Zamfir</dc:creator>
  <cp:lastModifiedBy>S.l. Dr. Habil. Ing. Rareș Hălbac-Cotoară-Zamfir</cp:lastModifiedBy>
  <cp:revision>1</cp:revision>
  <dcterms:created xsi:type="dcterms:W3CDTF">2026-09-25T15:10:16Z</dcterms:created>
  <dcterms:modified xsi:type="dcterms:W3CDTF">2026-09-25T15:10:16Z</dcterms:modified>
</cp:coreProperties>
</file>