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Lst>
  <p:notesMasterIdLst>
    <p:notesMasterId r:id="rId6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notesMaster" Target="notesMasters/notesMaster1.xml"/><Relationship Id="rId65" Type="http://schemas.openxmlformats.org/officeDocument/2006/relationships/presProps" Target="presProps.xml"/><Relationship Id="rId66" Type="http://schemas.openxmlformats.org/officeDocument/2006/relationships/viewProps" Target="viewProps.xml"/><Relationship Id="rId67" Type="http://schemas.openxmlformats.org/officeDocument/2006/relationships/theme" Target="theme/theme1.xml"/><Relationship Id="rId6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Cursul 3 stabilește cadrele: cine administrează, pe ce suprafață, cu ce competențe și în ce limite. Este capitolul cu cea mai directă aplicabilitate pentru inginerul MTC — de la harta politică a reformelor la borna de hotar.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Helin (1967): harta administrativă a fost reformată de aproape douăsprezece ori de la Primul Război Mondial. Fiecare decupaj reflectă obiectivele politice ale epocii. Cu o singură excepție (1938), decupajele au păstrat corelația cu regiunile istorice.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Transpunerea instituțională a teritorialității din Cursul 1. Organizarea teritoriului și amenajarea privesc conținutul dezvoltării; organizarea administrativ-teritorială stabilește cadrele: cine administrează, pe ce suprafață, cu ce competențe, în ce limite.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Legea 2/1968 (modificată prin Decretul 15/1981) — scheletul teritorial: județ, oraș/municipiu, comună. Codul administrativ (OUG 57/2019) — UAT = persoane juridice de drept public, cu capacitate deplină și patrimoniu. Legea 315/2004 — 8 regiuni de dezvoltare, fără personalitate juridică.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Figura 3.1: NUTS 0 România; NUTS I — 4 macroregiuni; NUTS II — 8 regiuni de dezvoltare; NUTS III — 41 județe + București; LAU — municipii, orașe, comune. Asimetrie: nivelurile cu personalitate juridică (județ, LAU) nu coincid cu cele statistico-programatice (macroregiuni, regiuni).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Harta regiunilor de dezvoltare. Ele sunt cadrul politicii de coeziune și al statisticii NUTS II, dar nu au autorități alese și nu administrează teritoriu — asimetria fundamentală a sistemului românesc.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Cronologia reperelor: 1856, 1918, 1925, 1929, 1938, 1940, 1950, 1968, 1981, 1997, 2004. Fiecare va fi detaliat.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În Țara Românească: Banatul de Severin (banul) la dreapta Oltului, vornicul la stânga; județele conduse de dregători. În Moldova: Țara de Sus și Țara de Jos; ținuturile conduse de pârcălabi. Atribuții administrative, judecătorești, fiscale, militare.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Orașele medievale: comunități libere cu autonomie; teritoriul lor = vatra (zona construită), hotarul (terenurile cultivate) și ocolul (satele adiacente) — structură care anticipează cu secole distincția intravilan–extravilan–zonă de influență.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Harta din 1786 ilustrează decupajele premoderne. Satele: libere (răzeși în Moldova, moșneni în Țara Românească) sau aservite — legătura dintre statutul juridic al pământului și organizarea administrativă este veche de secole.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Tratatul de la Paris (1856): Moldova primește Cahul, Bolgrad și Ismail — acces la Dunăre pe ~140 km. În 1878, județele sunt pierdute în favoarea Rusiei, România primind Dobrogea.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Neutralitate 1914–1916; intrarea în război (august 1916) pe baza Tratatului de la București; unirile din 1918 (Basarabia, Bucovina, Transilvania, Banat, Crișana, Maramureș); tratatele de recunoaștere. Suprafața se dublează — și, cu ea, problema administrării unitare.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Vechiul Regat (Legea consiliilor județene 1894), Transilvania (Decretul 3632/1918), Bucovina, Basarabia. Județele din Bucovina — de 7–10 ori mai mici decât cele din Basarabia sau Transilvania; prefecții din Bihor și Caraș-Severin administrau peste 450.000 de locuitori.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71 de județe cu 429 de plăși; 179 de orașe; 8.751 de comune cu 15.981 de sate. Județul — unitatea de bază, consiliile județene sub autoritatea centrală; județele grupate pentru tutela administrativă.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Guvernul Maniu, Legea pentru organizarea administrațiunii locale (3 august 1929): 7 directorate — București, Cernăuți, Chișinău, Cluj, Craiova, Iași, Timișoara — reînviind ideea regiunilor istorice, cu criteriu etnic și relații urbane tradiționale. Abrogată în mai puțin de doi 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Constituția din 27 februarie 1938 și Legea administrativă din 14 august 1938: 10 ținuturi (Argeș, Mării, Timiș, Mureș, Someș, Crișuri, Nistru, Prut, Siret, Dunărea de Jos), conduse de Rezidenți Regali. Delimitarea evita deliberat provinciile istorice — centralizare autoritară.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Notele ultimative sovietice (27 iunie 1940), Arbitrajul de la Viena (30 august, anulat în 1944/1947), Acordul de la Craiova (7 septembrie): 13 județe pierdute definitiv — 11 în Basarabia și Bucovina de Nord, 2 în Cadrilater — 58.488 km², 32 de orașe, 2.422 de sate.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Legea nr. 5 din 8 septembrie 1950: 28 de regiuni, 177 de raioane, 4.052 de comune, după modelul oblasturilor. Criteriul „complexității social-economice” înlocuiește criteriul istorico-geografic; regiuni duble față de județe, pentru subordonarea satului orașului industrial.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Decretul 331/1952: 12 regiuni dispar prin contopire; se înființează regiunea Craiova și Regiunea Autonomă Maghiară (Covasna, Harghita, Mureș). 1956: 16 regiuni. După 1958, revenirea denumirilor românești (1960).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februarie 1968: județul (nivel superior) și orașul/comuna (nivel inferior); 39 de județe pe fundamentul celor interbelice, inspirate de departamentele franceze. 1981: Giurgiu și Călărași — 40; 1997: Ilfov — 41.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Structura județeană din 1968 s-a dovedit remarcabil de durabilă. Explicația (Helin, 1967): congruența cu structurile istorice, etnice și economice reale. Comparați cu 1929 (abrogată în 2 ani), 1938 (2 ani), 1950 (2 ani până la prima comasare).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Trei exemple: 1938 evită congruența istorică pentru centralizarea carlistă; 1950 copiază modelul sovietic pentru a subordona satul orașului industrial; 1968 revine la județe congruente. Mărimea, forma și numărul unităților codifică intenția politică.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Formarea unui sistem policentric; extinderea neomogenă a localităților; evoluția rapidă a periferiilor și a comunelor limitrofe marilor aglomerări; dezvoltare fără planificare; mediile mixte urban–rural.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 de așezare stabilă a populației în teritoriu — nucleu de viață umană. Șase criterii de diferențiere; două grupe: urbane și rurale.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Urbană: majoritatea resurselor de muncă în activități neagricole, dotare diversificată, influență asupra zonei. Rurală (satul): două situații — (a) forța de muncă majoritar agricolă, cu specific rural viabil; (b) forță de muncă neagricolă, dar dotare insuficientă pentru statutul de oraș.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Comuna: UAT de bază cuprinzând populația rurală unită prin comunitate de interese și tradiții; unul sau mai multe sate, care nu au personalitate juridică.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Declarat prin lege pe baza indicatorilor minimali (Legea 351/2001). Componenta teritorială: intravilan + extravilan; componenta demografică și socio-economică: populația și activitățile.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Municipiul — oraș de însemnătate deosebită în viața economică, social-politică și cultural-științifică; poate avea subdiviziuni administrativ-teritoriale. Județul — alcătuit din comune, orașe și municipii, declarat prin lege, după condiții geografice, economice, sociale, etnice, culturale.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3.181 UAT de bază: 103 municipii, 217 orașe, 2.861 comune; 41 județe + București; 13.750 de localități — 10% urbane, 90% rurale; densitate medie ~5,8 localități/100 km². Doar 3 localități desființate juridic în 1968–2012, în ciuda depopulării.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Figura 3.2 din suportul de curs: sinteza pe niveluri, de la județ la localitatea componentă.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Toate definite de Legea 350/2001. Rețeaua — totalitatea localităților și relațiile dintre ele; armatura urbană — ansamblul orașelor ierarhizate și ariile lor de influență; sistemele urbane — localități învecinate care cooperează păstrându-și autonomia.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Treapta 1: București (~1,9 mil.), Iași, Timișoara, Cluj-Napoca (&gt;300.000) — reprezentative pentru marile regiuni. Treapta 2: Constanța, Craiova, Galați, Brașov (275–300k) + Ploiești, Brăila, Oradea (200–275k). Treapta 3: 13 orașe de 100–200k. Treapta 4: 19 orașe de 50–100k.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HG 998/2008 și HG 1149/2008 — orașele incluse în POR 2007–2013, Axa 1. 7 poli de creștere cu arealele lor de influență; 13 poli de dezvoltare urbană; 179 de centre urbane (orașe/municipii peste 10.000 de locuitori).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Influența polilor duce la înființarea unor orașe mici (sub 10.000 loc.) dependente de infrastructura marilor orașe; demografic, populația se mută spre localitățile mici apropiate, cu mediile mixte urban–rural ca rezultat.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Zona de influență: localitățile din jurul unui centru urban, influențate direct de evoluția lui — activități economice, aprovizionare agroalimentară, dotări sociale și comerciale, infrastructură, recreere. Dimensiunile depind de mărimea și funcțiile orașului.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Zona metropolitană: parteneriat voluntar între marile centre urbane (Capitala și municipiile de rangul I) și localitățile urbane și rurale din zona imediată, la distanțe de până la 30 km, cu relații de cooperare pe multiple planuri (Cursul 2, Secțiunea a 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Raportul privind orașele competitive: la nivel urban — calitatea vieții, piața imobiliară, planificare; la nivel metropolitan — mobilitate și transport integrat, administrare unică; la nivel de zonă economică largă — infrastructura de conectivitate.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Intravilanul: locuințe, anexe, construcții social-culturale și economice, căi de comunicație, dotări. Extravilanul: între limita intravilanului și hotarul administrativ. Limita intravilanului se stabilește prin PUG (Cursul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Tarlaua (sector cadastral) → corpul de proprietate → parcela → subparcela; plus lotul (stațiuni experimentale) și trupul (una sau mai multe tarlale, un singur proprietar).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Intravilan: sectorul cadastral (cvartalul) → corpul de proprietate → parcela (cu sau fără construcții). În sistemul actual (Legea 7/1996): unitatea de bază este imobilul — terenul cu sau fără construcții, identificat prin număr cadastral unic.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Hotare naționale, administrative, ale unităților economice, ale proprietăților funciare. Materializate pe teren prin limite și borne; reprezentate pe plan prin linii și puncte de hotar. Linii naturale (talveg, cumpăna apelor, liziere) și artificiale (șanțuri, garduri, diguri, canale, drumuri).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Limita — linia care determină forma geometrică a unităților cadastrale, a folosințelor, a tipurilor de sol, a claselor de bonitare. Tipul limitei dictează metoda și costul lucrării.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Delimitarea și materializarea hotarelor UAT; evidența intravilan/extravilan; unitățile cadastrale ca gramatică a lucrărilor; tipurile de limite și alegerea metodelor; moștenirea decupajelor istorice în evidențele funciare; datele pentru structurile de cooperare.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Succesiunea județe–ținuturi–regiuni/raioane–județe a produs straturi succesive de evidențe: sistemul cărților funciare (Transilvania, Banat, Bucovina) și registrele de transcripțiuni-inscripțiuni (Vechiul Regat). Armonizarea lor este una dintre marile provocări ale cadastrului românesc.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Trei concluzii: organizarea administrativ-teritorială = traducerea juridică a teritorialității, fiecare decupaj fiind instrument tehnic și proiect politic; cadrul actual combină stabilitatea decupajului cu flexibilitatea cooperării; pentru MTC, lanțul UAT → intravilan → unități cadastrale → hotare → limite este chiar obiectul muncii.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Cursul 4 intră în conținutul teritoriului rural: fondul funciar, structura exploatațiilor, infrastructura, declinul demografic — în cadrul administrativ stabilit astăzi.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jp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6309360" y="-1097280"/>
            <a:ext cx="4206240" cy="4206240"/>
          </a:xfrm>
          <a:prstGeom prst="ellipse">
            <a:avLst/>
          </a:prstGeom>
          <a:solidFill>
            <a:srgbClr val="2A5F49"/>
          </a:solidFill>
          <a:ln/>
        </p:spPr>
      </p:sp>
      <p:sp>
        <p:nvSpPr>
          <p:cNvPr id="3" name="Shape 1"/>
          <p:cNvSpPr/>
          <p:nvPr/>
        </p:nvSpPr>
        <p:spPr>
          <a:xfrm>
            <a:off x="7132320" y="182880"/>
            <a:ext cx="2560320" cy="2560320"/>
          </a:xfrm>
          <a:prstGeom prst="ellipse">
            <a:avLst/>
          </a:prstGeom>
          <a:solidFill>
            <a:srgbClr val="8FB996"/>
          </a:solidFill>
          <a:ln/>
        </p:spPr>
      </p:sp>
      <p:sp>
        <p:nvSpPr>
          <p:cNvPr id="4" name="Text 2"/>
          <p:cNvSpPr txBox="1"/>
          <p:nvPr/>
        </p:nvSpPr>
        <p:spPr>
          <a:xfrm>
            <a:off x="548640" y="502920"/>
            <a:ext cx="5486400" cy="320040"/>
          </a:xfrm>
          <a:prstGeom prst="rect">
            <a:avLst/>
          </a:prstGeom>
          <a:noFill/>
          <a:ln/>
        </p:spPr>
        <p:txBody>
          <a:bodyPr wrap="square" lIns="0" tIns="0" rIns="0" bIns="0" rtlCol="0" anchor="ctr"/>
          <a:lstStyle/>
          <a:p>
            <a:pPr indent="0" marL="0">
              <a:buNone/>
            </a:pPr>
            <a:r>
              <a:rPr lang="en-US" sz="1100" b="1" spc="300" kern="0" dirty="0">
                <a:solidFill>
                  <a:srgbClr val="8FB996"/>
                </a:solidFill>
                <a:latin typeface="Calibri" pitchFamily="34" charset="0"/>
                <a:ea typeface="Calibri" pitchFamily="34" charset="-122"/>
                <a:cs typeface="Calibri" pitchFamily="34" charset="-120"/>
              </a:rPr>
              <a:t>ORGANIZAREA TERITORIULUI ȘI ECOLOGIE</a:t>
            </a:r>
            <a:endParaRPr lang="en-US" sz="1100" dirty="0"/>
          </a:p>
        </p:txBody>
      </p:sp>
      <p:sp>
        <p:nvSpPr>
          <p:cNvPr id="5" name="Text 3"/>
          <p:cNvSpPr txBox="1"/>
          <p:nvPr/>
        </p:nvSpPr>
        <p:spPr>
          <a:xfrm>
            <a:off x="548640" y="960120"/>
            <a:ext cx="5486400" cy="548640"/>
          </a:xfrm>
          <a:prstGeom prst="rect">
            <a:avLst/>
          </a:prstGeom>
          <a:noFill/>
          <a:ln/>
        </p:spPr>
        <p:txBody>
          <a:bodyPr wrap="square" lIns="0" tIns="0" rIns="0" bIns="0" rtlCol="0" anchor="ctr"/>
          <a:lstStyle/>
          <a:p>
            <a:pPr indent="0" marL="0">
              <a:buNone/>
            </a:pPr>
            <a:r>
              <a:rPr lang="en-US" sz="2200" dirty="0">
                <a:solidFill>
                  <a:srgbClr val="EFE9DC"/>
                </a:solidFill>
                <a:latin typeface="Cambria" pitchFamily="34" charset="0"/>
                <a:ea typeface="Cambria" pitchFamily="34" charset="-122"/>
                <a:cs typeface="Cambria" pitchFamily="34" charset="-120"/>
              </a:rPr>
              <a:t>Cursul 3</a:t>
            </a:r>
            <a:endParaRPr lang="en-US" sz="2200" dirty="0"/>
          </a:p>
        </p:txBody>
      </p:sp>
      <p:sp>
        <p:nvSpPr>
          <p:cNvPr id="6" name="Text 4"/>
          <p:cNvSpPr txBox="1"/>
          <p:nvPr/>
        </p:nvSpPr>
        <p:spPr>
          <a:xfrm>
            <a:off x="548640" y="1508760"/>
            <a:ext cx="5852160" cy="1554480"/>
          </a:xfrm>
          <a:prstGeom prst="rect">
            <a:avLst/>
          </a:prstGeom>
          <a:noFill/>
          <a:ln/>
        </p:spPr>
        <p:txBody>
          <a:bodyPr wrap="square" lIns="0" tIns="0" rIns="0" bIns="0" rtlCol="0" anchor="t"/>
          <a:lstStyle/>
          <a:p>
            <a:pPr indent="0" marL="0">
              <a:buNone/>
            </a:pPr>
            <a:r>
              <a:rPr lang="en-US" sz="3800" b="1" dirty="0">
                <a:solidFill>
                  <a:srgbClr val="FFFFFF"/>
                </a:solidFill>
                <a:latin typeface="Cambria" pitchFamily="34" charset="0"/>
                <a:ea typeface="Cambria" pitchFamily="34" charset="-122"/>
                <a:cs typeface="Cambria" pitchFamily="34" charset="-120"/>
              </a:rPr>
              <a:t>Organizarea administrativ-teritorială</a:t>
            </a:r>
            <a:endParaRPr lang="en-US" sz="3800" dirty="0"/>
          </a:p>
        </p:txBody>
      </p:sp>
      <p:sp>
        <p:nvSpPr>
          <p:cNvPr id="7" name="Text 5"/>
          <p:cNvSpPr txBox="1"/>
          <p:nvPr/>
        </p:nvSpPr>
        <p:spPr>
          <a:xfrm>
            <a:off x="548640" y="3337560"/>
            <a:ext cx="6400800" cy="640080"/>
          </a:xfrm>
          <a:prstGeom prst="rect">
            <a:avLst/>
          </a:prstGeom>
          <a:noFill/>
          <a:ln/>
        </p:spPr>
        <p:txBody>
          <a:bodyPr wrap="square" lIns="0" tIns="0" rIns="0" bIns="0" rtlCol="0" anchor="ctr"/>
          <a:lstStyle/>
          <a:p>
            <a:pPr indent="0" marL="0">
              <a:buNone/>
            </a:pPr>
            <a:r>
              <a:rPr lang="en-US" sz="1300" dirty="0">
                <a:solidFill>
                  <a:srgbClr val="EFE9DC"/>
                </a:solidFill>
                <a:latin typeface="Calibri" pitchFamily="34" charset="0"/>
                <a:ea typeface="Calibri" pitchFamily="34" charset="-122"/>
                <a:cs typeface="Calibri" pitchFamily="34" charset="-120"/>
              </a:rPr>
              <a:t>Specializarea Măsurători Terestre și Cadastru · anul IV</a:t>
            </a:r>
            <a:endParaRPr lang="en-US" sz="1300" dirty="0"/>
          </a:p>
          <a:p>
            <a:pPr indent="0" marL="0">
              <a:buNone/>
            </a:pPr>
            <a:r>
              <a:rPr lang="en-US" sz="1300" dirty="0">
                <a:solidFill>
                  <a:srgbClr val="EFE9DC"/>
                </a:solidFill>
                <a:latin typeface="Calibri" pitchFamily="34" charset="0"/>
                <a:ea typeface="Calibri" pitchFamily="34" charset="-122"/>
                <a:cs typeface="Calibri" pitchFamily="34" charset="-120"/>
              </a:rPr>
              <a:t>Facultatea de Construcții · Universitatea Politehnica Timișoara</a:t>
            </a:r>
            <a:endParaRPr lang="en-US" sz="1300" dirty="0"/>
          </a:p>
        </p:txBody>
      </p:sp>
      <p:sp>
        <p:nvSpPr>
          <p:cNvPr id="8" name="Text 6"/>
          <p:cNvSpPr txBox="1"/>
          <p:nvPr/>
        </p:nvSpPr>
        <p:spPr>
          <a:xfrm>
            <a:off x="548640" y="4114800"/>
            <a:ext cx="6400800" cy="36576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S.l. Dr. Habil. Ing. Rareș Hălbac-Cotoară-Zamfir</a:t>
            </a:r>
            <a:endParaRPr lang="en-US" sz="1300" dirty="0"/>
          </a:p>
        </p:txBody>
      </p:sp>
      <p:sp>
        <p:nvSpPr>
          <p:cNvPr id="9" name="Text 7"/>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HARTA CURSULUI</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Ce vom parcurge astăzi</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a:t>
            </a:r>
            <a:endParaRPr lang="en-US" sz="900" dirty="0"/>
          </a:p>
        </p:txBody>
      </p:sp>
      <p:sp>
        <p:nvSpPr>
          <p:cNvPr id="6" name="Shape 4"/>
          <p:cNvSpPr/>
          <p:nvPr/>
        </p:nvSpPr>
        <p:spPr>
          <a:xfrm>
            <a:off x="457200" y="1188720"/>
            <a:ext cx="4069080" cy="749808"/>
          </a:xfrm>
          <a:prstGeom prst="roundRect">
            <a:avLst>
              <a:gd name="adj" fmla="val 9756"/>
            </a:avLst>
          </a:prstGeom>
          <a:solidFill>
            <a:srgbClr val="E6F0EA"/>
          </a:solidFill>
          <a:ln w="6350">
            <a:solidFill>
              <a:srgbClr val="D8D3C7"/>
            </a:solidFill>
            <a:prstDash val="solid"/>
          </a:ln>
        </p:spPr>
      </p:sp>
      <p:sp>
        <p:nvSpPr>
          <p:cNvPr id="7" name="Text 5"/>
          <p:cNvSpPr txBox="1"/>
          <p:nvPr/>
        </p:nvSpPr>
        <p:spPr>
          <a:xfrm>
            <a:off x="566928" y="1280160"/>
            <a:ext cx="548640" cy="566928"/>
          </a:xfrm>
          <a:prstGeom prst="rect">
            <a:avLst/>
          </a:prstGeom>
          <a:noFill/>
          <a:ln/>
        </p:spPr>
        <p:txBody>
          <a:bodyPr wrap="square" lIns="0" tIns="0" rIns="0" bIns="0" rtlCol="0" anchor="ctr"/>
          <a:lstStyle/>
          <a:p>
            <a:pPr indent="0" marL="0">
              <a:buNone/>
            </a:pPr>
            <a:r>
              <a:rPr lang="en-US" sz="1800" b="1" dirty="0">
                <a:solidFill>
                  <a:srgbClr val="1F4D3A"/>
                </a:solidFill>
                <a:latin typeface="Cambria" pitchFamily="34" charset="0"/>
                <a:ea typeface="Cambria" pitchFamily="34" charset="-122"/>
                <a:cs typeface="Cambria" pitchFamily="34" charset="-120"/>
              </a:rPr>
              <a:t>3.1</a:t>
            </a:r>
            <a:endParaRPr lang="en-US" sz="1800" dirty="0"/>
          </a:p>
        </p:txBody>
      </p:sp>
      <p:sp>
        <p:nvSpPr>
          <p:cNvPr id="8" name="Text 6"/>
          <p:cNvSpPr txBox="1"/>
          <p:nvPr/>
        </p:nvSpPr>
        <p:spPr>
          <a:xfrm>
            <a:off x="1170432" y="1261872"/>
            <a:ext cx="3246120" cy="64008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Unitatea administrativ-teritorială</a:t>
            </a:r>
            <a:endParaRPr lang="en-US" sz="1300" dirty="0"/>
          </a:p>
          <a:p>
            <a:pPr indent="0" marL="0">
              <a:buNone/>
            </a:pPr>
            <a:r>
              <a:rPr lang="en-US" sz="1050" dirty="0">
                <a:solidFill>
                  <a:srgbClr val="5A645F"/>
                </a:solidFill>
                <a:latin typeface="Calibri" pitchFamily="34" charset="0"/>
                <a:ea typeface="Calibri" pitchFamily="34" charset="-122"/>
                <a:cs typeface="Calibri" pitchFamily="34" charset="-120"/>
              </a:rPr>
              <a:t>concept, cadru juridic, NUTS/LAU</a:t>
            </a:r>
            <a:endParaRPr lang="en-US" sz="1300" dirty="0"/>
          </a:p>
        </p:txBody>
      </p:sp>
      <p:sp>
        <p:nvSpPr>
          <p:cNvPr id="9" name="Shape 7"/>
          <p:cNvSpPr/>
          <p:nvPr/>
        </p:nvSpPr>
        <p:spPr>
          <a:xfrm>
            <a:off x="4709160" y="1188720"/>
            <a:ext cx="4069080" cy="749808"/>
          </a:xfrm>
          <a:prstGeom prst="roundRect">
            <a:avLst>
              <a:gd name="adj" fmla="val 9756"/>
            </a:avLst>
          </a:prstGeom>
          <a:solidFill>
            <a:srgbClr val="E4ECF4"/>
          </a:solidFill>
          <a:ln w="6350">
            <a:solidFill>
              <a:srgbClr val="D8D3C7"/>
            </a:solidFill>
            <a:prstDash val="solid"/>
          </a:ln>
        </p:spPr>
      </p:sp>
      <p:sp>
        <p:nvSpPr>
          <p:cNvPr id="10" name="Text 8"/>
          <p:cNvSpPr txBox="1"/>
          <p:nvPr/>
        </p:nvSpPr>
        <p:spPr>
          <a:xfrm>
            <a:off x="4818888" y="1280160"/>
            <a:ext cx="548640" cy="566928"/>
          </a:xfrm>
          <a:prstGeom prst="rect">
            <a:avLst/>
          </a:prstGeom>
          <a:noFill/>
          <a:ln/>
        </p:spPr>
        <p:txBody>
          <a:bodyPr wrap="square" lIns="0" tIns="0" rIns="0" bIns="0" rtlCol="0" anchor="ctr"/>
          <a:lstStyle/>
          <a:p>
            <a:pPr indent="0" marL="0">
              <a:buNone/>
            </a:pPr>
            <a:r>
              <a:rPr lang="en-US" sz="1800" b="1" dirty="0">
                <a:solidFill>
                  <a:srgbClr val="2B5D8A"/>
                </a:solidFill>
                <a:latin typeface="Cambria" pitchFamily="34" charset="0"/>
                <a:ea typeface="Cambria" pitchFamily="34" charset="-122"/>
                <a:cs typeface="Cambria" pitchFamily="34" charset="-120"/>
              </a:rPr>
              <a:t>3.2</a:t>
            </a:r>
            <a:endParaRPr lang="en-US" sz="1800" dirty="0"/>
          </a:p>
        </p:txBody>
      </p:sp>
      <p:sp>
        <p:nvSpPr>
          <p:cNvPr id="11" name="Text 9"/>
          <p:cNvSpPr txBox="1"/>
          <p:nvPr/>
        </p:nvSpPr>
        <p:spPr>
          <a:xfrm>
            <a:off x="5422392" y="1261872"/>
            <a:ext cx="3246120" cy="64008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Evoluția istorică</a:t>
            </a:r>
            <a:endParaRPr lang="en-US" sz="1300" dirty="0"/>
          </a:p>
          <a:p>
            <a:pPr indent="0" marL="0">
              <a:buNone/>
            </a:pPr>
            <a:r>
              <a:rPr lang="en-US" sz="1050" dirty="0">
                <a:solidFill>
                  <a:srgbClr val="5A645F"/>
                </a:solidFill>
                <a:latin typeface="Calibri" pitchFamily="34" charset="0"/>
                <a:ea typeface="Calibri" pitchFamily="34" charset="-122"/>
                <a:cs typeface="Calibri" pitchFamily="34" charset="-120"/>
              </a:rPr>
              <a:t>de la județele medievale la structura actuală</a:t>
            </a:r>
            <a:endParaRPr lang="en-US" sz="1300" dirty="0"/>
          </a:p>
        </p:txBody>
      </p:sp>
      <p:sp>
        <p:nvSpPr>
          <p:cNvPr id="12" name="Shape 10"/>
          <p:cNvSpPr/>
          <p:nvPr/>
        </p:nvSpPr>
        <p:spPr>
          <a:xfrm>
            <a:off x="457200" y="2057400"/>
            <a:ext cx="4069080" cy="749808"/>
          </a:xfrm>
          <a:prstGeom prst="roundRect">
            <a:avLst>
              <a:gd name="adj" fmla="val 9756"/>
            </a:avLst>
          </a:prstGeom>
          <a:solidFill>
            <a:srgbClr val="E6F0EA"/>
          </a:solidFill>
          <a:ln w="6350">
            <a:solidFill>
              <a:srgbClr val="D8D3C7"/>
            </a:solidFill>
            <a:prstDash val="solid"/>
          </a:ln>
        </p:spPr>
      </p:sp>
      <p:sp>
        <p:nvSpPr>
          <p:cNvPr id="13" name="Text 11"/>
          <p:cNvSpPr txBox="1"/>
          <p:nvPr/>
        </p:nvSpPr>
        <p:spPr>
          <a:xfrm>
            <a:off x="566928" y="2148840"/>
            <a:ext cx="548640" cy="566928"/>
          </a:xfrm>
          <a:prstGeom prst="rect">
            <a:avLst/>
          </a:prstGeom>
          <a:noFill/>
          <a:ln/>
        </p:spPr>
        <p:txBody>
          <a:bodyPr wrap="square" lIns="0" tIns="0" rIns="0" bIns="0" rtlCol="0" anchor="ctr"/>
          <a:lstStyle/>
          <a:p>
            <a:pPr indent="0" marL="0">
              <a:buNone/>
            </a:pPr>
            <a:r>
              <a:rPr lang="en-US" sz="1800" b="1" dirty="0">
                <a:solidFill>
                  <a:srgbClr val="1F4D3A"/>
                </a:solidFill>
                <a:latin typeface="Cambria" pitchFamily="34" charset="0"/>
                <a:ea typeface="Cambria" pitchFamily="34" charset="-122"/>
                <a:cs typeface="Cambria" pitchFamily="34" charset="-120"/>
              </a:rPr>
              <a:t>3.3</a:t>
            </a:r>
            <a:endParaRPr lang="en-US" sz="1800" dirty="0"/>
          </a:p>
        </p:txBody>
      </p:sp>
      <p:sp>
        <p:nvSpPr>
          <p:cNvPr id="14" name="Text 12"/>
          <p:cNvSpPr txBox="1"/>
          <p:nvPr/>
        </p:nvSpPr>
        <p:spPr>
          <a:xfrm>
            <a:off x="1170432" y="2130552"/>
            <a:ext cx="3246120" cy="64008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Tipologia UAT actuale</a:t>
            </a:r>
            <a:endParaRPr lang="en-US" sz="1300" dirty="0"/>
          </a:p>
          <a:p>
            <a:pPr indent="0" marL="0">
              <a:buNone/>
            </a:pPr>
            <a:r>
              <a:rPr lang="en-US" sz="1050" dirty="0">
                <a:solidFill>
                  <a:srgbClr val="5A645F"/>
                </a:solidFill>
                <a:latin typeface="Calibri" pitchFamily="34" charset="0"/>
                <a:ea typeface="Calibri" pitchFamily="34" charset="-122"/>
                <a:cs typeface="Calibri" pitchFamily="34" charset="-120"/>
              </a:rPr>
              <a:t>localitate, comună, oraș, municipiu, județ; cifre</a:t>
            </a:r>
            <a:endParaRPr lang="en-US" sz="1300" dirty="0"/>
          </a:p>
        </p:txBody>
      </p:sp>
      <p:sp>
        <p:nvSpPr>
          <p:cNvPr id="15" name="Shape 13"/>
          <p:cNvSpPr/>
          <p:nvPr/>
        </p:nvSpPr>
        <p:spPr>
          <a:xfrm>
            <a:off x="4709160" y="2057400"/>
            <a:ext cx="4069080" cy="749808"/>
          </a:xfrm>
          <a:prstGeom prst="roundRect">
            <a:avLst>
              <a:gd name="adj" fmla="val 9756"/>
            </a:avLst>
          </a:prstGeom>
          <a:solidFill>
            <a:srgbClr val="E4ECF4"/>
          </a:solidFill>
          <a:ln w="6350">
            <a:solidFill>
              <a:srgbClr val="D8D3C7"/>
            </a:solidFill>
            <a:prstDash val="solid"/>
          </a:ln>
        </p:spPr>
      </p:sp>
      <p:sp>
        <p:nvSpPr>
          <p:cNvPr id="16" name="Text 14"/>
          <p:cNvSpPr txBox="1"/>
          <p:nvPr/>
        </p:nvSpPr>
        <p:spPr>
          <a:xfrm>
            <a:off x="4818888" y="2148840"/>
            <a:ext cx="548640" cy="566928"/>
          </a:xfrm>
          <a:prstGeom prst="rect">
            <a:avLst/>
          </a:prstGeom>
          <a:noFill/>
          <a:ln/>
        </p:spPr>
        <p:txBody>
          <a:bodyPr wrap="square" lIns="0" tIns="0" rIns="0" bIns="0" rtlCol="0" anchor="ctr"/>
          <a:lstStyle/>
          <a:p>
            <a:pPr indent="0" marL="0">
              <a:buNone/>
            </a:pPr>
            <a:r>
              <a:rPr lang="en-US" sz="1800" b="1" dirty="0">
                <a:solidFill>
                  <a:srgbClr val="2B5D8A"/>
                </a:solidFill>
                <a:latin typeface="Cambria" pitchFamily="34" charset="0"/>
                <a:ea typeface="Cambria" pitchFamily="34" charset="-122"/>
                <a:cs typeface="Cambria" pitchFamily="34" charset="-120"/>
              </a:rPr>
              <a:t>3.4</a:t>
            </a:r>
            <a:endParaRPr lang="en-US" sz="1800" dirty="0"/>
          </a:p>
        </p:txBody>
      </p:sp>
      <p:sp>
        <p:nvSpPr>
          <p:cNvPr id="17" name="Text 15"/>
          <p:cNvSpPr txBox="1"/>
          <p:nvPr/>
        </p:nvSpPr>
        <p:spPr>
          <a:xfrm>
            <a:off x="5422392" y="2130552"/>
            <a:ext cx="3246120" cy="64008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Rețea, armatură, cooperare</a:t>
            </a:r>
            <a:endParaRPr lang="en-US" sz="1300" dirty="0"/>
          </a:p>
          <a:p>
            <a:pPr indent="0" marL="0">
              <a:buNone/>
            </a:pPr>
            <a:r>
              <a:rPr lang="en-US" sz="1050" dirty="0">
                <a:solidFill>
                  <a:srgbClr val="5A645F"/>
                </a:solidFill>
                <a:latin typeface="Calibri" pitchFamily="34" charset="0"/>
                <a:ea typeface="Calibri" pitchFamily="34" charset="-122"/>
                <a:cs typeface="Calibri" pitchFamily="34" charset="-120"/>
              </a:rPr>
              <a:t>poli de creștere, zone de influență, zone metropolitane</a:t>
            </a:r>
            <a:endParaRPr lang="en-US" sz="1300" dirty="0"/>
          </a:p>
        </p:txBody>
      </p:sp>
      <p:sp>
        <p:nvSpPr>
          <p:cNvPr id="18" name="Shape 16"/>
          <p:cNvSpPr/>
          <p:nvPr/>
        </p:nvSpPr>
        <p:spPr>
          <a:xfrm>
            <a:off x="457200" y="2926080"/>
            <a:ext cx="4069080" cy="749808"/>
          </a:xfrm>
          <a:prstGeom prst="roundRect">
            <a:avLst>
              <a:gd name="adj" fmla="val 9756"/>
            </a:avLst>
          </a:prstGeom>
          <a:solidFill>
            <a:srgbClr val="E6F0EA"/>
          </a:solidFill>
          <a:ln w="6350">
            <a:solidFill>
              <a:srgbClr val="D8D3C7"/>
            </a:solidFill>
            <a:prstDash val="solid"/>
          </a:ln>
        </p:spPr>
      </p:sp>
      <p:sp>
        <p:nvSpPr>
          <p:cNvPr id="19" name="Text 17"/>
          <p:cNvSpPr txBox="1"/>
          <p:nvPr/>
        </p:nvSpPr>
        <p:spPr>
          <a:xfrm>
            <a:off x="566928" y="3017520"/>
            <a:ext cx="548640" cy="566928"/>
          </a:xfrm>
          <a:prstGeom prst="rect">
            <a:avLst/>
          </a:prstGeom>
          <a:noFill/>
          <a:ln/>
        </p:spPr>
        <p:txBody>
          <a:bodyPr wrap="square" lIns="0" tIns="0" rIns="0" bIns="0" rtlCol="0" anchor="ctr"/>
          <a:lstStyle/>
          <a:p>
            <a:pPr indent="0" marL="0">
              <a:buNone/>
            </a:pPr>
            <a:r>
              <a:rPr lang="en-US" sz="1800" b="1" dirty="0">
                <a:solidFill>
                  <a:srgbClr val="1F4D3A"/>
                </a:solidFill>
                <a:latin typeface="Cambria" pitchFamily="34" charset="0"/>
                <a:ea typeface="Cambria" pitchFamily="34" charset="-122"/>
                <a:cs typeface="Cambria" pitchFamily="34" charset="-120"/>
              </a:rPr>
              <a:t>3.5</a:t>
            </a:r>
            <a:endParaRPr lang="en-US" sz="1800" dirty="0"/>
          </a:p>
        </p:txBody>
      </p:sp>
      <p:sp>
        <p:nvSpPr>
          <p:cNvPr id="20" name="Text 18"/>
          <p:cNvSpPr txBox="1"/>
          <p:nvPr/>
        </p:nvSpPr>
        <p:spPr>
          <a:xfrm>
            <a:off x="1170432" y="2999232"/>
            <a:ext cx="3246120" cy="64008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Delimitarea teritoriului</a:t>
            </a:r>
            <a:endParaRPr lang="en-US" sz="1300" dirty="0"/>
          </a:p>
          <a:p>
            <a:pPr indent="0" marL="0">
              <a:buNone/>
            </a:pPr>
            <a:r>
              <a:rPr lang="en-US" sz="1050" dirty="0">
                <a:solidFill>
                  <a:srgbClr val="5A645F"/>
                </a:solidFill>
                <a:latin typeface="Calibri" pitchFamily="34" charset="0"/>
                <a:ea typeface="Calibri" pitchFamily="34" charset="-122"/>
                <a:cs typeface="Calibri" pitchFamily="34" charset="-120"/>
              </a:rPr>
              <a:t>intravilan, extravilan, unități cadastrale, hotare, limite</a:t>
            </a:r>
            <a:endParaRPr lang="en-US" sz="1300" dirty="0"/>
          </a:p>
        </p:txBody>
      </p:sp>
      <p:sp>
        <p:nvSpPr>
          <p:cNvPr id="21" name="Shape 19"/>
          <p:cNvSpPr/>
          <p:nvPr/>
        </p:nvSpPr>
        <p:spPr>
          <a:xfrm>
            <a:off x="4709160" y="2926080"/>
            <a:ext cx="4069080" cy="749808"/>
          </a:xfrm>
          <a:prstGeom prst="roundRect">
            <a:avLst>
              <a:gd name="adj" fmla="val 9756"/>
            </a:avLst>
          </a:prstGeom>
          <a:solidFill>
            <a:srgbClr val="E4ECF4"/>
          </a:solidFill>
          <a:ln w="6350">
            <a:solidFill>
              <a:srgbClr val="D8D3C7"/>
            </a:solidFill>
            <a:prstDash val="solid"/>
          </a:ln>
        </p:spPr>
      </p:sp>
      <p:sp>
        <p:nvSpPr>
          <p:cNvPr id="22" name="Text 20"/>
          <p:cNvSpPr txBox="1"/>
          <p:nvPr/>
        </p:nvSpPr>
        <p:spPr>
          <a:xfrm>
            <a:off x="4818888" y="3017520"/>
            <a:ext cx="548640" cy="566928"/>
          </a:xfrm>
          <a:prstGeom prst="rect">
            <a:avLst/>
          </a:prstGeom>
          <a:noFill/>
          <a:ln/>
        </p:spPr>
        <p:txBody>
          <a:bodyPr wrap="square" lIns="0" tIns="0" rIns="0" bIns="0" rtlCol="0" anchor="ctr"/>
          <a:lstStyle/>
          <a:p>
            <a:pPr indent="0" marL="0">
              <a:buNone/>
            </a:pPr>
            <a:r>
              <a:rPr lang="en-US" sz="1800" b="1" dirty="0">
                <a:solidFill>
                  <a:srgbClr val="2B5D8A"/>
                </a:solidFill>
                <a:latin typeface="Cambria" pitchFamily="34" charset="0"/>
                <a:ea typeface="Cambria" pitchFamily="34" charset="-122"/>
                <a:cs typeface="Cambria" pitchFamily="34" charset="-120"/>
              </a:rPr>
              <a:t>3.6</a:t>
            </a:r>
            <a:endParaRPr lang="en-US" sz="1800" dirty="0"/>
          </a:p>
        </p:txBody>
      </p:sp>
      <p:sp>
        <p:nvSpPr>
          <p:cNvPr id="23" name="Text 21"/>
          <p:cNvSpPr txBox="1"/>
          <p:nvPr/>
        </p:nvSpPr>
        <p:spPr>
          <a:xfrm>
            <a:off x="5422392" y="2999232"/>
            <a:ext cx="3246120" cy="64008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Relevanța pentru MTC</a:t>
            </a:r>
            <a:endParaRPr lang="en-US" sz="1300" dirty="0"/>
          </a:p>
          <a:p>
            <a:pPr indent="0" marL="0">
              <a:buNone/>
            </a:pPr>
            <a:r>
              <a:rPr lang="en-US" sz="1050" dirty="0">
                <a:solidFill>
                  <a:srgbClr val="5A645F"/>
                </a:solidFill>
                <a:latin typeface="Calibri" pitchFamily="34" charset="0"/>
                <a:ea typeface="Calibri" pitchFamily="34" charset="-122"/>
                <a:cs typeface="Calibri" pitchFamily="34" charset="-120"/>
              </a:rPr>
              <a:t>delimitare, materializare, evidență</a:t>
            </a:r>
            <a:endParaRPr lang="en-US" sz="1300" dirty="0"/>
          </a:p>
        </p:txBody>
      </p:sp>
      <p:sp>
        <p:nvSpPr>
          <p:cNvPr id="24" name="Shape 22"/>
          <p:cNvSpPr/>
          <p:nvPr/>
        </p:nvSpPr>
        <p:spPr>
          <a:xfrm>
            <a:off x="457200" y="3794760"/>
            <a:ext cx="4069080" cy="749808"/>
          </a:xfrm>
          <a:prstGeom prst="roundRect">
            <a:avLst>
              <a:gd name="adj" fmla="val 9756"/>
            </a:avLst>
          </a:prstGeom>
          <a:solidFill>
            <a:srgbClr val="E6F0EA"/>
          </a:solidFill>
          <a:ln w="6350">
            <a:solidFill>
              <a:srgbClr val="D8D3C7"/>
            </a:solidFill>
            <a:prstDash val="solid"/>
          </a:ln>
        </p:spPr>
      </p:sp>
      <p:sp>
        <p:nvSpPr>
          <p:cNvPr id="25" name="Text 23"/>
          <p:cNvSpPr txBox="1"/>
          <p:nvPr/>
        </p:nvSpPr>
        <p:spPr>
          <a:xfrm>
            <a:off x="566928" y="3886200"/>
            <a:ext cx="548640" cy="566928"/>
          </a:xfrm>
          <a:prstGeom prst="rect">
            <a:avLst/>
          </a:prstGeom>
          <a:noFill/>
          <a:ln/>
        </p:spPr>
        <p:txBody>
          <a:bodyPr wrap="square" lIns="0" tIns="0" rIns="0" bIns="0" rtlCol="0" anchor="ctr"/>
          <a:lstStyle/>
          <a:p>
            <a:pPr indent="0" marL="0">
              <a:buNone/>
            </a:pPr>
            <a:r>
              <a:rPr lang="en-US" sz="1800" b="1" dirty="0">
                <a:solidFill>
                  <a:srgbClr val="1F4D3A"/>
                </a:solidFill>
                <a:latin typeface="Cambria" pitchFamily="34" charset="0"/>
                <a:ea typeface="Cambria" pitchFamily="34" charset="-122"/>
                <a:cs typeface="Cambria" pitchFamily="34" charset="-120"/>
              </a:rPr>
              <a:t>★</a:t>
            </a:r>
            <a:endParaRPr lang="en-US" sz="1800" dirty="0"/>
          </a:p>
        </p:txBody>
      </p:sp>
      <p:sp>
        <p:nvSpPr>
          <p:cNvPr id="26" name="Text 24"/>
          <p:cNvSpPr txBox="1"/>
          <p:nvPr/>
        </p:nvSpPr>
        <p:spPr>
          <a:xfrm>
            <a:off x="1170432" y="3867912"/>
            <a:ext cx="3246120" cy="64008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Sinteză</a:t>
            </a:r>
            <a:endParaRPr lang="en-US" sz="1300" dirty="0"/>
          </a:p>
          <a:p>
            <a:pPr indent="0" marL="0">
              <a:buNone/>
            </a:pPr>
            <a:r>
              <a:rPr lang="en-US" sz="1050" dirty="0">
                <a:solidFill>
                  <a:srgbClr val="5A645F"/>
                </a:solidFill>
                <a:latin typeface="Calibri" pitchFamily="34" charset="0"/>
                <a:ea typeface="Calibri" pitchFamily="34" charset="-122"/>
                <a:cs typeface="Calibri" pitchFamily="34" charset="-120"/>
              </a:rPr>
              <a:t>concluzii, mesaje-cheie, cifre, întrebări</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OBIECTIVELE CURSULUI</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La finalul cursului vei putea…</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a:t>
            </a:r>
            <a:endParaRPr lang="en-US" sz="900" dirty="0"/>
          </a:p>
        </p:txBody>
      </p:sp>
      <p:sp>
        <p:nvSpPr>
          <p:cNvPr id="6" name="Shape 4"/>
          <p:cNvSpPr/>
          <p:nvPr/>
        </p:nvSpPr>
        <p:spPr>
          <a:xfrm>
            <a:off x="457200" y="1207008"/>
            <a:ext cx="347472" cy="347472"/>
          </a:xfrm>
          <a:prstGeom prst="ellipse">
            <a:avLst/>
          </a:prstGeom>
          <a:solidFill>
            <a:srgbClr val="1F4D3A"/>
          </a:solidFill>
          <a:ln/>
        </p:spPr>
      </p:sp>
      <p:sp>
        <p:nvSpPr>
          <p:cNvPr id="7" name="Text 5"/>
          <p:cNvSpPr txBox="1"/>
          <p:nvPr/>
        </p:nvSpPr>
        <p:spPr>
          <a:xfrm>
            <a:off x="457200" y="1207008"/>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8" name="Text 6"/>
          <p:cNvSpPr txBox="1"/>
          <p:nvPr/>
        </p:nvSpPr>
        <p:spPr>
          <a:xfrm>
            <a:off x="932688" y="1188720"/>
            <a:ext cx="3547872" cy="786384"/>
          </a:xfrm>
          <a:prstGeom prst="rect">
            <a:avLst/>
          </a:prstGeom>
          <a:noFill/>
          <a:ln/>
        </p:spPr>
        <p:txBody>
          <a:bodyPr wrap="square" lIns="0" tIns="0" rIns="0" bIns="0" rtlCol="0" anchor="t"/>
          <a:lstStyle/>
          <a:p>
            <a:pPr indent="0" marL="0">
              <a:buNone/>
            </a:pPr>
            <a:r>
              <a:rPr lang="en-US" sz="1300" b="1" dirty="0">
                <a:solidFill>
                  <a:srgbClr val="1D2321"/>
                </a:solidFill>
                <a:latin typeface="Calibri" pitchFamily="34" charset="0"/>
                <a:ea typeface="Calibri" pitchFamily="34" charset="-122"/>
                <a:cs typeface="Calibri" pitchFamily="34" charset="-120"/>
              </a:rPr>
              <a:t>Să definești UAT</a:t>
            </a:r>
            <a:endParaRPr lang="en-US" sz="1300" dirty="0"/>
          </a:p>
          <a:p>
            <a:pPr indent="0" marL="0">
              <a:buNone/>
            </a:pPr>
            <a:r>
              <a:rPr lang="en-US" sz="1300" dirty="0">
                <a:solidFill>
                  <a:srgbClr val="5A645F"/>
                </a:solidFill>
                <a:latin typeface="Calibri" pitchFamily="34" charset="0"/>
                <a:ea typeface="Calibri" pitchFamily="34" charset="-122"/>
                <a:cs typeface="Calibri" pitchFamily="34" charset="-120"/>
              </a:rPr>
              <a:t>și cadrul juridic actual: Legea 2/1968, Codul administrativ, Legea 315/2004, NUTS/LAU</a:t>
            </a:r>
            <a:endParaRPr lang="en-US" sz="1300" dirty="0"/>
          </a:p>
        </p:txBody>
      </p:sp>
      <p:sp>
        <p:nvSpPr>
          <p:cNvPr id="9" name="Shape 7"/>
          <p:cNvSpPr/>
          <p:nvPr/>
        </p:nvSpPr>
        <p:spPr>
          <a:xfrm>
            <a:off x="457200" y="2048256"/>
            <a:ext cx="347472" cy="347472"/>
          </a:xfrm>
          <a:prstGeom prst="ellipse">
            <a:avLst/>
          </a:prstGeom>
          <a:solidFill>
            <a:srgbClr val="1F4D3A"/>
          </a:solidFill>
          <a:ln/>
        </p:spPr>
      </p:sp>
      <p:sp>
        <p:nvSpPr>
          <p:cNvPr id="10" name="Text 8"/>
          <p:cNvSpPr txBox="1"/>
          <p:nvPr/>
        </p:nvSpPr>
        <p:spPr>
          <a:xfrm>
            <a:off x="457200" y="2048256"/>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1" name="Text 9"/>
          <p:cNvSpPr txBox="1"/>
          <p:nvPr/>
        </p:nvSpPr>
        <p:spPr>
          <a:xfrm>
            <a:off x="932688" y="2029968"/>
            <a:ext cx="3547872" cy="786384"/>
          </a:xfrm>
          <a:prstGeom prst="rect">
            <a:avLst/>
          </a:prstGeom>
          <a:noFill/>
          <a:ln/>
        </p:spPr>
        <p:txBody>
          <a:bodyPr wrap="square" lIns="0" tIns="0" rIns="0" bIns="0" rtlCol="0" anchor="t"/>
          <a:lstStyle/>
          <a:p>
            <a:pPr indent="0" marL="0">
              <a:buNone/>
            </a:pPr>
            <a:r>
              <a:rPr lang="en-US" sz="1300" b="1" dirty="0">
                <a:solidFill>
                  <a:srgbClr val="1D2321"/>
                </a:solidFill>
                <a:latin typeface="Calibri" pitchFamily="34" charset="0"/>
                <a:ea typeface="Calibri" pitchFamily="34" charset="-122"/>
                <a:cs typeface="Calibri" pitchFamily="34" charset="-120"/>
              </a:rPr>
              <a:t>Să descrii evoluția istorică</a:t>
            </a:r>
            <a:endParaRPr lang="en-US" sz="1300" dirty="0"/>
          </a:p>
          <a:p>
            <a:pPr indent="0" marL="0">
              <a:buNone/>
            </a:pPr>
            <a:r>
              <a:rPr lang="en-US" sz="1300" dirty="0">
                <a:solidFill>
                  <a:srgbClr val="5A645F"/>
                </a:solidFill>
                <a:latin typeface="Calibri" pitchFamily="34" charset="0"/>
                <a:ea typeface="Calibri" pitchFamily="34" charset="-122"/>
                <a:cs typeface="Calibri" pitchFamily="34" charset="-120"/>
              </a:rPr>
              <a:t>de la județele și ținuturile medievale la structura actuală</a:t>
            </a:r>
            <a:endParaRPr lang="en-US" sz="1300" dirty="0"/>
          </a:p>
        </p:txBody>
      </p:sp>
      <p:sp>
        <p:nvSpPr>
          <p:cNvPr id="12" name="Shape 10"/>
          <p:cNvSpPr/>
          <p:nvPr/>
        </p:nvSpPr>
        <p:spPr>
          <a:xfrm>
            <a:off x="457200" y="2889504"/>
            <a:ext cx="347472" cy="347472"/>
          </a:xfrm>
          <a:prstGeom prst="ellipse">
            <a:avLst/>
          </a:prstGeom>
          <a:solidFill>
            <a:srgbClr val="1F4D3A"/>
          </a:solidFill>
          <a:ln/>
        </p:spPr>
      </p:sp>
      <p:sp>
        <p:nvSpPr>
          <p:cNvPr id="13" name="Text 11"/>
          <p:cNvSpPr txBox="1"/>
          <p:nvPr/>
        </p:nvSpPr>
        <p:spPr>
          <a:xfrm>
            <a:off x="457200" y="2889504"/>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4" name="Text 12"/>
          <p:cNvSpPr txBox="1"/>
          <p:nvPr/>
        </p:nvSpPr>
        <p:spPr>
          <a:xfrm>
            <a:off x="932688" y="2871216"/>
            <a:ext cx="3547872" cy="786384"/>
          </a:xfrm>
          <a:prstGeom prst="rect">
            <a:avLst/>
          </a:prstGeom>
          <a:noFill/>
          <a:ln/>
        </p:spPr>
        <p:txBody>
          <a:bodyPr wrap="square" lIns="0" tIns="0" rIns="0" bIns="0" rtlCol="0" anchor="t"/>
          <a:lstStyle/>
          <a:p>
            <a:pPr indent="0" marL="0">
              <a:buNone/>
            </a:pPr>
            <a:r>
              <a:rPr lang="en-US" sz="1300" b="1" dirty="0">
                <a:solidFill>
                  <a:srgbClr val="1D2321"/>
                </a:solidFill>
                <a:latin typeface="Calibri" pitchFamily="34" charset="0"/>
                <a:ea typeface="Calibri" pitchFamily="34" charset="-122"/>
                <a:cs typeface="Calibri" pitchFamily="34" charset="-120"/>
              </a:rPr>
              <a:t>Să explici logica politică</a:t>
            </a:r>
            <a:endParaRPr lang="en-US" sz="1300" dirty="0"/>
          </a:p>
          <a:p>
            <a:pPr indent="0" marL="0">
              <a:buNone/>
            </a:pPr>
            <a:r>
              <a:rPr lang="en-US" sz="1300" dirty="0">
                <a:solidFill>
                  <a:srgbClr val="5A645F"/>
                </a:solidFill>
                <a:latin typeface="Calibri" pitchFamily="34" charset="0"/>
                <a:ea typeface="Calibri" pitchFamily="34" charset="-122"/>
                <a:cs typeface="Calibri" pitchFamily="34" charset="-120"/>
              </a:rPr>
              <a:t>a fiecărei reforme administrative și consecințele ei teritoriale</a:t>
            </a:r>
            <a:endParaRPr lang="en-US" sz="1300" dirty="0"/>
          </a:p>
        </p:txBody>
      </p:sp>
      <p:sp>
        <p:nvSpPr>
          <p:cNvPr id="15" name="Shape 13"/>
          <p:cNvSpPr/>
          <p:nvPr/>
        </p:nvSpPr>
        <p:spPr>
          <a:xfrm>
            <a:off x="457200" y="3730752"/>
            <a:ext cx="347472" cy="347472"/>
          </a:xfrm>
          <a:prstGeom prst="ellipse">
            <a:avLst/>
          </a:prstGeom>
          <a:solidFill>
            <a:srgbClr val="1F4D3A"/>
          </a:solidFill>
          <a:ln/>
        </p:spPr>
      </p:sp>
      <p:sp>
        <p:nvSpPr>
          <p:cNvPr id="16" name="Text 14"/>
          <p:cNvSpPr txBox="1"/>
          <p:nvPr/>
        </p:nvSpPr>
        <p:spPr>
          <a:xfrm>
            <a:off x="457200" y="3730752"/>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17" name="Text 15"/>
          <p:cNvSpPr txBox="1"/>
          <p:nvPr/>
        </p:nvSpPr>
        <p:spPr>
          <a:xfrm>
            <a:off x="932688" y="3712464"/>
            <a:ext cx="3547872" cy="786384"/>
          </a:xfrm>
          <a:prstGeom prst="rect">
            <a:avLst/>
          </a:prstGeom>
          <a:noFill/>
          <a:ln/>
        </p:spPr>
        <p:txBody>
          <a:bodyPr wrap="square" lIns="0" tIns="0" rIns="0" bIns="0" rtlCol="0" anchor="t"/>
          <a:lstStyle/>
          <a:p>
            <a:pPr indent="0" marL="0">
              <a:buNone/>
            </a:pPr>
            <a:r>
              <a:rPr lang="en-US" sz="1300" b="1" dirty="0">
                <a:solidFill>
                  <a:srgbClr val="1D2321"/>
                </a:solidFill>
                <a:latin typeface="Calibri" pitchFamily="34" charset="0"/>
                <a:ea typeface="Calibri" pitchFamily="34" charset="-122"/>
                <a:cs typeface="Calibri" pitchFamily="34" charset="-120"/>
              </a:rPr>
              <a:t>Să diferențiezi tipurile de UAT</a:t>
            </a:r>
            <a:endParaRPr lang="en-US" sz="1300" dirty="0"/>
          </a:p>
          <a:p>
            <a:pPr indent="0" marL="0">
              <a:buNone/>
            </a:pPr>
            <a:r>
              <a:rPr lang="en-US" sz="1300" dirty="0">
                <a:solidFill>
                  <a:srgbClr val="5A645F"/>
                </a:solidFill>
                <a:latin typeface="Calibri" pitchFamily="34" charset="0"/>
                <a:ea typeface="Calibri" pitchFamily="34" charset="-122"/>
                <a:cs typeface="Calibri" pitchFamily="34" charset="-120"/>
              </a:rPr>
              <a:t>comună, oraș, municipiu, județ; localitate urbană/rurală, sat aparținător</a:t>
            </a:r>
            <a:endParaRPr lang="en-US" sz="1300" dirty="0"/>
          </a:p>
        </p:txBody>
      </p:sp>
      <p:sp>
        <p:nvSpPr>
          <p:cNvPr id="18" name="Shape 16"/>
          <p:cNvSpPr/>
          <p:nvPr/>
        </p:nvSpPr>
        <p:spPr>
          <a:xfrm>
            <a:off x="4663440" y="1207008"/>
            <a:ext cx="347472" cy="347472"/>
          </a:xfrm>
          <a:prstGeom prst="ellipse">
            <a:avLst/>
          </a:prstGeom>
          <a:solidFill>
            <a:srgbClr val="2B5D8A"/>
          </a:solidFill>
          <a:ln/>
        </p:spPr>
      </p:sp>
      <p:sp>
        <p:nvSpPr>
          <p:cNvPr id="19" name="Text 17"/>
          <p:cNvSpPr txBox="1"/>
          <p:nvPr/>
        </p:nvSpPr>
        <p:spPr>
          <a:xfrm>
            <a:off x="4663440" y="1207008"/>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5</a:t>
            </a:r>
            <a:endParaRPr lang="en-US" sz="1300" dirty="0"/>
          </a:p>
        </p:txBody>
      </p:sp>
      <p:sp>
        <p:nvSpPr>
          <p:cNvPr id="20" name="Text 18"/>
          <p:cNvSpPr txBox="1"/>
          <p:nvPr/>
        </p:nvSpPr>
        <p:spPr>
          <a:xfrm>
            <a:off x="5138928" y="1188720"/>
            <a:ext cx="3547872" cy="786384"/>
          </a:xfrm>
          <a:prstGeom prst="rect">
            <a:avLst/>
          </a:prstGeom>
          <a:noFill/>
          <a:ln/>
        </p:spPr>
        <p:txBody>
          <a:bodyPr wrap="square" lIns="0" tIns="0" rIns="0" bIns="0" rtlCol="0" anchor="t"/>
          <a:lstStyle/>
          <a:p>
            <a:pPr indent="0" marL="0">
              <a:buNone/>
            </a:pPr>
            <a:r>
              <a:rPr lang="en-US" sz="1300" b="1" dirty="0">
                <a:solidFill>
                  <a:srgbClr val="1D2321"/>
                </a:solidFill>
                <a:latin typeface="Calibri" pitchFamily="34" charset="0"/>
                <a:ea typeface="Calibri" pitchFamily="34" charset="-122"/>
                <a:cs typeface="Calibri" pitchFamily="34" charset="-120"/>
              </a:rPr>
              <a:t>Să distingi</a:t>
            </a:r>
            <a:endParaRPr lang="en-US" sz="1300" dirty="0"/>
          </a:p>
          <a:p>
            <a:pPr indent="0" marL="0">
              <a:buNone/>
            </a:pPr>
            <a:r>
              <a:rPr lang="en-US" sz="1300" dirty="0">
                <a:solidFill>
                  <a:srgbClr val="5A645F"/>
                </a:solidFill>
                <a:latin typeface="Calibri" pitchFamily="34" charset="0"/>
                <a:ea typeface="Calibri" pitchFamily="34" charset="-122"/>
                <a:cs typeface="Calibri" pitchFamily="34" charset="-120"/>
              </a:rPr>
              <a:t>rețeaua de localități, armatura urbană, sistemele urbane; polii, zonele de influență și metropolitane</a:t>
            </a:r>
            <a:endParaRPr lang="en-US" sz="1300" dirty="0"/>
          </a:p>
        </p:txBody>
      </p:sp>
      <p:sp>
        <p:nvSpPr>
          <p:cNvPr id="21" name="Shape 19"/>
          <p:cNvSpPr/>
          <p:nvPr/>
        </p:nvSpPr>
        <p:spPr>
          <a:xfrm>
            <a:off x="4663440" y="2048256"/>
            <a:ext cx="347472" cy="347472"/>
          </a:xfrm>
          <a:prstGeom prst="ellipse">
            <a:avLst/>
          </a:prstGeom>
          <a:solidFill>
            <a:srgbClr val="2B5D8A"/>
          </a:solidFill>
          <a:ln/>
        </p:spPr>
      </p:sp>
      <p:sp>
        <p:nvSpPr>
          <p:cNvPr id="22" name="Text 20"/>
          <p:cNvSpPr txBox="1"/>
          <p:nvPr/>
        </p:nvSpPr>
        <p:spPr>
          <a:xfrm>
            <a:off x="4663440" y="2048256"/>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6</a:t>
            </a:r>
            <a:endParaRPr lang="en-US" sz="1300" dirty="0"/>
          </a:p>
        </p:txBody>
      </p:sp>
      <p:sp>
        <p:nvSpPr>
          <p:cNvPr id="23" name="Text 21"/>
          <p:cNvSpPr txBox="1"/>
          <p:nvPr/>
        </p:nvSpPr>
        <p:spPr>
          <a:xfrm>
            <a:off x="5138928" y="2029968"/>
            <a:ext cx="3547872" cy="786384"/>
          </a:xfrm>
          <a:prstGeom prst="rect">
            <a:avLst/>
          </a:prstGeom>
          <a:noFill/>
          <a:ln/>
        </p:spPr>
        <p:txBody>
          <a:bodyPr wrap="square" lIns="0" tIns="0" rIns="0" bIns="0" rtlCol="0" anchor="t"/>
          <a:lstStyle/>
          <a:p>
            <a:pPr indent="0" marL="0">
              <a:buNone/>
            </a:pPr>
            <a:r>
              <a:rPr lang="en-US" sz="1300" b="1" dirty="0">
                <a:solidFill>
                  <a:srgbClr val="1D2321"/>
                </a:solidFill>
                <a:latin typeface="Calibri" pitchFamily="34" charset="0"/>
                <a:ea typeface="Calibri" pitchFamily="34" charset="-122"/>
                <a:cs typeface="Calibri" pitchFamily="34" charset="-120"/>
              </a:rPr>
              <a:t>Să descrii structura teritoriului</a:t>
            </a:r>
            <a:endParaRPr lang="en-US" sz="1300" dirty="0"/>
          </a:p>
          <a:p>
            <a:pPr indent="0" marL="0">
              <a:buNone/>
            </a:pPr>
            <a:r>
              <a:rPr lang="en-US" sz="1300" dirty="0">
                <a:solidFill>
                  <a:srgbClr val="5A645F"/>
                </a:solidFill>
                <a:latin typeface="Calibri" pitchFamily="34" charset="0"/>
                <a:ea typeface="Calibri" pitchFamily="34" charset="-122"/>
                <a:cs typeface="Calibri" pitchFamily="34" charset="-120"/>
              </a:rPr>
              <a:t>intravilan, extravilan, unități cadastrale, hotare, limite</a:t>
            </a:r>
            <a:endParaRPr lang="en-US" sz="1300" dirty="0"/>
          </a:p>
        </p:txBody>
      </p:sp>
      <p:sp>
        <p:nvSpPr>
          <p:cNvPr id="24" name="Shape 22"/>
          <p:cNvSpPr/>
          <p:nvPr/>
        </p:nvSpPr>
        <p:spPr>
          <a:xfrm>
            <a:off x="4663440" y="2889504"/>
            <a:ext cx="347472" cy="347472"/>
          </a:xfrm>
          <a:prstGeom prst="ellipse">
            <a:avLst/>
          </a:prstGeom>
          <a:solidFill>
            <a:srgbClr val="2B5D8A"/>
          </a:solidFill>
          <a:ln/>
        </p:spPr>
      </p:sp>
      <p:sp>
        <p:nvSpPr>
          <p:cNvPr id="25" name="Text 23"/>
          <p:cNvSpPr txBox="1"/>
          <p:nvPr/>
        </p:nvSpPr>
        <p:spPr>
          <a:xfrm>
            <a:off x="4663440" y="2889504"/>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7</a:t>
            </a:r>
            <a:endParaRPr lang="en-US" sz="1300" dirty="0"/>
          </a:p>
        </p:txBody>
      </p:sp>
      <p:sp>
        <p:nvSpPr>
          <p:cNvPr id="26" name="Text 24"/>
          <p:cNvSpPr txBox="1"/>
          <p:nvPr/>
        </p:nvSpPr>
        <p:spPr>
          <a:xfrm>
            <a:off x="5138928" y="2871216"/>
            <a:ext cx="3547872" cy="786384"/>
          </a:xfrm>
          <a:prstGeom prst="rect">
            <a:avLst/>
          </a:prstGeom>
          <a:noFill/>
          <a:ln/>
        </p:spPr>
        <p:txBody>
          <a:bodyPr wrap="square" lIns="0" tIns="0" rIns="0" bIns="0" rtlCol="0" anchor="t"/>
          <a:lstStyle/>
          <a:p>
            <a:pPr indent="0" marL="0">
              <a:buNone/>
            </a:pPr>
            <a:r>
              <a:rPr lang="en-US" sz="1300" b="1" dirty="0">
                <a:solidFill>
                  <a:srgbClr val="1D2321"/>
                </a:solidFill>
                <a:latin typeface="Calibri" pitchFamily="34" charset="0"/>
                <a:ea typeface="Calibri" pitchFamily="34" charset="-122"/>
                <a:cs typeface="Calibri" pitchFamily="34" charset="-120"/>
              </a:rPr>
              <a:t>Să identifici rolul MTC</a:t>
            </a:r>
            <a:endParaRPr lang="en-US" sz="1300" dirty="0"/>
          </a:p>
          <a:p>
            <a:pPr indent="0" marL="0">
              <a:buNone/>
            </a:pPr>
            <a:r>
              <a:rPr lang="en-US" sz="1300" dirty="0">
                <a:solidFill>
                  <a:srgbClr val="5A645F"/>
                </a:solidFill>
                <a:latin typeface="Calibri" pitchFamily="34" charset="0"/>
                <a:ea typeface="Calibri" pitchFamily="34" charset="-122"/>
                <a:cs typeface="Calibri" pitchFamily="34" charset="-120"/>
              </a:rPr>
              <a:t>în delimitarea, materializarea și evidența unităților administrativ-teritoriale</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ÎNTREBAREA DE DESCHIDERE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Câte hărți administrative a avut România?</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a:t>
            </a:r>
            <a:endParaRPr lang="en-US" sz="900" dirty="0"/>
          </a:p>
        </p:txBody>
      </p:sp>
      <p:sp>
        <p:nvSpPr>
          <p:cNvPr id="7" name="Text 4"/>
          <p:cNvSpPr txBox="1"/>
          <p:nvPr/>
        </p:nvSpPr>
        <p:spPr>
          <a:xfrm>
            <a:off x="457200" y="1280160"/>
            <a:ext cx="2011680" cy="914400"/>
          </a:xfrm>
          <a:prstGeom prst="rect">
            <a:avLst/>
          </a:prstGeom>
          <a:noFill/>
          <a:ln/>
        </p:spPr>
        <p:txBody>
          <a:bodyPr wrap="square" lIns="0" tIns="0" rIns="0" bIns="0" rtlCol="0" anchor="ctr"/>
          <a:lstStyle/>
          <a:p>
            <a:pPr algn="ctr" indent="0" marL="0">
              <a:buNone/>
            </a:pPr>
            <a:r>
              <a:rPr lang="en-US" sz="4000" b="1" dirty="0">
                <a:solidFill>
                  <a:srgbClr val="B85A2B"/>
                </a:solidFill>
                <a:latin typeface="Cambria" pitchFamily="34" charset="0"/>
                <a:ea typeface="Cambria" pitchFamily="34" charset="-122"/>
                <a:cs typeface="Cambria" pitchFamily="34" charset="-120"/>
              </a:rPr>
              <a:t>≈ 12</a:t>
            </a:r>
            <a:endParaRPr lang="en-US" sz="4000" dirty="0"/>
          </a:p>
        </p:txBody>
      </p:sp>
      <p:sp>
        <p:nvSpPr>
          <p:cNvPr id="8" name="Text 5"/>
          <p:cNvSpPr txBox="1"/>
          <p:nvPr/>
        </p:nvSpPr>
        <p:spPr>
          <a:xfrm>
            <a:off x="457200" y="2194560"/>
            <a:ext cx="201168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reforme ale hărții administrative de la Primul Război Mondial încoace</a:t>
            </a:r>
            <a:endParaRPr lang="en-US" sz="1150" dirty="0"/>
          </a:p>
        </p:txBody>
      </p:sp>
      <p:sp>
        <p:nvSpPr>
          <p:cNvPr id="9" name="Text 6"/>
          <p:cNvSpPr txBox="1"/>
          <p:nvPr/>
        </p:nvSpPr>
        <p:spPr>
          <a:xfrm>
            <a:off x="2514600" y="1280160"/>
            <a:ext cx="2011680" cy="914400"/>
          </a:xfrm>
          <a:prstGeom prst="rect">
            <a:avLst/>
          </a:prstGeom>
          <a:noFill/>
          <a:ln/>
        </p:spPr>
        <p:txBody>
          <a:bodyPr wrap="square" lIns="0" tIns="0" rIns="0" bIns="0" rtlCol="0" anchor="ctr"/>
          <a:lstStyle/>
          <a:p>
            <a:pPr algn="ctr" indent="0" marL="0">
              <a:buNone/>
            </a:pPr>
            <a:r>
              <a:rPr lang="en-US" sz="2800" b="1" dirty="0">
                <a:solidFill>
                  <a:srgbClr val="2B5D8A"/>
                </a:solidFill>
                <a:latin typeface="Cambria" pitchFamily="34" charset="0"/>
                <a:ea typeface="Cambria" pitchFamily="34" charset="-122"/>
                <a:cs typeface="Cambria" pitchFamily="34" charset="-120"/>
              </a:rPr>
              <a:t>71→39→41</a:t>
            </a:r>
            <a:endParaRPr lang="en-US" sz="2800" dirty="0"/>
          </a:p>
        </p:txBody>
      </p:sp>
      <p:sp>
        <p:nvSpPr>
          <p:cNvPr id="10" name="Text 7"/>
          <p:cNvSpPr txBox="1"/>
          <p:nvPr/>
        </p:nvSpPr>
        <p:spPr>
          <a:xfrm>
            <a:off x="2514600" y="2194560"/>
            <a:ext cx="201168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județe: 1925 → 1968 → 1997</a:t>
            </a:r>
            <a:endParaRPr lang="en-US" sz="1150" dirty="0"/>
          </a:p>
        </p:txBody>
      </p:sp>
      <p:sp>
        <p:nvSpPr>
          <p:cNvPr id="11" name="Text 8"/>
          <p:cNvSpPr txBox="1"/>
          <p:nvPr/>
        </p:nvSpPr>
        <p:spPr>
          <a:xfrm>
            <a:off x="4572000" y="1280160"/>
            <a:ext cx="2011680" cy="914400"/>
          </a:xfrm>
          <a:prstGeom prst="rect">
            <a:avLst/>
          </a:prstGeom>
          <a:noFill/>
          <a:ln/>
        </p:spPr>
        <p:txBody>
          <a:bodyPr wrap="square" lIns="0" tIns="0" rIns="0" bIns="0" rtlCol="0" anchor="ctr"/>
          <a:lstStyle/>
          <a:p>
            <a:pPr algn="ctr" indent="0" marL="0">
              <a:buNone/>
            </a:pPr>
            <a:r>
              <a:rPr lang="en-US" sz="4000" b="1" dirty="0">
                <a:solidFill>
                  <a:srgbClr val="1F4D3A"/>
                </a:solidFill>
                <a:latin typeface="Cambria" pitchFamily="34" charset="0"/>
                <a:ea typeface="Cambria" pitchFamily="34" charset="-122"/>
                <a:cs typeface="Cambria" pitchFamily="34" charset="-120"/>
              </a:rPr>
              <a:t>3.181</a:t>
            </a:r>
            <a:endParaRPr lang="en-US" sz="4000" dirty="0"/>
          </a:p>
        </p:txBody>
      </p:sp>
      <p:sp>
        <p:nvSpPr>
          <p:cNvPr id="12" name="Text 9"/>
          <p:cNvSpPr txBox="1"/>
          <p:nvPr/>
        </p:nvSpPr>
        <p:spPr>
          <a:xfrm>
            <a:off x="4572000" y="2194560"/>
            <a:ext cx="201168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unități administrativ-teritoriale de bază (2014)</a:t>
            </a:r>
            <a:endParaRPr lang="en-US" sz="1150" dirty="0"/>
          </a:p>
        </p:txBody>
      </p:sp>
      <p:sp>
        <p:nvSpPr>
          <p:cNvPr id="13" name="Text 10"/>
          <p:cNvSpPr txBox="1"/>
          <p:nvPr/>
        </p:nvSpPr>
        <p:spPr>
          <a:xfrm>
            <a:off x="6629400" y="1280160"/>
            <a:ext cx="2011680" cy="914400"/>
          </a:xfrm>
          <a:prstGeom prst="rect">
            <a:avLst/>
          </a:prstGeom>
          <a:noFill/>
          <a:ln/>
        </p:spPr>
        <p:txBody>
          <a:bodyPr wrap="square" lIns="0" tIns="0" rIns="0" bIns="0" rtlCol="0" anchor="ctr"/>
          <a:lstStyle/>
          <a:p>
            <a:pPr algn="ctr" indent="0" marL="0">
              <a:buNone/>
            </a:pPr>
            <a:r>
              <a:rPr lang="en-US" sz="4000" b="1" dirty="0">
                <a:solidFill>
                  <a:srgbClr val="5D3F7C"/>
                </a:solidFill>
                <a:latin typeface="Cambria" pitchFamily="34" charset="0"/>
                <a:ea typeface="Cambria" pitchFamily="34" charset="-122"/>
                <a:cs typeface="Cambria" pitchFamily="34" charset="-120"/>
              </a:rPr>
              <a:t>13.750</a:t>
            </a:r>
            <a:endParaRPr lang="en-US" sz="4000" dirty="0"/>
          </a:p>
        </p:txBody>
      </p:sp>
      <p:sp>
        <p:nvSpPr>
          <p:cNvPr id="14" name="Text 11"/>
          <p:cNvSpPr txBox="1"/>
          <p:nvPr/>
        </p:nvSpPr>
        <p:spPr>
          <a:xfrm>
            <a:off x="6629400" y="2194560"/>
            <a:ext cx="201168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localități, dintre care 90% în mediul rural</a:t>
            </a:r>
            <a:endParaRPr lang="en-US" sz="1150" dirty="0"/>
          </a:p>
        </p:txBody>
      </p:sp>
      <p:sp>
        <p:nvSpPr>
          <p:cNvPr id="15" name="Shape 12"/>
          <p:cNvSpPr/>
          <p:nvPr/>
        </p:nvSpPr>
        <p:spPr>
          <a:xfrm>
            <a:off x="457200" y="3383280"/>
            <a:ext cx="8229600" cy="1051560"/>
          </a:xfrm>
          <a:prstGeom prst="roundRect">
            <a:avLst>
              <a:gd name="adj" fmla="val 8696"/>
            </a:avLst>
          </a:prstGeom>
          <a:solidFill>
            <a:srgbClr val="F6E9E0"/>
          </a:solidFill>
          <a:ln w="12700">
            <a:solidFill>
              <a:srgbClr val="B85A2B"/>
            </a:solidFill>
            <a:prstDash val="solid"/>
          </a:ln>
        </p:spPr>
      </p:sp>
      <p:sp>
        <p:nvSpPr>
          <p:cNvPr id="16" name="Text 13"/>
          <p:cNvSpPr txBox="1"/>
          <p:nvPr/>
        </p:nvSpPr>
        <p:spPr>
          <a:xfrm>
            <a:off x="640080" y="3438144"/>
            <a:ext cx="7863840" cy="941832"/>
          </a:xfrm>
          <a:prstGeom prst="rect">
            <a:avLst/>
          </a:prstGeom>
          <a:noFill/>
          <a:ln/>
        </p:spPr>
        <p:txBody>
          <a:bodyPr wrap="square" lIns="0" tIns="0" rIns="0" bIns="0" rtlCol="0" anchor="ctr"/>
          <a:lstStyle/>
          <a:p>
            <a:pPr indent="0" marL="0">
              <a:buNone/>
            </a:pPr>
            <a:r>
              <a:rPr lang="en-US" sz="1250" i="1" dirty="0">
                <a:solidFill>
                  <a:srgbClr val="1D2321"/>
                </a:solidFill>
                <a:latin typeface="Calibri" pitchFamily="34" charset="0"/>
                <a:ea typeface="Calibri" pitchFamily="34" charset="-122"/>
                <a:cs typeface="Calibri" pitchFamily="34" charset="-120"/>
              </a:rPr>
              <a:t>Fiecare decupaj administrativ este, în egală măsură, un instrument tehnic și un proiect politic: mărimea, forma, numărul și distribuția unităților reflectă obiectivele care au inspirat reforma (Helin, 1967).</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548640" y="1234440"/>
            <a:ext cx="1371600" cy="1371600"/>
          </a:xfrm>
          <a:prstGeom prst="ellipse">
            <a:avLst/>
          </a:prstGeom>
          <a:solidFill>
            <a:srgbClr val="8FB996"/>
          </a:solidFill>
          <a:ln/>
        </p:spPr>
      </p:sp>
      <p:sp>
        <p:nvSpPr>
          <p:cNvPr id="3" name="Text 1"/>
          <p:cNvSpPr txBox="1"/>
          <p:nvPr/>
        </p:nvSpPr>
        <p:spPr>
          <a:xfrm>
            <a:off x="548640" y="1234440"/>
            <a:ext cx="1371600" cy="1371600"/>
          </a:xfrm>
          <a:prstGeom prst="rect">
            <a:avLst/>
          </a:prstGeom>
          <a:noFill/>
          <a:ln/>
        </p:spPr>
        <p:txBody>
          <a:bodyPr wrap="square" lIns="0" tIns="0" rIns="0" bIns="0" rtlCol="0" anchor="ctr"/>
          <a:lstStyle/>
          <a:p>
            <a:pPr algn="ctr" indent="0" marL="0">
              <a:buNone/>
            </a:pPr>
            <a:r>
              <a:rPr lang="en-US" sz="3000" b="1" dirty="0">
                <a:solidFill>
                  <a:srgbClr val="1F4D3A"/>
                </a:solidFill>
                <a:latin typeface="Cambria" pitchFamily="34" charset="0"/>
                <a:ea typeface="Cambria" pitchFamily="34" charset="-122"/>
                <a:cs typeface="Cambria" pitchFamily="34" charset="-120"/>
              </a:rPr>
              <a:t>3.1</a:t>
            </a:r>
            <a:endParaRPr lang="en-US" sz="3000" dirty="0"/>
          </a:p>
        </p:txBody>
      </p:sp>
      <p:sp>
        <p:nvSpPr>
          <p:cNvPr id="4" name="Text 2"/>
          <p:cNvSpPr txBox="1"/>
          <p:nvPr/>
        </p:nvSpPr>
        <p:spPr>
          <a:xfrm>
            <a:off x="2286000" y="1097280"/>
            <a:ext cx="6309360" cy="146304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Unitatea administrativ-teritorială</a:t>
            </a:r>
            <a:endParaRPr lang="en-US" sz="3200" dirty="0"/>
          </a:p>
        </p:txBody>
      </p:sp>
      <p:sp>
        <p:nvSpPr>
          <p:cNvPr id="5" name="Text 3"/>
          <p:cNvSpPr txBox="1"/>
          <p:nvPr/>
        </p:nvSpPr>
        <p:spPr>
          <a:xfrm>
            <a:off x="2286000" y="2651760"/>
            <a:ext cx="6309360" cy="1097280"/>
          </a:xfrm>
          <a:prstGeom prst="rect">
            <a:avLst/>
          </a:prstGeom>
          <a:noFill/>
          <a:ln/>
        </p:spPr>
        <p:txBody>
          <a:bodyPr wrap="square" lIns="0" tIns="0" rIns="0" bIns="0" rtlCol="0" anchor="ctr"/>
          <a:lstStyle/>
          <a:p>
            <a:pPr indent="0" marL="0">
              <a:buNone/>
            </a:pPr>
            <a:r>
              <a:rPr lang="en-US" sz="1600" dirty="0">
                <a:solidFill>
                  <a:srgbClr val="EFE9DC"/>
                </a:solidFill>
                <a:latin typeface="Calibri" pitchFamily="34" charset="0"/>
                <a:ea typeface="Calibri" pitchFamily="34" charset="-122"/>
                <a:cs typeface="Calibri" pitchFamily="34" charset="-120"/>
              </a:rPr>
              <a:t>Concept, cadru juridic actual, corespondența NUTS/LAU</a:t>
            </a:r>
            <a:endParaRPr lang="en-US" sz="1600" dirty="0"/>
          </a:p>
        </p:txBody>
      </p:sp>
      <p:sp>
        <p:nvSpPr>
          <p:cNvPr id="6" name="Text 4"/>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8FB996"/>
                </a:solidFill>
                <a:latin typeface="Calibri" pitchFamily="34" charset="0"/>
                <a:ea typeface="Calibri" pitchFamily="34" charset="-122"/>
                <a:cs typeface="Calibri" pitchFamily="34" charset="-120"/>
              </a:rPr>
              <a:t>Organizarea Teritoriului și Ecologie · Cursul 3</a:t>
            </a:r>
            <a:endParaRPr lang="en-US" sz="900" dirty="0"/>
          </a:p>
        </p:txBody>
      </p:sp>
      <p:sp>
        <p:nvSpPr>
          <p:cNvPr id="7" name="Text 5"/>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3.1 · CONCEPT</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Cadrele, nu conținutul dezvoltării</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6</a:t>
            </a:r>
            <a:endParaRPr lang="en-US" sz="900" dirty="0"/>
          </a:p>
        </p:txBody>
      </p:sp>
      <p:sp>
        <p:nvSpPr>
          <p:cNvPr id="7" name="Shape 4"/>
          <p:cNvSpPr/>
          <p:nvPr/>
        </p:nvSpPr>
        <p:spPr>
          <a:xfrm>
            <a:off x="457200" y="1234440"/>
            <a:ext cx="8229600" cy="1234440"/>
          </a:xfrm>
          <a:prstGeom prst="roundRect">
            <a:avLst>
              <a:gd name="adj" fmla="val 11111"/>
            </a:avLst>
          </a:prstGeom>
          <a:solidFill>
            <a:srgbClr val="1F4D3A"/>
          </a:solidFill>
          <a:ln/>
        </p:spPr>
      </p:sp>
      <p:sp>
        <p:nvSpPr>
          <p:cNvPr id="8" name="Text 5"/>
          <p:cNvSpPr txBox="1"/>
          <p:nvPr/>
        </p:nvSpPr>
        <p:spPr>
          <a:xfrm>
            <a:off x="822960" y="1344168"/>
            <a:ext cx="7498080" cy="1014984"/>
          </a:xfrm>
          <a:prstGeom prst="rect">
            <a:avLst/>
          </a:prstGeom>
          <a:noFill/>
          <a:ln/>
        </p:spPr>
        <p:txBody>
          <a:bodyPr wrap="square" lIns="0" tIns="0" rIns="0" bIns="0" rtlCol="0" anchor="ctr"/>
          <a:lstStyle/>
          <a:p>
            <a:pPr indent="0" marL="0">
              <a:buNone/>
            </a:pPr>
            <a:r>
              <a:rPr lang="en-US" sz="1500" dirty="0">
                <a:solidFill>
                  <a:srgbClr val="FFFFFF"/>
                </a:solidFill>
                <a:latin typeface="Cambria" pitchFamily="34" charset="0"/>
                <a:ea typeface="Cambria" pitchFamily="34" charset="-122"/>
                <a:cs typeface="Cambria" pitchFamily="34" charset="-120"/>
              </a:rPr>
              <a:t>Organizarea administrativ-teritorială = modul în care statul își împarte teritoriul în unități cu funcții de administrare, reprezentare și furnizare de servicii publice — transpunerea instituțională a teritorialității.</a:t>
            </a:r>
            <a:endParaRPr lang="en-US" sz="1500" dirty="0"/>
          </a:p>
        </p:txBody>
      </p:sp>
      <p:sp>
        <p:nvSpPr>
          <p:cNvPr id="9" name="Shape 6"/>
          <p:cNvSpPr/>
          <p:nvPr/>
        </p:nvSpPr>
        <p:spPr>
          <a:xfrm>
            <a:off x="457200" y="2697480"/>
            <a:ext cx="4023360" cy="1783080"/>
          </a:xfrm>
          <a:prstGeom prst="roundRect">
            <a:avLst>
              <a:gd name="adj" fmla="val 5128"/>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0" name="Text 7"/>
          <p:cNvSpPr txBox="1"/>
          <p:nvPr/>
        </p:nvSpPr>
        <p:spPr>
          <a:xfrm>
            <a:off x="594360" y="2807208"/>
            <a:ext cx="3749040" cy="411480"/>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Conținutul dezvoltării spațiale</a:t>
            </a:r>
            <a:endParaRPr lang="en-US" sz="1400" dirty="0"/>
          </a:p>
        </p:txBody>
      </p:sp>
      <p:sp>
        <p:nvSpPr>
          <p:cNvPr id="11" name="Text 8"/>
          <p:cNvSpPr txBox="1"/>
          <p:nvPr/>
        </p:nvSpPr>
        <p:spPr>
          <a:xfrm>
            <a:off x="594360" y="3236976"/>
            <a:ext cx="3749040" cy="113385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organizarea teritoriului (Cursul 1) și sistematizarea / amenajarea (Cursul 2): ce se face, unde și cum.</a:t>
            </a:r>
            <a:endParaRPr lang="en-US" sz="1250" dirty="0"/>
          </a:p>
        </p:txBody>
      </p:sp>
      <p:sp>
        <p:nvSpPr>
          <p:cNvPr id="12" name="Shape 9"/>
          <p:cNvSpPr/>
          <p:nvPr/>
        </p:nvSpPr>
        <p:spPr>
          <a:xfrm>
            <a:off x="4663440" y="2697480"/>
            <a:ext cx="4023360" cy="1783080"/>
          </a:xfrm>
          <a:prstGeom prst="roundRect">
            <a:avLst>
              <a:gd name="adj" fmla="val 5128"/>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3" name="Text 10"/>
          <p:cNvSpPr txBox="1"/>
          <p:nvPr/>
        </p:nvSpPr>
        <p:spPr>
          <a:xfrm>
            <a:off x="4800600" y="2807208"/>
            <a:ext cx="3749040" cy="411480"/>
          </a:xfrm>
          <a:prstGeom prst="rect">
            <a:avLst/>
          </a:prstGeom>
          <a:noFill/>
          <a:ln/>
        </p:spPr>
        <p:txBody>
          <a:bodyPr wrap="square" lIns="0" tIns="0" rIns="0" bIns="0" rtlCol="0" anchor="t"/>
          <a:lstStyle/>
          <a:p>
            <a:pPr indent="0" marL="0">
              <a:buNone/>
            </a:pPr>
            <a:r>
              <a:rPr lang="en-US" sz="1400" b="1" dirty="0">
                <a:solidFill>
                  <a:srgbClr val="2B5D8A"/>
                </a:solidFill>
                <a:latin typeface="Cambria" pitchFamily="34" charset="0"/>
                <a:ea typeface="Cambria" pitchFamily="34" charset="-122"/>
                <a:cs typeface="Cambria" pitchFamily="34" charset="-120"/>
              </a:rPr>
              <a:t>Cadrele administrării</a:t>
            </a:r>
            <a:endParaRPr lang="en-US" sz="1400" dirty="0"/>
          </a:p>
        </p:txBody>
      </p:sp>
      <p:sp>
        <p:nvSpPr>
          <p:cNvPr id="14" name="Text 11"/>
          <p:cNvSpPr txBox="1"/>
          <p:nvPr/>
        </p:nvSpPr>
        <p:spPr>
          <a:xfrm>
            <a:off x="4800600" y="3236976"/>
            <a:ext cx="3749040" cy="113385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cine administrează, pe ce suprafață, cu ce competențe și în ce limite — limite care trebuie delimitate, materializate și înscrise.</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3.1 · CADRUL JURIDIC</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Trei acte, trei roluri</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7</a:t>
            </a:r>
            <a:endParaRPr lang="en-US" sz="900" dirty="0"/>
          </a:p>
        </p:txBody>
      </p:sp>
      <p:sp>
        <p:nvSpPr>
          <p:cNvPr id="7" name="Shape 4"/>
          <p:cNvSpPr/>
          <p:nvPr/>
        </p:nvSpPr>
        <p:spPr>
          <a:xfrm>
            <a:off x="457200" y="1234440"/>
            <a:ext cx="2651760" cy="3200400"/>
          </a:xfrm>
          <a:prstGeom prst="roundRect">
            <a:avLst>
              <a:gd name="adj" fmla="val 3448"/>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2377440" cy="685800"/>
          </a:xfrm>
          <a:prstGeom prst="rect">
            <a:avLst/>
          </a:prstGeom>
          <a:noFill/>
          <a:ln/>
        </p:spPr>
        <p:txBody>
          <a:bodyPr wrap="square" lIns="0" tIns="0" rIns="0" bIns="0" rtlCol="0" anchor="t"/>
          <a:lstStyle/>
          <a:p>
            <a:pPr indent="0" marL="0">
              <a:buNone/>
            </a:pPr>
            <a:r>
              <a:rPr lang="en-US" sz="1400" b="1" dirty="0">
                <a:solidFill>
                  <a:srgbClr val="2B5D8A"/>
                </a:solidFill>
                <a:latin typeface="Cambria" pitchFamily="34" charset="0"/>
                <a:ea typeface="Cambria" pitchFamily="34" charset="-122"/>
                <a:cs typeface="Cambria" pitchFamily="34" charset="-120"/>
              </a:rPr>
              <a:t>Legea nr. 2/1968</a:t>
            </a:r>
            <a:endParaRPr lang="en-US" sz="1400" dirty="0"/>
          </a:p>
        </p:txBody>
      </p:sp>
      <p:sp>
        <p:nvSpPr>
          <p:cNvPr id="9" name="Text 6"/>
          <p:cNvSpPr txBox="1"/>
          <p:nvPr/>
        </p:nvSpPr>
        <p:spPr>
          <a:xfrm>
            <a:off x="594360" y="2048256"/>
            <a:ext cx="2377440" cy="227685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privind organizarea administrativă a teritoriului, modificată prin Decretul nr. 15/1981 — scheletul teritorial: județul, orașul (municipiul), comuna</a:t>
            </a:r>
            <a:endParaRPr lang="en-US" sz="1250" dirty="0"/>
          </a:p>
        </p:txBody>
      </p:sp>
      <p:sp>
        <p:nvSpPr>
          <p:cNvPr id="10" name="Shape 7"/>
          <p:cNvSpPr/>
          <p:nvPr/>
        </p:nvSpPr>
        <p:spPr>
          <a:xfrm>
            <a:off x="3246120" y="1234440"/>
            <a:ext cx="2651760" cy="3200400"/>
          </a:xfrm>
          <a:prstGeom prst="roundRect">
            <a:avLst>
              <a:gd name="adj" fmla="val 3448"/>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3383280" y="1344168"/>
            <a:ext cx="2377440" cy="685800"/>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Codul administrativ (OUG nr. 57/2019)</a:t>
            </a:r>
            <a:endParaRPr lang="en-US" sz="1400" dirty="0"/>
          </a:p>
        </p:txBody>
      </p:sp>
      <p:sp>
        <p:nvSpPr>
          <p:cNvPr id="12" name="Text 9"/>
          <p:cNvSpPr txBox="1"/>
          <p:nvPr/>
        </p:nvSpPr>
        <p:spPr>
          <a:xfrm>
            <a:off x="3383280" y="2048256"/>
            <a:ext cx="2377440" cy="227685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UAT-urile sunt persoane juridice de drept public, cu capacitate juridică deplină și patrimoniu propriu; autorități alese</a:t>
            </a:r>
            <a:endParaRPr lang="en-US" sz="1250" dirty="0"/>
          </a:p>
        </p:txBody>
      </p:sp>
      <p:sp>
        <p:nvSpPr>
          <p:cNvPr id="13" name="Shape 10"/>
          <p:cNvSpPr/>
          <p:nvPr/>
        </p:nvSpPr>
        <p:spPr>
          <a:xfrm>
            <a:off x="6035040" y="1234440"/>
            <a:ext cx="2651760" cy="3200400"/>
          </a:xfrm>
          <a:prstGeom prst="roundRect">
            <a:avLst>
              <a:gd name="adj" fmla="val 3448"/>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6172200" y="1344168"/>
            <a:ext cx="2377440" cy="685800"/>
          </a:xfrm>
          <a:prstGeom prst="rect">
            <a:avLst/>
          </a:prstGeom>
          <a:noFill/>
          <a:ln/>
        </p:spPr>
        <p:txBody>
          <a:bodyPr wrap="square" lIns="0" tIns="0" rIns="0" bIns="0" rtlCol="0" anchor="t"/>
          <a:lstStyle/>
          <a:p>
            <a:pPr indent="0" marL="0">
              <a:buNone/>
            </a:pPr>
            <a:r>
              <a:rPr lang="en-US" sz="1400" b="1" dirty="0">
                <a:solidFill>
                  <a:srgbClr val="B85A2B"/>
                </a:solidFill>
                <a:latin typeface="Cambria" pitchFamily="34" charset="0"/>
                <a:ea typeface="Cambria" pitchFamily="34" charset="-122"/>
                <a:cs typeface="Cambria" pitchFamily="34" charset="-120"/>
              </a:rPr>
              <a:t>Legea nr. 315/2004</a:t>
            </a:r>
            <a:endParaRPr lang="en-US" sz="1400" dirty="0"/>
          </a:p>
        </p:txBody>
      </p:sp>
      <p:sp>
        <p:nvSpPr>
          <p:cNvPr id="15" name="Text 12"/>
          <p:cNvSpPr txBox="1"/>
          <p:nvPr/>
        </p:nvSpPr>
        <p:spPr>
          <a:xfrm>
            <a:off x="6172200" y="2048256"/>
            <a:ext cx="2377440" cy="227685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dezvoltarea regională: 8 regiuni de dezvoltare — entități fără personalitate juridică, cadru de implementare a politicilor și de statistică (NUTS II)</a:t>
            </a:r>
            <a:endParaRPr 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3.1 · NUTS / LAU</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Corespondența cu nomenclatorul european</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8</a:t>
            </a:r>
            <a:endParaRPr lang="en-US" sz="900" dirty="0"/>
          </a:p>
        </p:txBody>
      </p:sp>
      <p:sp>
        <p:nvSpPr>
          <p:cNvPr id="7" name="Shape 4"/>
          <p:cNvSpPr/>
          <p:nvPr/>
        </p:nvSpPr>
        <p:spPr>
          <a:xfrm>
            <a:off x="457200" y="1188720"/>
            <a:ext cx="8229600" cy="566928"/>
          </a:xfrm>
          <a:prstGeom prst="roundRect">
            <a:avLst>
              <a:gd name="adj" fmla="val 12903"/>
            </a:avLst>
          </a:prstGeom>
          <a:solidFill>
            <a:srgbClr val="E6F0EA"/>
          </a:solidFill>
          <a:ln w="16510">
            <a:solidFill>
              <a:srgbClr val="1F4D3A"/>
            </a:solidFill>
            <a:prstDash val="solid"/>
          </a:ln>
        </p:spPr>
      </p:sp>
      <p:sp>
        <p:nvSpPr>
          <p:cNvPr id="8" name="Text 5"/>
          <p:cNvSpPr txBox="1"/>
          <p:nvPr/>
        </p:nvSpPr>
        <p:spPr>
          <a:xfrm>
            <a:off x="457200" y="1188720"/>
            <a:ext cx="8229600" cy="566928"/>
          </a:xfrm>
          <a:prstGeom prst="rect">
            <a:avLst/>
          </a:prstGeom>
          <a:noFill/>
          <a:ln/>
        </p:spPr>
        <p:txBody>
          <a:bodyPr wrap="square" lIns="0" tIns="0" rIns="0" bIns="0" rtlCol="0" anchor="ctr"/>
          <a:lstStyle/>
          <a:p>
            <a:pPr algn="ctr" indent="0" marL="0">
              <a:buNone/>
            </a:pPr>
            <a:r>
              <a:rPr lang="en-US" sz="1250" b="1" dirty="0">
                <a:solidFill>
                  <a:srgbClr val="1F4D3A"/>
                </a:solidFill>
                <a:latin typeface="Calibri" pitchFamily="34" charset="0"/>
                <a:ea typeface="Calibri" pitchFamily="34" charset="-122"/>
                <a:cs typeface="Calibri" pitchFamily="34" charset="-120"/>
              </a:rPr>
              <a:t>NUTS 0  </a:t>
            </a:r>
            <a:pPr algn="ctr" indent="0" marL="0">
              <a:buNone/>
            </a:pPr>
            <a:r>
              <a:rPr lang="en-US" sz="1250" b="1" dirty="0">
                <a:solidFill>
                  <a:srgbClr val="1D2321"/>
                </a:solidFill>
                <a:latin typeface="Calibri" pitchFamily="34" charset="0"/>
                <a:ea typeface="Calibri" pitchFamily="34" charset="-122"/>
                <a:cs typeface="Calibri" pitchFamily="34" charset="-120"/>
              </a:rPr>
              <a:t>România</a:t>
            </a:r>
            <a:pPr algn="ctr" indent="0" marL="0">
              <a:buNone/>
            </a:pPr>
            <a:r>
              <a:rPr lang="en-US" sz="1050" dirty="0">
                <a:solidFill>
                  <a:srgbClr val="5A645F"/>
                </a:solidFill>
                <a:latin typeface="Calibri" pitchFamily="34" charset="0"/>
                <a:ea typeface="Calibri" pitchFamily="34" charset="-122"/>
                <a:cs typeface="Calibri" pitchFamily="34" charset="-120"/>
              </a:rPr>
              <a:t>  —  stat</a:t>
            </a:r>
            <a:endParaRPr lang="en-US" sz="1250" dirty="0"/>
          </a:p>
        </p:txBody>
      </p:sp>
      <p:sp>
        <p:nvSpPr>
          <p:cNvPr id="9" name="Shape 6"/>
          <p:cNvSpPr/>
          <p:nvPr/>
        </p:nvSpPr>
        <p:spPr>
          <a:xfrm>
            <a:off x="1005840" y="1847088"/>
            <a:ext cx="7132320" cy="566928"/>
          </a:xfrm>
          <a:prstGeom prst="roundRect">
            <a:avLst>
              <a:gd name="adj" fmla="val 12903"/>
            </a:avLst>
          </a:prstGeom>
          <a:solidFill>
            <a:srgbClr val="EEEAE0"/>
          </a:solidFill>
          <a:ln w="16510">
            <a:solidFill>
              <a:srgbClr val="5A645F"/>
            </a:solidFill>
            <a:prstDash val="dash"/>
          </a:ln>
        </p:spPr>
      </p:sp>
      <p:sp>
        <p:nvSpPr>
          <p:cNvPr id="10" name="Text 7"/>
          <p:cNvSpPr txBox="1"/>
          <p:nvPr/>
        </p:nvSpPr>
        <p:spPr>
          <a:xfrm>
            <a:off x="1005840" y="1847088"/>
            <a:ext cx="7132320" cy="566928"/>
          </a:xfrm>
          <a:prstGeom prst="rect">
            <a:avLst/>
          </a:prstGeom>
          <a:noFill/>
          <a:ln/>
        </p:spPr>
        <p:txBody>
          <a:bodyPr wrap="square" lIns="0" tIns="0" rIns="0" bIns="0" rtlCol="0" anchor="ctr"/>
          <a:lstStyle/>
          <a:p>
            <a:pPr algn="ctr" indent="0" marL="0">
              <a:buNone/>
            </a:pPr>
            <a:r>
              <a:rPr lang="en-US" sz="1250" b="1" dirty="0">
                <a:solidFill>
                  <a:srgbClr val="5A645F"/>
                </a:solidFill>
                <a:latin typeface="Calibri" pitchFamily="34" charset="0"/>
                <a:ea typeface="Calibri" pitchFamily="34" charset="-122"/>
                <a:cs typeface="Calibri" pitchFamily="34" charset="-120"/>
              </a:rPr>
              <a:t>NUTS I  </a:t>
            </a:r>
            <a:pPr algn="ctr" indent="0" marL="0">
              <a:buNone/>
            </a:pPr>
            <a:r>
              <a:rPr lang="en-US" sz="1250" b="1" dirty="0">
                <a:solidFill>
                  <a:srgbClr val="1D2321"/>
                </a:solidFill>
                <a:latin typeface="Calibri" pitchFamily="34" charset="0"/>
                <a:ea typeface="Calibri" pitchFamily="34" charset="-122"/>
                <a:cs typeface="Calibri" pitchFamily="34" charset="-120"/>
              </a:rPr>
              <a:t>4 macroregiuni</a:t>
            </a:r>
            <a:pPr algn="ctr" indent="0" marL="0">
              <a:buNone/>
            </a:pPr>
            <a:r>
              <a:rPr lang="en-US" sz="1050" dirty="0">
                <a:solidFill>
                  <a:srgbClr val="5A645F"/>
                </a:solidFill>
                <a:latin typeface="Calibri" pitchFamily="34" charset="0"/>
                <a:ea typeface="Calibri" pitchFamily="34" charset="-122"/>
                <a:cs typeface="Calibri" pitchFamily="34" charset="-120"/>
              </a:rPr>
              <a:t>  —  grupări statistice de câte două regiuni</a:t>
            </a:r>
            <a:endParaRPr lang="en-US" sz="1250" dirty="0"/>
          </a:p>
        </p:txBody>
      </p:sp>
      <p:sp>
        <p:nvSpPr>
          <p:cNvPr id="11" name="Shape 8"/>
          <p:cNvSpPr/>
          <p:nvPr/>
        </p:nvSpPr>
        <p:spPr>
          <a:xfrm>
            <a:off x="1554480" y="2505456"/>
            <a:ext cx="6035040" cy="566928"/>
          </a:xfrm>
          <a:prstGeom prst="roundRect">
            <a:avLst>
              <a:gd name="adj" fmla="val 12903"/>
            </a:avLst>
          </a:prstGeom>
          <a:solidFill>
            <a:srgbClr val="EEEAE0"/>
          </a:solidFill>
          <a:ln w="16510">
            <a:solidFill>
              <a:srgbClr val="5A645F"/>
            </a:solidFill>
            <a:prstDash val="dash"/>
          </a:ln>
        </p:spPr>
      </p:sp>
      <p:sp>
        <p:nvSpPr>
          <p:cNvPr id="12" name="Text 9"/>
          <p:cNvSpPr txBox="1"/>
          <p:nvPr/>
        </p:nvSpPr>
        <p:spPr>
          <a:xfrm>
            <a:off x="1554480" y="2505456"/>
            <a:ext cx="6035040" cy="566928"/>
          </a:xfrm>
          <a:prstGeom prst="rect">
            <a:avLst/>
          </a:prstGeom>
          <a:noFill/>
          <a:ln/>
        </p:spPr>
        <p:txBody>
          <a:bodyPr wrap="square" lIns="0" tIns="0" rIns="0" bIns="0" rtlCol="0" anchor="ctr"/>
          <a:lstStyle/>
          <a:p>
            <a:pPr algn="ctr" indent="0" marL="0">
              <a:buNone/>
            </a:pPr>
            <a:r>
              <a:rPr lang="en-US" sz="1250" b="1" dirty="0">
                <a:solidFill>
                  <a:srgbClr val="5A645F"/>
                </a:solidFill>
                <a:latin typeface="Calibri" pitchFamily="34" charset="0"/>
                <a:ea typeface="Calibri" pitchFamily="34" charset="-122"/>
                <a:cs typeface="Calibri" pitchFamily="34" charset="-120"/>
              </a:rPr>
              <a:t>NUTS II  </a:t>
            </a:r>
            <a:pPr algn="ctr" indent="0" marL="0">
              <a:buNone/>
            </a:pPr>
            <a:r>
              <a:rPr lang="en-US" sz="1250" b="1" dirty="0">
                <a:solidFill>
                  <a:srgbClr val="1D2321"/>
                </a:solidFill>
                <a:latin typeface="Calibri" pitchFamily="34" charset="0"/>
                <a:ea typeface="Calibri" pitchFamily="34" charset="-122"/>
                <a:cs typeface="Calibri" pitchFamily="34" charset="-120"/>
              </a:rPr>
              <a:t>8 regiuni de dezvoltare</a:t>
            </a:r>
            <a:pPr algn="ctr" indent="0" marL="0">
              <a:buNone/>
            </a:pPr>
            <a:r>
              <a:rPr lang="en-US" sz="1050" dirty="0">
                <a:solidFill>
                  <a:srgbClr val="5A645F"/>
                </a:solidFill>
                <a:latin typeface="Calibri" pitchFamily="34" charset="0"/>
                <a:ea typeface="Calibri" pitchFamily="34" charset="-122"/>
                <a:cs typeface="Calibri" pitchFamily="34" charset="-120"/>
              </a:rPr>
              <a:t>  —  Legea nr. 315/2004 — fără personalitate juridică</a:t>
            </a:r>
            <a:endParaRPr lang="en-US" sz="1250" dirty="0"/>
          </a:p>
        </p:txBody>
      </p:sp>
      <p:sp>
        <p:nvSpPr>
          <p:cNvPr id="13" name="Shape 10"/>
          <p:cNvSpPr/>
          <p:nvPr/>
        </p:nvSpPr>
        <p:spPr>
          <a:xfrm>
            <a:off x="2103120" y="3163824"/>
            <a:ext cx="4937760" cy="566928"/>
          </a:xfrm>
          <a:prstGeom prst="roundRect">
            <a:avLst>
              <a:gd name="adj" fmla="val 12903"/>
            </a:avLst>
          </a:prstGeom>
          <a:solidFill>
            <a:srgbClr val="E4ECF4"/>
          </a:solidFill>
          <a:ln w="16510">
            <a:solidFill>
              <a:srgbClr val="2B5D8A"/>
            </a:solidFill>
            <a:prstDash val="solid"/>
          </a:ln>
        </p:spPr>
      </p:sp>
      <p:sp>
        <p:nvSpPr>
          <p:cNvPr id="14" name="Text 11"/>
          <p:cNvSpPr txBox="1"/>
          <p:nvPr/>
        </p:nvSpPr>
        <p:spPr>
          <a:xfrm>
            <a:off x="2103120" y="3163824"/>
            <a:ext cx="4937760" cy="566928"/>
          </a:xfrm>
          <a:prstGeom prst="rect">
            <a:avLst/>
          </a:prstGeom>
          <a:noFill/>
          <a:ln/>
        </p:spPr>
        <p:txBody>
          <a:bodyPr wrap="square" lIns="0" tIns="0" rIns="0" bIns="0" rtlCol="0" anchor="ctr"/>
          <a:lstStyle/>
          <a:p>
            <a:pPr algn="ctr" indent="0" marL="0">
              <a:buNone/>
            </a:pPr>
            <a:r>
              <a:rPr lang="en-US" sz="1250" b="1" dirty="0">
                <a:solidFill>
                  <a:srgbClr val="2B5D8A"/>
                </a:solidFill>
                <a:latin typeface="Calibri" pitchFamily="34" charset="0"/>
                <a:ea typeface="Calibri" pitchFamily="34" charset="-122"/>
                <a:cs typeface="Calibri" pitchFamily="34" charset="-120"/>
              </a:rPr>
              <a:t>NUTS III  </a:t>
            </a:r>
            <a:pPr algn="ctr" indent="0" marL="0">
              <a:buNone/>
            </a:pPr>
            <a:r>
              <a:rPr lang="en-US" sz="1250" b="1" dirty="0">
                <a:solidFill>
                  <a:srgbClr val="1D2321"/>
                </a:solidFill>
                <a:latin typeface="Calibri" pitchFamily="34" charset="0"/>
                <a:ea typeface="Calibri" pitchFamily="34" charset="-122"/>
                <a:cs typeface="Calibri" pitchFamily="34" charset="-120"/>
              </a:rPr>
              <a:t>41 de județe + municipiul București</a:t>
            </a:r>
            <a:pPr algn="ctr" indent="0" marL="0">
              <a:buNone/>
            </a:pPr>
            <a:r>
              <a:rPr lang="en-US" sz="1050" dirty="0">
                <a:solidFill>
                  <a:srgbClr val="5A645F"/>
                </a:solidFill>
                <a:latin typeface="Calibri" pitchFamily="34" charset="0"/>
                <a:ea typeface="Calibri" pitchFamily="34" charset="-122"/>
                <a:cs typeface="Calibri" pitchFamily="34" charset="-120"/>
              </a:rPr>
              <a:t>  —  persoane juridice de drept public</a:t>
            </a:r>
            <a:endParaRPr lang="en-US" sz="1250" dirty="0"/>
          </a:p>
        </p:txBody>
      </p:sp>
      <p:sp>
        <p:nvSpPr>
          <p:cNvPr id="15" name="Shape 12"/>
          <p:cNvSpPr/>
          <p:nvPr/>
        </p:nvSpPr>
        <p:spPr>
          <a:xfrm>
            <a:off x="2651760" y="3822192"/>
            <a:ext cx="3840480" cy="566928"/>
          </a:xfrm>
          <a:prstGeom prst="roundRect">
            <a:avLst>
              <a:gd name="adj" fmla="val 12903"/>
            </a:avLst>
          </a:prstGeom>
          <a:solidFill>
            <a:srgbClr val="F6E9E0"/>
          </a:solidFill>
          <a:ln w="16510">
            <a:solidFill>
              <a:srgbClr val="B85A2B"/>
            </a:solidFill>
            <a:prstDash val="solid"/>
          </a:ln>
        </p:spPr>
      </p:sp>
      <p:sp>
        <p:nvSpPr>
          <p:cNvPr id="16" name="Text 13"/>
          <p:cNvSpPr txBox="1"/>
          <p:nvPr/>
        </p:nvSpPr>
        <p:spPr>
          <a:xfrm>
            <a:off x="2651760" y="3822192"/>
            <a:ext cx="3840480" cy="566928"/>
          </a:xfrm>
          <a:prstGeom prst="rect">
            <a:avLst/>
          </a:prstGeom>
          <a:noFill/>
          <a:ln/>
        </p:spPr>
        <p:txBody>
          <a:bodyPr wrap="square" lIns="0" tIns="0" rIns="0" bIns="0" rtlCol="0" anchor="ctr"/>
          <a:lstStyle/>
          <a:p>
            <a:pPr algn="ctr" indent="0" marL="0">
              <a:buNone/>
            </a:pPr>
            <a:r>
              <a:rPr lang="en-US" sz="1250" b="1" dirty="0">
                <a:solidFill>
                  <a:srgbClr val="B85A2B"/>
                </a:solidFill>
                <a:latin typeface="Calibri" pitchFamily="34" charset="0"/>
                <a:ea typeface="Calibri" pitchFamily="34" charset="-122"/>
                <a:cs typeface="Calibri" pitchFamily="34" charset="-120"/>
              </a:rPr>
              <a:t>LAU  </a:t>
            </a:r>
            <a:pPr algn="ctr" indent="0" marL="0">
              <a:buNone/>
            </a:pPr>
            <a:r>
              <a:rPr lang="en-US" sz="1250" b="1" dirty="0">
                <a:solidFill>
                  <a:srgbClr val="1D2321"/>
                </a:solidFill>
                <a:latin typeface="Calibri" pitchFamily="34" charset="0"/>
                <a:ea typeface="Calibri" pitchFamily="34" charset="-122"/>
                <a:cs typeface="Calibri" pitchFamily="34" charset="-120"/>
              </a:rPr>
              <a:t>municipii, orașe, comune</a:t>
            </a:r>
            <a:pPr algn="ctr" indent="0" marL="0">
              <a:buNone/>
            </a:pPr>
            <a:r>
              <a:rPr lang="en-US" sz="1050" dirty="0">
                <a:solidFill>
                  <a:srgbClr val="5A645F"/>
                </a:solidFill>
                <a:latin typeface="Calibri" pitchFamily="34" charset="0"/>
                <a:ea typeface="Calibri" pitchFamily="34" charset="-122"/>
                <a:cs typeface="Calibri" pitchFamily="34" charset="-120"/>
              </a:rPr>
              <a:t>  —  persoane juridice de drept public; localități componente fără personalitate</a:t>
            </a:r>
            <a:endParaRPr lang="en-US" sz="1250" dirty="0"/>
          </a:p>
        </p:txBody>
      </p:sp>
      <p:sp>
        <p:nvSpPr>
          <p:cNvPr id="17" name="Text 14"/>
          <p:cNvSpPr txBox="1"/>
          <p:nvPr/>
        </p:nvSpPr>
        <p:spPr>
          <a:xfrm>
            <a:off x="457200" y="4526280"/>
            <a:ext cx="8229600" cy="22860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Linie continuă: niveluri cu personalitate juridică și autorități alese · linie întreruptă: niveluri statistico-programatice</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3.1 · REGIUNILE DE DEZVOLTARE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Opt regiuni fără personalitate juridică</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9</a:t>
            </a:r>
            <a:endParaRPr lang="en-US" sz="900" dirty="0"/>
          </a:p>
        </p:txBody>
      </p:sp>
      <p:pic>
        <p:nvPicPr>
          <p:cNvPr id="7" name="Image 0" descr="/home/claude/c3/figs3/map_regiuni_dezvoltare.jpg">    </p:cNvPr>
          <p:cNvPicPr>
            <a:picLocks noChangeAspect="1"/>
          </p:cNvPicPr>
          <p:nvPr/>
        </p:nvPicPr>
        <p:blipFill>
          <a:blip r:embed="rId1"/>
          <a:stretch>
            <a:fillRect/>
          </a:stretch>
        </p:blipFill>
        <p:spPr>
          <a:xfrm>
            <a:off x="591845" y="1188720"/>
            <a:ext cx="3754069" cy="3154680"/>
          </a:xfrm>
          <a:prstGeom prst="rect">
            <a:avLst/>
          </a:prstGeom>
        </p:spPr>
      </p:pic>
      <p:sp>
        <p:nvSpPr>
          <p:cNvPr id="8" name="Text 4"/>
          <p:cNvSpPr txBox="1"/>
          <p:nvPr/>
        </p:nvSpPr>
        <p:spPr>
          <a:xfrm>
            <a:off x="457200" y="4389120"/>
            <a:ext cx="4023360" cy="32004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Regiunile de dezvoltare (NUTS II)</a:t>
            </a:r>
            <a:endParaRPr lang="en-US" sz="1000" dirty="0"/>
          </a:p>
        </p:txBody>
      </p:sp>
      <p:sp>
        <p:nvSpPr>
          <p:cNvPr id="9" name="Text 5"/>
          <p:cNvSpPr txBox="1"/>
          <p:nvPr/>
        </p:nvSpPr>
        <p:spPr>
          <a:xfrm>
            <a:off x="4754880" y="1280160"/>
            <a:ext cx="3931920" cy="3291840"/>
          </a:xfrm>
          <a:prstGeom prst="rect">
            <a:avLst/>
          </a:prstGeom>
          <a:noFill/>
          <a:ln/>
        </p:spPr>
        <p:txBody>
          <a:bodyPr wrap="square" lIns="0" tIns="0" rIns="0" bIns="0" rtlCol="0" anchor="t"/>
          <a:lstStyle/>
          <a:p>
            <a:pPr marL="342900" indent="-342900">
              <a:spcAft>
                <a:spcPts val="600"/>
              </a:spcAft>
              <a:buSzPct val="100000"/>
              <a:buChar char="•"/>
            </a:pPr>
            <a:r>
              <a:rPr lang="en-US" sz="1200" dirty="0">
                <a:solidFill>
                  <a:srgbClr val="1D2321"/>
                </a:solidFill>
                <a:latin typeface="Calibri" pitchFamily="34" charset="0"/>
                <a:ea typeface="Calibri" pitchFamily="34" charset="-122"/>
                <a:cs typeface="Calibri" pitchFamily="34" charset="-120"/>
              </a:rPr>
              <a:t>Create prin Legea nr. 315/2004, ca instrument al coeziunii economice și sociale cu Uniunea Europeană.</a:t>
            </a:r>
            <a:endParaRPr lang="en-US" sz="1200" dirty="0"/>
          </a:p>
          <a:p>
            <a:pPr marL="342900" indent="-342900">
              <a:spcAft>
                <a:spcPts val="600"/>
              </a:spcAft>
              <a:buSzPct val="100000"/>
              <a:buChar char="•"/>
            </a:pPr>
            <a:r>
              <a:rPr lang="en-US" sz="1200" dirty="0">
                <a:solidFill>
                  <a:srgbClr val="1D2321"/>
                </a:solidFill>
                <a:latin typeface="Calibri" pitchFamily="34" charset="0"/>
                <a:ea typeface="Calibri" pitchFamily="34" charset="-122"/>
                <a:cs typeface="Calibri" pitchFamily="34" charset="-120"/>
              </a:rPr>
              <a:t>Entități fără personalitate juridică: nu au autorități alese și nu administrează teritoriu.</a:t>
            </a:r>
            <a:endParaRPr lang="en-US" sz="1200" dirty="0"/>
          </a:p>
          <a:p>
            <a:pPr marL="342900" indent="-342900">
              <a:spcAft>
                <a:spcPts val="600"/>
              </a:spcAft>
              <a:buSzPct val="100000"/>
              <a:buChar char="•"/>
            </a:pPr>
            <a:r>
              <a:rPr lang="en-US" sz="1200" dirty="0">
                <a:solidFill>
                  <a:srgbClr val="1D2321"/>
                </a:solidFill>
                <a:latin typeface="Calibri" pitchFamily="34" charset="0"/>
                <a:ea typeface="Calibri" pitchFamily="34" charset="-122"/>
                <a:cs typeface="Calibri" pitchFamily="34" charset="-120"/>
              </a:rPr>
              <a:t>Cadru de implementare a politicilor regionale și de culegere a datelor statistice (NUTS II).</a:t>
            </a:r>
            <a:endParaRPr lang="en-US" sz="1200" dirty="0"/>
          </a:p>
          <a:p>
            <a:pPr marL="342900" indent="-342900">
              <a:spcAft>
                <a:spcPts val="600"/>
              </a:spcAft>
              <a:buSzPct val="100000"/>
              <a:buChar char="•"/>
            </a:pPr>
            <a:r>
              <a:rPr lang="en-US" sz="1200" dirty="0">
                <a:solidFill>
                  <a:srgbClr val="1D2321"/>
                </a:solidFill>
                <a:latin typeface="Calibri" pitchFamily="34" charset="0"/>
                <a:ea typeface="Calibri" pitchFamily="34" charset="-122"/>
                <a:cs typeface="Calibri" pitchFamily="34" charset="-120"/>
              </a:rPr>
              <a:t>Grupate două câte două în 4 macroregiuni statistice (NUTS I).</a:t>
            </a:r>
            <a:endParaRPr lang="en-US" sz="1200" dirty="0"/>
          </a:p>
          <a:p>
            <a:pPr marL="342900" indent="-342900">
              <a:spcAft>
                <a:spcPts val="600"/>
              </a:spcAft>
              <a:buSzPct val="100000"/>
              <a:buChar char="•"/>
            </a:pPr>
            <a:r>
              <a:rPr lang="en-US" sz="1200" dirty="0">
                <a:solidFill>
                  <a:srgbClr val="1D2321"/>
                </a:solidFill>
                <a:latin typeface="Calibri" pitchFamily="34" charset="0"/>
                <a:ea typeface="Calibri" pitchFamily="34" charset="-122"/>
                <a:cs typeface="Calibri" pitchFamily="34" charset="-120"/>
              </a:rPr>
              <a:t>Dezbaterea despre regionalizare (regiuni cu personalitate juridică) rămâne deschisă.</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548640" y="1234440"/>
            <a:ext cx="1371600" cy="1371600"/>
          </a:xfrm>
          <a:prstGeom prst="ellipse">
            <a:avLst/>
          </a:prstGeom>
          <a:solidFill>
            <a:srgbClr val="8FB996"/>
          </a:solidFill>
          <a:ln/>
        </p:spPr>
      </p:sp>
      <p:sp>
        <p:nvSpPr>
          <p:cNvPr id="3" name="Text 1"/>
          <p:cNvSpPr txBox="1"/>
          <p:nvPr/>
        </p:nvSpPr>
        <p:spPr>
          <a:xfrm>
            <a:off x="548640" y="1234440"/>
            <a:ext cx="1371600" cy="1371600"/>
          </a:xfrm>
          <a:prstGeom prst="rect">
            <a:avLst/>
          </a:prstGeom>
          <a:noFill/>
          <a:ln/>
        </p:spPr>
        <p:txBody>
          <a:bodyPr wrap="square" lIns="0" tIns="0" rIns="0" bIns="0" rtlCol="0" anchor="ctr"/>
          <a:lstStyle/>
          <a:p>
            <a:pPr algn="ctr" indent="0" marL="0">
              <a:buNone/>
            </a:pPr>
            <a:r>
              <a:rPr lang="en-US" sz="3000" b="1" dirty="0">
                <a:solidFill>
                  <a:srgbClr val="1F4D3A"/>
                </a:solidFill>
                <a:latin typeface="Cambria" pitchFamily="34" charset="0"/>
                <a:ea typeface="Cambria" pitchFamily="34" charset="-122"/>
                <a:cs typeface="Cambria" pitchFamily="34" charset="-120"/>
              </a:rPr>
              <a:t>3.2</a:t>
            </a:r>
            <a:endParaRPr lang="en-US" sz="3000" dirty="0"/>
          </a:p>
        </p:txBody>
      </p:sp>
      <p:sp>
        <p:nvSpPr>
          <p:cNvPr id="4" name="Text 2"/>
          <p:cNvSpPr txBox="1"/>
          <p:nvPr/>
        </p:nvSpPr>
        <p:spPr>
          <a:xfrm>
            <a:off x="2286000" y="1097280"/>
            <a:ext cx="6309360" cy="146304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Evoluția istorică a organizării administrativ-teritoriale</a:t>
            </a:r>
            <a:endParaRPr lang="en-US" sz="3200" dirty="0"/>
          </a:p>
        </p:txBody>
      </p:sp>
      <p:sp>
        <p:nvSpPr>
          <p:cNvPr id="5" name="Text 3"/>
          <p:cNvSpPr txBox="1"/>
          <p:nvPr/>
        </p:nvSpPr>
        <p:spPr>
          <a:xfrm>
            <a:off x="2286000" y="2651760"/>
            <a:ext cx="6309360" cy="1097280"/>
          </a:xfrm>
          <a:prstGeom prst="rect">
            <a:avLst/>
          </a:prstGeom>
          <a:noFill/>
          <a:ln/>
        </p:spPr>
        <p:txBody>
          <a:bodyPr wrap="square" lIns="0" tIns="0" rIns="0" bIns="0" rtlCol="0" anchor="ctr"/>
          <a:lstStyle/>
          <a:p>
            <a:pPr indent="0" marL="0">
              <a:buNone/>
            </a:pPr>
            <a:r>
              <a:rPr lang="en-US" sz="1600" dirty="0">
                <a:solidFill>
                  <a:srgbClr val="EFE9DC"/>
                </a:solidFill>
                <a:latin typeface="Calibri" pitchFamily="34" charset="0"/>
                <a:ea typeface="Calibri" pitchFamily="34" charset="-122"/>
                <a:cs typeface="Calibri" pitchFamily="34" charset="-120"/>
              </a:rPr>
              <a:t>De la județele și ținuturile medievale la structura actuală</a:t>
            </a:r>
            <a:endParaRPr lang="en-US" sz="1600" dirty="0"/>
          </a:p>
        </p:txBody>
      </p:sp>
      <p:sp>
        <p:nvSpPr>
          <p:cNvPr id="6" name="Text 4"/>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8FB996"/>
                </a:solidFill>
                <a:latin typeface="Calibri" pitchFamily="34" charset="0"/>
                <a:ea typeface="Calibri" pitchFamily="34" charset="-122"/>
                <a:cs typeface="Calibri" pitchFamily="34" charset="-120"/>
              </a:rPr>
              <a:t>Organizarea Teritoriului și Ecologie · Cursul 3</a:t>
            </a:r>
            <a:endParaRPr lang="en-US" sz="900" dirty="0"/>
          </a:p>
        </p:txBody>
      </p:sp>
      <p:sp>
        <p:nvSpPr>
          <p:cNvPr id="7" name="Text 5"/>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3.2 · CRONOLOGIE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Un secol și jumătate de reforme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11</a:t>
            </a:r>
            <a:endParaRPr lang="en-US" sz="900" dirty="0"/>
          </a:p>
        </p:txBody>
      </p:sp>
      <p:sp>
        <p:nvSpPr>
          <p:cNvPr id="7" name="Shape 4"/>
          <p:cNvSpPr/>
          <p:nvPr/>
        </p:nvSpPr>
        <p:spPr>
          <a:xfrm>
            <a:off x="640080" y="2606040"/>
            <a:ext cx="7863840" cy="0"/>
          </a:xfrm>
          <a:prstGeom prst="line">
            <a:avLst/>
          </a:prstGeom>
          <a:noFill/>
          <a:ln w="25400">
            <a:solidFill>
              <a:srgbClr val="D8D3C7"/>
            </a:solidFill>
            <a:prstDash val="solid"/>
          </a:ln>
        </p:spPr>
      </p:sp>
      <p:sp>
        <p:nvSpPr>
          <p:cNvPr id="8" name="Shape 5"/>
          <p:cNvSpPr/>
          <p:nvPr/>
        </p:nvSpPr>
        <p:spPr>
          <a:xfrm>
            <a:off x="731520" y="2441448"/>
            <a:ext cx="329184" cy="329184"/>
          </a:xfrm>
          <a:prstGeom prst="ellipse">
            <a:avLst/>
          </a:prstGeom>
          <a:solidFill>
            <a:srgbClr val="5A645F"/>
          </a:solidFill>
          <a:ln/>
        </p:spPr>
      </p:sp>
      <p:sp>
        <p:nvSpPr>
          <p:cNvPr id="9" name="Text 6"/>
          <p:cNvSpPr txBox="1"/>
          <p:nvPr/>
        </p:nvSpPr>
        <p:spPr>
          <a:xfrm>
            <a:off x="365760" y="1417320"/>
            <a:ext cx="1051560" cy="365760"/>
          </a:xfrm>
          <a:prstGeom prst="rect">
            <a:avLst/>
          </a:prstGeom>
          <a:noFill/>
          <a:ln/>
        </p:spPr>
        <p:txBody>
          <a:bodyPr wrap="square" lIns="0" tIns="0" rIns="0" bIns="0" rtlCol="0" anchor="ctr"/>
          <a:lstStyle/>
          <a:p>
            <a:pPr algn="ctr" indent="0" marL="0">
              <a:buNone/>
            </a:pPr>
            <a:r>
              <a:rPr lang="en-US" sz="1200" b="1" dirty="0">
                <a:solidFill>
                  <a:srgbClr val="5A645F"/>
                </a:solidFill>
                <a:latin typeface="Cambria" pitchFamily="34" charset="0"/>
                <a:ea typeface="Cambria" pitchFamily="34" charset="-122"/>
                <a:cs typeface="Cambria" pitchFamily="34" charset="-120"/>
              </a:rPr>
              <a:t>1856</a:t>
            </a:r>
            <a:endParaRPr lang="en-US" sz="1200" dirty="0"/>
          </a:p>
        </p:txBody>
      </p:sp>
      <p:sp>
        <p:nvSpPr>
          <p:cNvPr id="10" name="Text 7"/>
          <p:cNvSpPr txBox="1"/>
          <p:nvPr/>
        </p:nvSpPr>
        <p:spPr>
          <a:xfrm>
            <a:off x="320040" y="1783080"/>
            <a:ext cx="1143000" cy="640080"/>
          </a:xfrm>
          <a:prstGeom prst="rect">
            <a:avLst/>
          </a:prstGeom>
          <a:noFill/>
          <a:ln/>
        </p:spPr>
        <p:txBody>
          <a:bodyPr wrap="square" lIns="0" tIns="0" rIns="0" bIns="0" rtlCol="0" anchor="b"/>
          <a:lstStyle/>
          <a:p>
            <a:pPr algn="ctr" indent="0" marL="0">
              <a:buNone/>
            </a:pPr>
            <a:r>
              <a:rPr lang="en-US" sz="950" dirty="0">
                <a:solidFill>
                  <a:srgbClr val="1D2321"/>
                </a:solidFill>
                <a:latin typeface="Calibri" pitchFamily="34" charset="0"/>
                <a:ea typeface="Calibri" pitchFamily="34" charset="-122"/>
                <a:cs typeface="Calibri" pitchFamily="34" charset="-120"/>
              </a:rPr>
              <a:t>sudul Basarabiei revine Moldovei</a:t>
            </a:r>
            <a:endParaRPr lang="en-US" sz="950" dirty="0"/>
          </a:p>
        </p:txBody>
      </p:sp>
      <p:sp>
        <p:nvSpPr>
          <p:cNvPr id="11" name="Shape 8"/>
          <p:cNvSpPr/>
          <p:nvPr/>
        </p:nvSpPr>
        <p:spPr>
          <a:xfrm>
            <a:off x="896112" y="2331720"/>
            <a:ext cx="0" cy="109728"/>
          </a:xfrm>
          <a:prstGeom prst="line">
            <a:avLst/>
          </a:prstGeom>
          <a:noFill/>
          <a:ln w="12700">
            <a:solidFill>
              <a:srgbClr val="D8D3C7"/>
            </a:solidFill>
            <a:prstDash val="solid"/>
          </a:ln>
        </p:spPr>
      </p:sp>
      <p:sp>
        <p:nvSpPr>
          <p:cNvPr id="12" name="Shape 9"/>
          <p:cNvSpPr/>
          <p:nvPr/>
        </p:nvSpPr>
        <p:spPr>
          <a:xfrm>
            <a:off x="1554480" y="2441448"/>
            <a:ext cx="329184" cy="329184"/>
          </a:xfrm>
          <a:prstGeom prst="ellipse">
            <a:avLst/>
          </a:prstGeom>
          <a:solidFill>
            <a:srgbClr val="2B5D8A"/>
          </a:solidFill>
          <a:ln/>
        </p:spPr>
      </p:sp>
      <p:sp>
        <p:nvSpPr>
          <p:cNvPr id="13" name="Text 10"/>
          <p:cNvSpPr txBox="1"/>
          <p:nvPr/>
        </p:nvSpPr>
        <p:spPr>
          <a:xfrm>
            <a:off x="1188720" y="2926080"/>
            <a:ext cx="1051560" cy="365760"/>
          </a:xfrm>
          <a:prstGeom prst="rect">
            <a:avLst/>
          </a:prstGeom>
          <a:noFill/>
          <a:ln/>
        </p:spPr>
        <p:txBody>
          <a:bodyPr wrap="square" lIns="0" tIns="0" rIns="0" bIns="0" rtlCol="0" anchor="ctr"/>
          <a:lstStyle/>
          <a:p>
            <a:pPr algn="ctr" indent="0" marL="0">
              <a:buNone/>
            </a:pPr>
            <a:r>
              <a:rPr lang="en-US" sz="1200" b="1" dirty="0">
                <a:solidFill>
                  <a:srgbClr val="2B5D8A"/>
                </a:solidFill>
                <a:latin typeface="Cambria" pitchFamily="34" charset="0"/>
                <a:ea typeface="Cambria" pitchFamily="34" charset="-122"/>
                <a:cs typeface="Cambria" pitchFamily="34" charset="-120"/>
              </a:rPr>
              <a:t>1918–19</a:t>
            </a:r>
            <a:endParaRPr lang="en-US" sz="1200" dirty="0"/>
          </a:p>
        </p:txBody>
      </p:sp>
      <p:sp>
        <p:nvSpPr>
          <p:cNvPr id="14" name="Text 11"/>
          <p:cNvSpPr txBox="1"/>
          <p:nvPr/>
        </p:nvSpPr>
        <p:spPr>
          <a:xfrm>
            <a:off x="1143000" y="3291840"/>
            <a:ext cx="1143000" cy="640080"/>
          </a:xfrm>
          <a:prstGeom prst="rect">
            <a:avLst/>
          </a:prstGeom>
          <a:noFill/>
          <a:ln/>
        </p:spPr>
        <p:txBody>
          <a:bodyPr wrap="square" lIns="0" tIns="0" rIns="0" bIns="0" rtlCol="0" anchor="t"/>
          <a:lstStyle/>
          <a:p>
            <a:pPr algn="ctr" indent="0" marL="0">
              <a:buNone/>
            </a:pPr>
            <a:r>
              <a:rPr lang="en-US" sz="950" dirty="0">
                <a:solidFill>
                  <a:srgbClr val="1D2321"/>
                </a:solidFill>
                <a:latin typeface="Calibri" pitchFamily="34" charset="0"/>
                <a:ea typeface="Calibri" pitchFamily="34" charset="-122"/>
                <a:cs typeface="Calibri" pitchFamily="34" charset="-120"/>
              </a:rPr>
              <a:t>România Mare</a:t>
            </a:r>
            <a:endParaRPr lang="en-US" sz="950" dirty="0"/>
          </a:p>
        </p:txBody>
      </p:sp>
      <p:sp>
        <p:nvSpPr>
          <p:cNvPr id="15" name="Shape 12"/>
          <p:cNvSpPr/>
          <p:nvPr/>
        </p:nvSpPr>
        <p:spPr>
          <a:xfrm>
            <a:off x="1719072" y="2770632"/>
            <a:ext cx="0" cy="109728"/>
          </a:xfrm>
          <a:prstGeom prst="line">
            <a:avLst/>
          </a:prstGeom>
          <a:noFill/>
          <a:ln w="12700">
            <a:solidFill>
              <a:srgbClr val="D8D3C7"/>
            </a:solidFill>
            <a:prstDash val="solid"/>
          </a:ln>
        </p:spPr>
      </p:sp>
      <p:sp>
        <p:nvSpPr>
          <p:cNvPr id="16" name="Shape 13"/>
          <p:cNvSpPr/>
          <p:nvPr/>
        </p:nvSpPr>
        <p:spPr>
          <a:xfrm>
            <a:off x="2377440" y="2441448"/>
            <a:ext cx="329184" cy="329184"/>
          </a:xfrm>
          <a:prstGeom prst="ellipse">
            <a:avLst/>
          </a:prstGeom>
          <a:solidFill>
            <a:srgbClr val="2B5D8A"/>
          </a:solidFill>
          <a:ln/>
        </p:spPr>
      </p:sp>
      <p:sp>
        <p:nvSpPr>
          <p:cNvPr id="17" name="Text 14"/>
          <p:cNvSpPr txBox="1"/>
          <p:nvPr/>
        </p:nvSpPr>
        <p:spPr>
          <a:xfrm>
            <a:off x="2011680" y="1417320"/>
            <a:ext cx="1051560" cy="365760"/>
          </a:xfrm>
          <a:prstGeom prst="rect">
            <a:avLst/>
          </a:prstGeom>
          <a:noFill/>
          <a:ln/>
        </p:spPr>
        <p:txBody>
          <a:bodyPr wrap="square" lIns="0" tIns="0" rIns="0" bIns="0" rtlCol="0" anchor="ctr"/>
          <a:lstStyle/>
          <a:p>
            <a:pPr algn="ctr" indent="0" marL="0">
              <a:buNone/>
            </a:pPr>
            <a:r>
              <a:rPr lang="en-US" sz="1200" b="1" dirty="0">
                <a:solidFill>
                  <a:srgbClr val="2B5D8A"/>
                </a:solidFill>
                <a:latin typeface="Cambria" pitchFamily="34" charset="0"/>
                <a:ea typeface="Cambria" pitchFamily="34" charset="-122"/>
                <a:cs typeface="Cambria" pitchFamily="34" charset="-120"/>
              </a:rPr>
              <a:t>1925</a:t>
            </a:r>
            <a:endParaRPr lang="en-US" sz="1200" dirty="0"/>
          </a:p>
        </p:txBody>
      </p:sp>
      <p:sp>
        <p:nvSpPr>
          <p:cNvPr id="18" name="Text 15"/>
          <p:cNvSpPr txBox="1"/>
          <p:nvPr/>
        </p:nvSpPr>
        <p:spPr>
          <a:xfrm>
            <a:off x="1965960" y="1783080"/>
            <a:ext cx="1143000" cy="640080"/>
          </a:xfrm>
          <a:prstGeom prst="rect">
            <a:avLst/>
          </a:prstGeom>
          <a:noFill/>
          <a:ln/>
        </p:spPr>
        <p:txBody>
          <a:bodyPr wrap="square" lIns="0" tIns="0" rIns="0" bIns="0" rtlCol="0" anchor="b"/>
          <a:lstStyle/>
          <a:p>
            <a:pPr algn="ctr" indent="0" marL="0">
              <a:buNone/>
            </a:pPr>
            <a:r>
              <a:rPr lang="en-US" sz="950" dirty="0">
                <a:solidFill>
                  <a:srgbClr val="1D2321"/>
                </a:solidFill>
                <a:latin typeface="Calibri" pitchFamily="34" charset="0"/>
                <a:ea typeface="Calibri" pitchFamily="34" charset="-122"/>
                <a:cs typeface="Calibri" pitchFamily="34" charset="-120"/>
              </a:rPr>
              <a:t>71 de județe</a:t>
            </a:r>
            <a:endParaRPr lang="en-US" sz="950" dirty="0"/>
          </a:p>
        </p:txBody>
      </p:sp>
      <p:sp>
        <p:nvSpPr>
          <p:cNvPr id="19" name="Shape 16"/>
          <p:cNvSpPr/>
          <p:nvPr/>
        </p:nvSpPr>
        <p:spPr>
          <a:xfrm>
            <a:off x="2542032" y="2331720"/>
            <a:ext cx="0" cy="109728"/>
          </a:xfrm>
          <a:prstGeom prst="line">
            <a:avLst/>
          </a:prstGeom>
          <a:noFill/>
          <a:ln w="12700">
            <a:solidFill>
              <a:srgbClr val="D8D3C7"/>
            </a:solidFill>
            <a:prstDash val="solid"/>
          </a:ln>
        </p:spPr>
      </p:sp>
      <p:sp>
        <p:nvSpPr>
          <p:cNvPr id="20" name="Shape 17"/>
          <p:cNvSpPr/>
          <p:nvPr/>
        </p:nvSpPr>
        <p:spPr>
          <a:xfrm>
            <a:off x="3200400" y="2441448"/>
            <a:ext cx="329184" cy="329184"/>
          </a:xfrm>
          <a:prstGeom prst="ellipse">
            <a:avLst/>
          </a:prstGeom>
          <a:solidFill>
            <a:srgbClr val="5D3F7C"/>
          </a:solidFill>
          <a:ln/>
        </p:spPr>
      </p:sp>
      <p:sp>
        <p:nvSpPr>
          <p:cNvPr id="21" name="Text 18"/>
          <p:cNvSpPr txBox="1"/>
          <p:nvPr/>
        </p:nvSpPr>
        <p:spPr>
          <a:xfrm>
            <a:off x="2834640" y="2926080"/>
            <a:ext cx="1051560" cy="365760"/>
          </a:xfrm>
          <a:prstGeom prst="rect">
            <a:avLst/>
          </a:prstGeom>
          <a:noFill/>
          <a:ln/>
        </p:spPr>
        <p:txBody>
          <a:bodyPr wrap="square" lIns="0" tIns="0" rIns="0" bIns="0" rtlCol="0" anchor="ctr"/>
          <a:lstStyle/>
          <a:p>
            <a:pPr algn="ctr" indent="0" marL="0">
              <a:buNone/>
            </a:pPr>
            <a:r>
              <a:rPr lang="en-US" sz="1200" b="1" dirty="0">
                <a:solidFill>
                  <a:srgbClr val="5D3F7C"/>
                </a:solidFill>
                <a:latin typeface="Cambria" pitchFamily="34" charset="0"/>
                <a:ea typeface="Cambria" pitchFamily="34" charset="-122"/>
                <a:cs typeface="Cambria" pitchFamily="34" charset="-120"/>
              </a:rPr>
              <a:t>1929</a:t>
            </a:r>
            <a:endParaRPr lang="en-US" sz="1200" dirty="0"/>
          </a:p>
        </p:txBody>
      </p:sp>
      <p:sp>
        <p:nvSpPr>
          <p:cNvPr id="22" name="Text 19"/>
          <p:cNvSpPr txBox="1"/>
          <p:nvPr/>
        </p:nvSpPr>
        <p:spPr>
          <a:xfrm>
            <a:off x="2788920" y="3291840"/>
            <a:ext cx="1143000" cy="640080"/>
          </a:xfrm>
          <a:prstGeom prst="rect">
            <a:avLst/>
          </a:prstGeom>
          <a:noFill/>
          <a:ln/>
        </p:spPr>
        <p:txBody>
          <a:bodyPr wrap="square" lIns="0" tIns="0" rIns="0" bIns="0" rtlCol="0" anchor="t"/>
          <a:lstStyle/>
          <a:p>
            <a:pPr algn="ctr" indent="0" marL="0">
              <a:buNone/>
            </a:pPr>
            <a:r>
              <a:rPr lang="en-US" sz="950" dirty="0">
                <a:solidFill>
                  <a:srgbClr val="1D2321"/>
                </a:solidFill>
                <a:latin typeface="Calibri" pitchFamily="34" charset="0"/>
                <a:ea typeface="Calibri" pitchFamily="34" charset="-122"/>
                <a:cs typeface="Calibri" pitchFamily="34" charset="-120"/>
              </a:rPr>
              <a:t>7 directorate</a:t>
            </a:r>
            <a:endParaRPr lang="en-US" sz="950" dirty="0"/>
          </a:p>
        </p:txBody>
      </p:sp>
      <p:sp>
        <p:nvSpPr>
          <p:cNvPr id="23" name="Shape 20"/>
          <p:cNvSpPr/>
          <p:nvPr/>
        </p:nvSpPr>
        <p:spPr>
          <a:xfrm>
            <a:off x="3364992" y="2770632"/>
            <a:ext cx="0" cy="109728"/>
          </a:xfrm>
          <a:prstGeom prst="line">
            <a:avLst/>
          </a:prstGeom>
          <a:noFill/>
          <a:ln w="12700">
            <a:solidFill>
              <a:srgbClr val="D8D3C7"/>
            </a:solidFill>
            <a:prstDash val="solid"/>
          </a:ln>
        </p:spPr>
      </p:sp>
      <p:sp>
        <p:nvSpPr>
          <p:cNvPr id="24" name="Shape 21"/>
          <p:cNvSpPr/>
          <p:nvPr/>
        </p:nvSpPr>
        <p:spPr>
          <a:xfrm>
            <a:off x="4023360" y="2441448"/>
            <a:ext cx="329184" cy="329184"/>
          </a:xfrm>
          <a:prstGeom prst="ellipse">
            <a:avLst/>
          </a:prstGeom>
          <a:solidFill>
            <a:srgbClr val="5D3F7C"/>
          </a:solidFill>
          <a:ln/>
        </p:spPr>
      </p:sp>
      <p:sp>
        <p:nvSpPr>
          <p:cNvPr id="25" name="Text 22"/>
          <p:cNvSpPr txBox="1"/>
          <p:nvPr/>
        </p:nvSpPr>
        <p:spPr>
          <a:xfrm>
            <a:off x="3657600" y="1417320"/>
            <a:ext cx="1051560" cy="365760"/>
          </a:xfrm>
          <a:prstGeom prst="rect">
            <a:avLst/>
          </a:prstGeom>
          <a:noFill/>
          <a:ln/>
        </p:spPr>
        <p:txBody>
          <a:bodyPr wrap="square" lIns="0" tIns="0" rIns="0" bIns="0" rtlCol="0" anchor="ctr"/>
          <a:lstStyle/>
          <a:p>
            <a:pPr algn="ctr" indent="0" marL="0">
              <a:buNone/>
            </a:pPr>
            <a:r>
              <a:rPr lang="en-US" sz="1200" b="1" dirty="0">
                <a:solidFill>
                  <a:srgbClr val="5D3F7C"/>
                </a:solidFill>
                <a:latin typeface="Cambria" pitchFamily="34" charset="0"/>
                <a:ea typeface="Cambria" pitchFamily="34" charset="-122"/>
                <a:cs typeface="Cambria" pitchFamily="34" charset="-120"/>
              </a:rPr>
              <a:t>1938</a:t>
            </a:r>
            <a:endParaRPr lang="en-US" sz="1200" dirty="0"/>
          </a:p>
        </p:txBody>
      </p:sp>
      <p:sp>
        <p:nvSpPr>
          <p:cNvPr id="26" name="Text 23"/>
          <p:cNvSpPr txBox="1"/>
          <p:nvPr/>
        </p:nvSpPr>
        <p:spPr>
          <a:xfrm>
            <a:off x="3611880" y="1783080"/>
            <a:ext cx="1143000" cy="640080"/>
          </a:xfrm>
          <a:prstGeom prst="rect">
            <a:avLst/>
          </a:prstGeom>
          <a:noFill/>
          <a:ln/>
        </p:spPr>
        <p:txBody>
          <a:bodyPr wrap="square" lIns="0" tIns="0" rIns="0" bIns="0" rtlCol="0" anchor="b"/>
          <a:lstStyle/>
          <a:p>
            <a:pPr algn="ctr" indent="0" marL="0">
              <a:buNone/>
            </a:pPr>
            <a:r>
              <a:rPr lang="en-US" sz="950" dirty="0">
                <a:solidFill>
                  <a:srgbClr val="1D2321"/>
                </a:solidFill>
                <a:latin typeface="Calibri" pitchFamily="34" charset="0"/>
                <a:ea typeface="Calibri" pitchFamily="34" charset="-122"/>
                <a:cs typeface="Calibri" pitchFamily="34" charset="-120"/>
              </a:rPr>
              <a:t>10 ținuturi</a:t>
            </a:r>
            <a:endParaRPr lang="en-US" sz="950" dirty="0"/>
          </a:p>
        </p:txBody>
      </p:sp>
      <p:sp>
        <p:nvSpPr>
          <p:cNvPr id="27" name="Shape 24"/>
          <p:cNvSpPr/>
          <p:nvPr/>
        </p:nvSpPr>
        <p:spPr>
          <a:xfrm>
            <a:off x="4187952" y="2331720"/>
            <a:ext cx="0" cy="109728"/>
          </a:xfrm>
          <a:prstGeom prst="line">
            <a:avLst/>
          </a:prstGeom>
          <a:noFill/>
          <a:ln w="12700">
            <a:solidFill>
              <a:srgbClr val="D8D3C7"/>
            </a:solidFill>
            <a:prstDash val="solid"/>
          </a:ln>
        </p:spPr>
      </p:sp>
      <p:sp>
        <p:nvSpPr>
          <p:cNvPr id="28" name="Shape 25"/>
          <p:cNvSpPr/>
          <p:nvPr/>
        </p:nvSpPr>
        <p:spPr>
          <a:xfrm>
            <a:off x="4846320" y="2441448"/>
            <a:ext cx="329184" cy="329184"/>
          </a:xfrm>
          <a:prstGeom prst="ellipse">
            <a:avLst/>
          </a:prstGeom>
          <a:solidFill>
            <a:srgbClr val="B85A2B"/>
          </a:solidFill>
          <a:ln/>
        </p:spPr>
      </p:sp>
      <p:sp>
        <p:nvSpPr>
          <p:cNvPr id="29" name="Text 26"/>
          <p:cNvSpPr txBox="1"/>
          <p:nvPr/>
        </p:nvSpPr>
        <p:spPr>
          <a:xfrm>
            <a:off x="4480560" y="2926080"/>
            <a:ext cx="1051560" cy="365760"/>
          </a:xfrm>
          <a:prstGeom prst="rect">
            <a:avLst/>
          </a:prstGeom>
          <a:noFill/>
          <a:ln/>
        </p:spPr>
        <p:txBody>
          <a:bodyPr wrap="square" lIns="0" tIns="0" rIns="0" bIns="0" rtlCol="0" anchor="ctr"/>
          <a:lstStyle/>
          <a:p>
            <a:pPr algn="ctr" indent="0" marL="0">
              <a:buNone/>
            </a:pPr>
            <a:r>
              <a:rPr lang="en-US" sz="1200" b="1" dirty="0">
                <a:solidFill>
                  <a:srgbClr val="B85A2B"/>
                </a:solidFill>
                <a:latin typeface="Cambria" pitchFamily="34" charset="0"/>
                <a:ea typeface="Cambria" pitchFamily="34" charset="-122"/>
                <a:cs typeface="Cambria" pitchFamily="34" charset="-120"/>
              </a:rPr>
              <a:t>1940</a:t>
            </a:r>
            <a:endParaRPr lang="en-US" sz="1200" dirty="0"/>
          </a:p>
        </p:txBody>
      </p:sp>
      <p:sp>
        <p:nvSpPr>
          <p:cNvPr id="30" name="Text 27"/>
          <p:cNvSpPr txBox="1"/>
          <p:nvPr/>
        </p:nvSpPr>
        <p:spPr>
          <a:xfrm>
            <a:off x="4434840" y="3291840"/>
            <a:ext cx="1143000" cy="640080"/>
          </a:xfrm>
          <a:prstGeom prst="rect">
            <a:avLst/>
          </a:prstGeom>
          <a:noFill/>
          <a:ln/>
        </p:spPr>
        <p:txBody>
          <a:bodyPr wrap="square" lIns="0" tIns="0" rIns="0" bIns="0" rtlCol="0" anchor="t"/>
          <a:lstStyle/>
          <a:p>
            <a:pPr algn="ctr" indent="0" marL="0">
              <a:buNone/>
            </a:pPr>
            <a:r>
              <a:rPr lang="en-US" sz="950" dirty="0">
                <a:solidFill>
                  <a:srgbClr val="1D2321"/>
                </a:solidFill>
                <a:latin typeface="Calibri" pitchFamily="34" charset="0"/>
                <a:ea typeface="Calibri" pitchFamily="34" charset="-122"/>
                <a:cs typeface="Calibri" pitchFamily="34" charset="-120"/>
              </a:rPr>
              <a:t>13 județe pierdute</a:t>
            </a:r>
            <a:endParaRPr lang="en-US" sz="950" dirty="0"/>
          </a:p>
        </p:txBody>
      </p:sp>
      <p:sp>
        <p:nvSpPr>
          <p:cNvPr id="31" name="Shape 28"/>
          <p:cNvSpPr/>
          <p:nvPr/>
        </p:nvSpPr>
        <p:spPr>
          <a:xfrm>
            <a:off x="5010912" y="2770632"/>
            <a:ext cx="0" cy="109728"/>
          </a:xfrm>
          <a:prstGeom prst="line">
            <a:avLst/>
          </a:prstGeom>
          <a:noFill/>
          <a:ln w="12700">
            <a:solidFill>
              <a:srgbClr val="D8D3C7"/>
            </a:solidFill>
            <a:prstDash val="solid"/>
          </a:ln>
        </p:spPr>
      </p:sp>
      <p:sp>
        <p:nvSpPr>
          <p:cNvPr id="32" name="Shape 29"/>
          <p:cNvSpPr/>
          <p:nvPr/>
        </p:nvSpPr>
        <p:spPr>
          <a:xfrm>
            <a:off x="5669280" y="2441448"/>
            <a:ext cx="329184" cy="329184"/>
          </a:xfrm>
          <a:prstGeom prst="ellipse">
            <a:avLst/>
          </a:prstGeom>
          <a:solidFill>
            <a:srgbClr val="B85A2B"/>
          </a:solidFill>
          <a:ln/>
        </p:spPr>
      </p:sp>
      <p:sp>
        <p:nvSpPr>
          <p:cNvPr id="33" name="Text 30"/>
          <p:cNvSpPr txBox="1"/>
          <p:nvPr/>
        </p:nvSpPr>
        <p:spPr>
          <a:xfrm>
            <a:off x="5303520" y="1417320"/>
            <a:ext cx="1051560" cy="365760"/>
          </a:xfrm>
          <a:prstGeom prst="rect">
            <a:avLst/>
          </a:prstGeom>
          <a:noFill/>
          <a:ln/>
        </p:spPr>
        <p:txBody>
          <a:bodyPr wrap="square" lIns="0" tIns="0" rIns="0" bIns="0" rtlCol="0" anchor="ctr"/>
          <a:lstStyle/>
          <a:p>
            <a:pPr algn="ctr" indent="0" marL="0">
              <a:buNone/>
            </a:pPr>
            <a:r>
              <a:rPr lang="en-US" sz="1200" b="1" dirty="0">
                <a:solidFill>
                  <a:srgbClr val="B85A2B"/>
                </a:solidFill>
                <a:latin typeface="Cambria" pitchFamily="34" charset="0"/>
                <a:ea typeface="Cambria" pitchFamily="34" charset="-122"/>
                <a:cs typeface="Cambria" pitchFamily="34" charset="-120"/>
              </a:rPr>
              <a:t>1950</a:t>
            </a:r>
            <a:endParaRPr lang="en-US" sz="1200" dirty="0"/>
          </a:p>
        </p:txBody>
      </p:sp>
      <p:sp>
        <p:nvSpPr>
          <p:cNvPr id="34" name="Text 31"/>
          <p:cNvSpPr txBox="1"/>
          <p:nvPr/>
        </p:nvSpPr>
        <p:spPr>
          <a:xfrm>
            <a:off x="5257800" y="1783080"/>
            <a:ext cx="1143000" cy="640080"/>
          </a:xfrm>
          <a:prstGeom prst="rect">
            <a:avLst/>
          </a:prstGeom>
          <a:noFill/>
          <a:ln/>
        </p:spPr>
        <p:txBody>
          <a:bodyPr wrap="square" lIns="0" tIns="0" rIns="0" bIns="0" rtlCol="0" anchor="b"/>
          <a:lstStyle/>
          <a:p>
            <a:pPr algn="ctr" indent="0" marL="0">
              <a:buNone/>
            </a:pPr>
            <a:r>
              <a:rPr lang="en-US" sz="950" dirty="0">
                <a:solidFill>
                  <a:srgbClr val="1D2321"/>
                </a:solidFill>
                <a:latin typeface="Calibri" pitchFamily="34" charset="0"/>
                <a:ea typeface="Calibri" pitchFamily="34" charset="-122"/>
                <a:cs typeface="Calibri" pitchFamily="34" charset="-120"/>
              </a:rPr>
              <a:t>28 regiuni, 177 raioane</a:t>
            </a:r>
            <a:endParaRPr lang="en-US" sz="950" dirty="0"/>
          </a:p>
        </p:txBody>
      </p:sp>
      <p:sp>
        <p:nvSpPr>
          <p:cNvPr id="35" name="Shape 32"/>
          <p:cNvSpPr/>
          <p:nvPr/>
        </p:nvSpPr>
        <p:spPr>
          <a:xfrm>
            <a:off x="5833872" y="2331720"/>
            <a:ext cx="0" cy="109728"/>
          </a:xfrm>
          <a:prstGeom prst="line">
            <a:avLst/>
          </a:prstGeom>
          <a:noFill/>
          <a:ln w="12700">
            <a:solidFill>
              <a:srgbClr val="D8D3C7"/>
            </a:solidFill>
            <a:prstDash val="solid"/>
          </a:ln>
        </p:spPr>
      </p:sp>
      <p:sp>
        <p:nvSpPr>
          <p:cNvPr id="36" name="Shape 33"/>
          <p:cNvSpPr/>
          <p:nvPr/>
        </p:nvSpPr>
        <p:spPr>
          <a:xfrm>
            <a:off x="6492240" y="2441448"/>
            <a:ext cx="329184" cy="329184"/>
          </a:xfrm>
          <a:prstGeom prst="ellipse">
            <a:avLst/>
          </a:prstGeom>
          <a:solidFill>
            <a:srgbClr val="1F4D3A"/>
          </a:solidFill>
          <a:ln/>
        </p:spPr>
      </p:sp>
      <p:sp>
        <p:nvSpPr>
          <p:cNvPr id="37" name="Text 34"/>
          <p:cNvSpPr txBox="1"/>
          <p:nvPr/>
        </p:nvSpPr>
        <p:spPr>
          <a:xfrm>
            <a:off x="6126480" y="2926080"/>
            <a:ext cx="1051560" cy="365760"/>
          </a:xfrm>
          <a:prstGeom prst="rect">
            <a:avLst/>
          </a:prstGeom>
          <a:noFill/>
          <a:ln/>
        </p:spPr>
        <p:txBody>
          <a:bodyPr wrap="square" lIns="0" tIns="0" rIns="0" bIns="0" rtlCol="0" anchor="ctr"/>
          <a:lstStyle/>
          <a:p>
            <a:pPr algn="ctr" indent="0" marL="0">
              <a:buNone/>
            </a:pPr>
            <a:r>
              <a:rPr lang="en-US" sz="1200" b="1" dirty="0">
                <a:solidFill>
                  <a:srgbClr val="1F4D3A"/>
                </a:solidFill>
                <a:latin typeface="Cambria" pitchFamily="34" charset="0"/>
                <a:ea typeface="Cambria" pitchFamily="34" charset="-122"/>
                <a:cs typeface="Cambria" pitchFamily="34" charset="-120"/>
              </a:rPr>
              <a:t>1968</a:t>
            </a:r>
            <a:endParaRPr lang="en-US" sz="1200" dirty="0"/>
          </a:p>
        </p:txBody>
      </p:sp>
      <p:sp>
        <p:nvSpPr>
          <p:cNvPr id="38" name="Text 35"/>
          <p:cNvSpPr txBox="1"/>
          <p:nvPr/>
        </p:nvSpPr>
        <p:spPr>
          <a:xfrm>
            <a:off x="6080760" y="3291840"/>
            <a:ext cx="1143000" cy="640080"/>
          </a:xfrm>
          <a:prstGeom prst="rect">
            <a:avLst/>
          </a:prstGeom>
          <a:noFill/>
          <a:ln/>
        </p:spPr>
        <p:txBody>
          <a:bodyPr wrap="square" lIns="0" tIns="0" rIns="0" bIns="0" rtlCol="0" anchor="t"/>
          <a:lstStyle/>
          <a:p>
            <a:pPr algn="ctr" indent="0" marL="0">
              <a:buNone/>
            </a:pPr>
            <a:r>
              <a:rPr lang="en-US" sz="950" dirty="0">
                <a:solidFill>
                  <a:srgbClr val="1D2321"/>
                </a:solidFill>
                <a:latin typeface="Calibri" pitchFamily="34" charset="0"/>
                <a:ea typeface="Calibri" pitchFamily="34" charset="-122"/>
                <a:cs typeface="Calibri" pitchFamily="34" charset="-120"/>
              </a:rPr>
              <a:t>39 județe</a:t>
            </a:r>
            <a:endParaRPr lang="en-US" sz="950" dirty="0"/>
          </a:p>
        </p:txBody>
      </p:sp>
      <p:sp>
        <p:nvSpPr>
          <p:cNvPr id="39" name="Shape 36"/>
          <p:cNvSpPr/>
          <p:nvPr/>
        </p:nvSpPr>
        <p:spPr>
          <a:xfrm>
            <a:off x="6656832" y="2770632"/>
            <a:ext cx="0" cy="109728"/>
          </a:xfrm>
          <a:prstGeom prst="line">
            <a:avLst/>
          </a:prstGeom>
          <a:noFill/>
          <a:ln w="12700">
            <a:solidFill>
              <a:srgbClr val="D8D3C7"/>
            </a:solidFill>
            <a:prstDash val="solid"/>
          </a:ln>
        </p:spPr>
      </p:sp>
      <p:sp>
        <p:nvSpPr>
          <p:cNvPr id="40" name="Shape 37"/>
          <p:cNvSpPr/>
          <p:nvPr/>
        </p:nvSpPr>
        <p:spPr>
          <a:xfrm>
            <a:off x="7315200" y="2441448"/>
            <a:ext cx="329184" cy="329184"/>
          </a:xfrm>
          <a:prstGeom prst="ellipse">
            <a:avLst/>
          </a:prstGeom>
          <a:solidFill>
            <a:srgbClr val="1F4D3A"/>
          </a:solidFill>
          <a:ln/>
        </p:spPr>
      </p:sp>
      <p:sp>
        <p:nvSpPr>
          <p:cNvPr id="41" name="Text 38"/>
          <p:cNvSpPr txBox="1"/>
          <p:nvPr/>
        </p:nvSpPr>
        <p:spPr>
          <a:xfrm>
            <a:off x="6949440" y="1417320"/>
            <a:ext cx="1051560" cy="365760"/>
          </a:xfrm>
          <a:prstGeom prst="rect">
            <a:avLst/>
          </a:prstGeom>
          <a:noFill/>
          <a:ln/>
        </p:spPr>
        <p:txBody>
          <a:bodyPr wrap="square" lIns="0" tIns="0" rIns="0" bIns="0" rtlCol="0" anchor="ctr"/>
          <a:lstStyle/>
          <a:p>
            <a:pPr algn="ctr" indent="0" marL="0">
              <a:buNone/>
            </a:pPr>
            <a:r>
              <a:rPr lang="en-US" sz="1200" b="1" dirty="0">
                <a:solidFill>
                  <a:srgbClr val="1F4D3A"/>
                </a:solidFill>
                <a:latin typeface="Cambria" pitchFamily="34" charset="0"/>
                <a:ea typeface="Cambria" pitchFamily="34" charset="-122"/>
                <a:cs typeface="Cambria" pitchFamily="34" charset="-120"/>
              </a:rPr>
              <a:t>1981·1997</a:t>
            </a:r>
            <a:endParaRPr lang="en-US" sz="1200" dirty="0"/>
          </a:p>
        </p:txBody>
      </p:sp>
      <p:sp>
        <p:nvSpPr>
          <p:cNvPr id="42" name="Text 39"/>
          <p:cNvSpPr txBox="1"/>
          <p:nvPr/>
        </p:nvSpPr>
        <p:spPr>
          <a:xfrm>
            <a:off x="6903720" y="1783080"/>
            <a:ext cx="1143000" cy="640080"/>
          </a:xfrm>
          <a:prstGeom prst="rect">
            <a:avLst/>
          </a:prstGeom>
          <a:noFill/>
          <a:ln/>
        </p:spPr>
        <p:txBody>
          <a:bodyPr wrap="square" lIns="0" tIns="0" rIns="0" bIns="0" rtlCol="0" anchor="b"/>
          <a:lstStyle/>
          <a:p>
            <a:pPr algn="ctr" indent="0" marL="0">
              <a:buNone/>
            </a:pPr>
            <a:r>
              <a:rPr lang="en-US" sz="950" dirty="0">
                <a:solidFill>
                  <a:srgbClr val="1D2321"/>
                </a:solidFill>
                <a:latin typeface="Calibri" pitchFamily="34" charset="0"/>
                <a:ea typeface="Calibri" pitchFamily="34" charset="-122"/>
                <a:cs typeface="Calibri" pitchFamily="34" charset="-120"/>
              </a:rPr>
              <a:t>40 → 41 județe</a:t>
            </a:r>
            <a:endParaRPr lang="en-US" sz="950" dirty="0"/>
          </a:p>
        </p:txBody>
      </p:sp>
      <p:sp>
        <p:nvSpPr>
          <p:cNvPr id="43" name="Shape 40"/>
          <p:cNvSpPr/>
          <p:nvPr/>
        </p:nvSpPr>
        <p:spPr>
          <a:xfrm>
            <a:off x="7479792" y="2331720"/>
            <a:ext cx="0" cy="109728"/>
          </a:xfrm>
          <a:prstGeom prst="line">
            <a:avLst/>
          </a:prstGeom>
          <a:noFill/>
          <a:ln w="12700">
            <a:solidFill>
              <a:srgbClr val="D8D3C7"/>
            </a:solidFill>
            <a:prstDash val="solid"/>
          </a:ln>
        </p:spPr>
      </p:sp>
      <p:sp>
        <p:nvSpPr>
          <p:cNvPr id="44" name="Shape 41"/>
          <p:cNvSpPr/>
          <p:nvPr/>
        </p:nvSpPr>
        <p:spPr>
          <a:xfrm>
            <a:off x="8138160" y="2441448"/>
            <a:ext cx="329184" cy="329184"/>
          </a:xfrm>
          <a:prstGeom prst="ellipse">
            <a:avLst/>
          </a:prstGeom>
          <a:solidFill>
            <a:srgbClr val="9A7B1E"/>
          </a:solidFill>
          <a:ln/>
        </p:spPr>
      </p:sp>
      <p:sp>
        <p:nvSpPr>
          <p:cNvPr id="45" name="Text 42"/>
          <p:cNvSpPr txBox="1"/>
          <p:nvPr/>
        </p:nvSpPr>
        <p:spPr>
          <a:xfrm>
            <a:off x="7772400" y="2926080"/>
            <a:ext cx="1051560" cy="365760"/>
          </a:xfrm>
          <a:prstGeom prst="rect">
            <a:avLst/>
          </a:prstGeom>
          <a:noFill/>
          <a:ln/>
        </p:spPr>
        <p:txBody>
          <a:bodyPr wrap="square" lIns="0" tIns="0" rIns="0" bIns="0" rtlCol="0" anchor="ctr"/>
          <a:lstStyle/>
          <a:p>
            <a:pPr algn="ctr" indent="0" marL="0">
              <a:buNone/>
            </a:pPr>
            <a:r>
              <a:rPr lang="en-US" sz="1200" b="1" dirty="0">
                <a:solidFill>
                  <a:srgbClr val="9A7B1E"/>
                </a:solidFill>
                <a:latin typeface="Cambria" pitchFamily="34" charset="0"/>
                <a:ea typeface="Cambria" pitchFamily="34" charset="-122"/>
                <a:cs typeface="Cambria" pitchFamily="34" charset="-120"/>
              </a:rPr>
              <a:t>2004</a:t>
            </a:r>
            <a:endParaRPr lang="en-US" sz="1200" dirty="0"/>
          </a:p>
        </p:txBody>
      </p:sp>
      <p:sp>
        <p:nvSpPr>
          <p:cNvPr id="46" name="Text 43"/>
          <p:cNvSpPr txBox="1"/>
          <p:nvPr/>
        </p:nvSpPr>
        <p:spPr>
          <a:xfrm>
            <a:off x="7726680" y="3291840"/>
            <a:ext cx="1143000" cy="640080"/>
          </a:xfrm>
          <a:prstGeom prst="rect">
            <a:avLst/>
          </a:prstGeom>
          <a:noFill/>
          <a:ln/>
        </p:spPr>
        <p:txBody>
          <a:bodyPr wrap="square" lIns="0" tIns="0" rIns="0" bIns="0" rtlCol="0" anchor="t"/>
          <a:lstStyle/>
          <a:p>
            <a:pPr algn="ctr" indent="0" marL="0">
              <a:buNone/>
            </a:pPr>
            <a:r>
              <a:rPr lang="en-US" sz="950" dirty="0">
                <a:solidFill>
                  <a:srgbClr val="1D2321"/>
                </a:solidFill>
                <a:latin typeface="Calibri" pitchFamily="34" charset="0"/>
                <a:ea typeface="Calibri" pitchFamily="34" charset="-122"/>
                <a:cs typeface="Calibri" pitchFamily="34" charset="-120"/>
              </a:rPr>
              <a:t>8 regiuni de dezvoltare</a:t>
            </a:r>
            <a:endParaRPr lang="en-US" sz="950" dirty="0"/>
          </a:p>
        </p:txBody>
      </p:sp>
      <p:sp>
        <p:nvSpPr>
          <p:cNvPr id="47" name="Shape 44"/>
          <p:cNvSpPr/>
          <p:nvPr/>
        </p:nvSpPr>
        <p:spPr>
          <a:xfrm>
            <a:off x="8302752" y="2770632"/>
            <a:ext cx="0" cy="109728"/>
          </a:xfrm>
          <a:prstGeom prst="line">
            <a:avLst/>
          </a:prstGeom>
          <a:noFill/>
          <a:ln w="12700">
            <a:solidFill>
              <a:srgbClr val="D8D3C7"/>
            </a:solidFill>
            <a:prstDash val="solid"/>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3.2.1 · RĂDĂCINI MEDIEVALE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Județe, ținuturi, orașe și sate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12</a:t>
            </a:r>
            <a:endParaRPr lang="en-US" sz="900" dirty="0"/>
          </a:p>
        </p:txBody>
      </p:sp>
      <p:sp>
        <p:nvSpPr>
          <p:cNvPr id="7" name="Shape 4"/>
          <p:cNvSpPr/>
          <p:nvPr/>
        </p:nvSpPr>
        <p:spPr>
          <a:xfrm>
            <a:off x="457200" y="1234440"/>
            <a:ext cx="4023360" cy="1554480"/>
          </a:xfrm>
          <a:prstGeom prst="roundRect">
            <a:avLst>
              <a:gd name="adj" fmla="val 5882"/>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3749040" cy="384048"/>
          </a:xfrm>
          <a:prstGeom prst="rect">
            <a:avLst/>
          </a:prstGeom>
          <a:noFill/>
          <a:ln/>
        </p:spPr>
        <p:txBody>
          <a:bodyPr wrap="square" lIns="0" tIns="0" rIns="0" bIns="0" rtlCol="0" anchor="t"/>
          <a:lstStyle/>
          <a:p>
            <a:pPr indent="0" marL="0">
              <a:buNone/>
            </a:pPr>
            <a:r>
              <a:rPr lang="en-US" sz="1500" b="1" dirty="0">
                <a:solidFill>
                  <a:srgbClr val="2B5D8A"/>
                </a:solidFill>
                <a:latin typeface="Cambria" pitchFamily="34" charset="0"/>
                <a:ea typeface="Cambria" pitchFamily="34" charset="-122"/>
                <a:cs typeface="Cambria" pitchFamily="34" charset="-120"/>
              </a:rPr>
              <a:t>Țara Românească</a:t>
            </a:r>
            <a:endParaRPr lang="en-US" sz="1500" dirty="0"/>
          </a:p>
        </p:txBody>
      </p:sp>
      <p:sp>
        <p:nvSpPr>
          <p:cNvPr id="9" name="Text 6"/>
          <p:cNvSpPr txBox="1"/>
          <p:nvPr/>
        </p:nvSpPr>
        <p:spPr>
          <a:xfrm>
            <a:off x="594360" y="1746504"/>
            <a:ext cx="3749040" cy="932688"/>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mari subdiviziuni: Banatul de Severin (ban) în dreapta Oltului; vornicul în stânga Oltului. Unitățile propriu-zise: județele, conduse de dregători.</a:t>
            </a:r>
            <a:endParaRPr lang="en-US" sz="1200" dirty="0"/>
          </a:p>
        </p:txBody>
      </p:sp>
      <p:sp>
        <p:nvSpPr>
          <p:cNvPr id="10" name="Shape 7"/>
          <p:cNvSpPr/>
          <p:nvPr/>
        </p:nvSpPr>
        <p:spPr>
          <a:xfrm>
            <a:off x="4663440" y="1234440"/>
            <a:ext cx="4023360" cy="1554480"/>
          </a:xfrm>
          <a:prstGeom prst="roundRect">
            <a:avLst>
              <a:gd name="adj" fmla="val 5882"/>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4800600" y="1344168"/>
            <a:ext cx="3749040" cy="384048"/>
          </a:xfrm>
          <a:prstGeom prst="rect">
            <a:avLst/>
          </a:prstGeom>
          <a:noFill/>
          <a:ln/>
        </p:spPr>
        <p:txBody>
          <a:bodyPr wrap="square" lIns="0" tIns="0" rIns="0" bIns="0" rtlCol="0" anchor="t"/>
          <a:lstStyle/>
          <a:p>
            <a:pPr indent="0" marL="0">
              <a:buNone/>
            </a:pPr>
            <a:r>
              <a:rPr lang="en-US" sz="1500" b="1" dirty="0">
                <a:solidFill>
                  <a:srgbClr val="1F4D3A"/>
                </a:solidFill>
                <a:latin typeface="Cambria" pitchFamily="34" charset="0"/>
                <a:ea typeface="Cambria" pitchFamily="34" charset="-122"/>
                <a:cs typeface="Cambria" pitchFamily="34" charset="-120"/>
              </a:rPr>
              <a:t>Moldova</a:t>
            </a:r>
            <a:endParaRPr lang="en-US" sz="1500" dirty="0"/>
          </a:p>
        </p:txBody>
      </p:sp>
      <p:sp>
        <p:nvSpPr>
          <p:cNvPr id="12" name="Text 9"/>
          <p:cNvSpPr txBox="1"/>
          <p:nvPr/>
        </p:nvSpPr>
        <p:spPr>
          <a:xfrm>
            <a:off x="4800600" y="1746504"/>
            <a:ext cx="3749040" cy="932688"/>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Țara de Sus și Țara de Jos. Unitățile propriu-zise: ținuturile, conduse de pârcălabi.</a:t>
            </a:r>
            <a:endParaRPr lang="en-US" sz="1200" dirty="0"/>
          </a:p>
        </p:txBody>
      </p:sp>
      <p:sp>
        <p:nvSpPr>
          <p:cNvPr id="13" name="Text 10"/>
          <p:cNvSpPr txBox="1"/>
          <p:nvPr/>
        </p:nvSpPr>
        <p:spPr>
          <a:xfrm>
            <a:off x="457200" y="2971800"/>
            <a:ext cx="8229600" cy="1600200"/>
          </a:xfrm>
          <a:prstGeom prst="rect">
            <a:avLst/>
          </a:prstGeom>
          <a:noFill/>
          <a:ln/>
        </p:spPr>
        <p:txBody>
          <a:bodyPr wrap="square" lIns="0" tIns="0" rIns="0" bIns="0" rtlCol="0" anchor="t"/>
          <a:lstStyle/>
          <a:p>
            <a:pPr marL="342900" indent="-342900">
              <a:spcAft>
                <a:spcPts val="600"/>
              </a:spcAft>
              <a:buSzPct val="100000"/>
              <a:buChar char="•"/>
            </a:pPr>
            <a:r>
              <a:rPr lang="en-US" sz="1250" dirty="0">
                <a:solidFill>
                  <a:srgbClr val="1D2321"/>
                </a:solidFill>
                <a:latin typeface="Calibri" pitchFamily="34" charset="0"/>
                <a:ea typeface="Calibri" pitchFamily="34" charset="-122"/>
                <a:cs typeface="Calibri" pitchFamily="34" charset="-120"/>
              </a:rPr>
              <a:t>Conducătorii județelor și ținuturilor exercitau atribuții administrative, judecătorești, fiscale și militare, cu un aparat de slujitori locali.</a:t>
            </a:r>
            <a:endParaRPr lang="en-US" sz="1250" dirty="0"/>
          </a:p>
          <a:p>
            <a:pPr marL="342900" indent="-342900">
              <a:spcAft>
                <a:spcPts val="600"/>
              </a:spcAft>
              <a:buSzPct val="100000"/>
              <a:buChar char="•"/>
            </a:pPr>
            <a:r>
              <a:rPr lang="en-US" sz="1250" dirty="0">
                <a:solidFill>
                  <a:srgbClr val="1D2321"/>
                </a:solidFill>
                <a:latin typeface="Calibri" pitchFamily="34" charset="0"/>
                <a:ea typeface="Calibri" pitchFamily="34" charset="-122"/>
                <a:cs typeface="Calibri" pitchFamily="34" charset="-120"/>
              </a:rPr>
              <a:t>Marile subdiviziuni nu erau unități administrativ-teritoriale propriu-zise, ci reminiscențe ale epocii de dinaintea întemeierii statelor.</a:t>
            </a:r>
            <a:endParaRPr lang="en-US" sz="1250" dirty="0"/>
          </a:p>
          <a:p>
            <a:pPr marL="342900" indent="-342900">
              <a:spcAft>
                <a:spcPts val="600"/>
              </a:spcAft>
              <a:buSzPct val="100000"/>
              <a:buChar char="•"/>
            </a:pPr>
            <a:r>
              <a:rPr lang="en-US" sz="1250" dirty="0">
                <a:solidFill>
                  <a:srgbClr val="1D2321"/>
                </a:solidFill>
                <a:latin typeface="Calibri" pitchFamily="34" charset="0"/>
                <a:ea typeface="Calibri" pitchFamily="34" charset="-122"/>
                <a:cs typeface="Calibri" pitchFamily="34" charset="-120"/>
              </a:rPr>
              <a:t>Odată cu centralizarea puterii domnești, aparatul local devine instrument al domniei.</a:t>
            </a:r>
            <a:endParaRPr 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3.2.1 · ORAȘUL MEDIEVAL</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Vatră, hotar, ocol — o anticipare a intravilanului</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13</a:t>
            </a:r>
            <a:endParaRPr lang="en-US" sz="900" dirty="0"/>
          </a:p>
        </p:txBody>
      </p:sp>
      <p:sp>
        <p:nvSpPr>
          <p:cNvPr id="7" name="Shape 4"/>
          <p:cNvSpPr/>
          <p:nvPr/>
        </p:nvSpPr>
        <p:spPr>
          <a:xfrm>
            <a:off x="594360" y="1371600"/>
            <a:ext cx="4114800" cy="3017520"/>
          </a:xfrm>
          <a:prstGeom prst="ellipse">
            <a:avLst/>
          </a:prstGeom>
          <a:solidFill>
            <a:srgbClr val="F5EFDA"/>
          </a:solidFill>
          <a:ln w="19050">
            <a:solidFill>
              <a:srgbClr val="9A7B1E"/>
            </a:solidFill>
            <a:prstDash val="solid"/>
          </a:ln>
        </p:spPr>
      </p:sp>
      <p:sp>
        <p:nvSpPr>
          <p:cNvPr id="8" name="Shape 5"/>
          <p:cNvSpPr/>
          <p:nvPr/>
        </p:nvSpPr>
        <p:spPr>
          <a:xfrm>
            <a:off x="1280160" y="1874520"/>
            <a:ext cx="2743200" cy="2011680"/>
          </a:xfrm>
          <a:prstGeom prst="ellipse">
            <a:avLst/>
          </a:prstGeom>
          <a:solidFill>
            <a:srgbClr val="E6F0EA"/>
          </a:solidFill>
          <a:ln w="19050">
            <a:solidFill>
              <a:srgbClr val="1F4D3A"/>
            </a:solidFill>
            <a:prstDash val="solid"/>
          </a:ln>
        </p:spPr>
      </p:sp>
      <p:sp>
        <p:nvSpPr>
          <p:cNvPr id="9" name="Shape 6"/>
          <p:cNvSpPr/>
          <p:nvPr/>
        </p:nvSpPr>
        <p:spPr>
          <a:xfrm>
            <a:off x="2011680" y="2404872"/>
            <a:ext cx="1280160" cy="950976"/>
          </a:xfrm>
          <a:prstGeom prst="ellipse">
            <a:avLst/>
          </a:prstGeom>
          <a:solidFill>
            <a:srgbClr val="F6E9E0"/>
          </a:solidFill>
          <a:ln w="19050">
            <a:solidFill>
              <a:srgbClr val="B85A2B"/>
            </a:solidFill>
            <a:prstDash val="solid"/>
          </a:ln>
        </p:spPr>
      </p:sp>
      <p:sp>
        <p:nvSpPr>
          <p:cNvPr id="10" name="Text 7"/>
          <p:cNvSpPr txBox="1"/>
          <p:nvPr/>
        </p:nvSpPr>
        <p:spPr>
          <a:xfrm>
            <a:off x="2011680" y="2404872"/>
            <a:ext cx="1280160" cy="950976"/>
          </a:xfrm>
          <a:prstGeom prst="rect">
            <a:avLst/>
          </a:prstGeom>
          <a:noFill/>
          <a:ln/>
        </p:spPr>
        <p:txBody>
          <a:bodyPr wrap="square" lIns="0" tIns="0" rIns="0" bIns="0" rtlCol="0" anchor="ctr"/>
          <a:lstStyle/>
          <a:p>
            <a:pPr algn="ctr" indent="0" marL="0">
              <a:buNone/>
            </a:pPr>
            <a:r>
              <a:rPr lang="en-US" sz="1200" b="1" dirty="0">
                <a:solidFill>
                  <a:srgbClr val="B85A2B"/>
                </a:solidFill>
                <a:latin typeface="Cambria" pitchFamily="34" charset="0"/>
                <a:ea typeface="Cambria" pitchFamily="34" charset="-122"/>
                <a:cs typeface="Cambria" pitchFamily="34" charset="-120"/>
              </a:rPr>
              <a:t>VATRA</a:t>
            </a:r>
            <a:endParaRPr lang="en-US" sz="1200" dirty="0"/>
          </a:p>
        </p:txBody>
      </p:sp>
      <p:sp>
        <p:nvSpPr>
          <p:cNvPr id="11" name="Text 8"/>
          <p:cNvSpPr txBox="1"/>
          <p:nvPr/>
        </p:nvSpPr>
        <p:spPr>
          <a:xfrm>
            <a:off x="1280160" y="1920240"/>
            <a:ext cx="2743200" cy="365760"/>
          </a:xfrm>
          <a:prstGeom prst="rect">
            <a:avLst/>
          </a:prstGeom>
          <a:noFill/>
          <a:ln/>
        </p:spPr>
        <p:txBody>
          <a:bodyPr wrap="square" lIns="0" tIns="0" rIns="0" bIns="0" rtlCol="0" anchor="ctr"/>
          <a:lstStyle/>
          <a:p>
            <a:pPr algn="ctr" indent="0" marL="0">
              <a:buNone/>
            </a:pPr>
            <a:r>
              <a:rPr lang="en-US" sz="1200" b="1" dirty="0">
                <a:solidFill>
                  <a:srgbClr val="1F4D3A"/>
                </a:solidFill>
                <a:latin typeface="Cambria" pitchFamily="34" charset="0"/>
                <a:ea typeface="Cambria" pitchFamily="34" charset="-122"/>
                <a:cs typeface="Cambria" pitchFamily="34" charset="-120"/>
              </a:rPr>
              <a:t>HOTARUL</a:t>
            </a:r>
            <a:endParaRPr lang="en-US" sz="1200" dirty="0"/>
          </a:p>
        </p:txBody>
      </p:sp>
      <p:sp>
        <p:nvSpPr>
          <p:cNvPr id="12" name="Text 9"/>
          <p:cNvSpPr txBox="1"/>
          <p:nvPr/>
        </p:nvSpPr>
        <p:spPr>
          <a:xfrm>
            <a:off x="594360" y="1417320"/>
            <a:ext cx="4114800" cy="365760"/>
          </a:xfrm>
          <a:prstGeom prst="rect">
            <a:avLst/>
          </a:prstGeom>
          <a:noFill/>
          <a:ln/>
        </p:spPr>
        <p:txBody>
          <a:bodyPr wrap="square" lIns="0" tIns="0" rIns="0" bIns="0" rtlCol="0" anchor="ctr"/>
          <a:lstStyle/>
          <a:p>
            <a:pPr algn="ctr" indent="0" marL="0">
              <a:buNone/>
            </a:pPr>
            <a:r>
              <a:rPr lang="en-US" sz="1200" b="1" dirty="0">
                <a:solidFill>
                  <a:srgbClr val="9A7B1E"/>
                </a:solidFill>
                <a:latin typeface="Cambria" pitchFamily="34" charset="0"/>
                <a:ea typeface="Cambria" pitchFamily="34" charset="-122"/>
                <a:cs typeface="Cambria" pitchFamily="34" charset="-120"/>
              </a:rPr>
              <a:t>OCOLUL</a:t>
            </a:r>
            <a:endParaRPr lang="en-US" sz="1200" dirty="0"/>
          </a:p>
        </p:txBody>
      </p:sp>
      <p:sp>
        <p:nvSpPr>
          <p:cNvPr id="13" name="Shape 10"/>
          <p:cNvSpPr/>
          <p:nvPr/>
        </p:nvSpPr>
        <p:spPr>
          <a:xfrm>
            <a:off x="5029200" y="1234440"/>
            <a:ext cx="3657600" cy="960120"/>
          </a:xfrm>
          <a:prstGeom prst="roundRect">
            <a:avLst>
              <a:gd name="adj" fmla="val 9524"/>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5166360" y="1344168"/>
            <a:ext cx="3383280" cy="347472"/>
          </a:xfrm>
          <a:prstGeom prst="rect">
            <a:avLst/>
          </a:prstGeom>
          <a:noFill/>
          <a:ln/>
        </p:spPr>
        <p:txBody>
          <a:bodyPr wrap="square" lIns="0" tIns="0" rIns="0" bIns="0" rtlCol="0" anchor="t"/>
          <a:lstStyle/>
          <a:p>
            <a:pPr indent="0" marL="0">
              <a:buNone/>
            </a:pPr>
            <a:r>
              <a:rPr lang="en-US" sz="1400" b="1" dirty="0">
                <a:solidFill>
                  <a:srgbClr val="B85A2B"/>
                </a:solidFill>
                <a:latin typeface="Cambria" pitchFamily="34" charset="0"/>
                <a:ea typeface="Cambria" pitchFamily="34" charset="-122"/>
                <a:cs typeface="Cambria" pitchFamily="34" charset="-120"/>
              </a:rPr>
              <a:t>Vatra orașului</a:t>
            </a:r>
            <a:endParaRPr lang="en-US" sz="1400" dirty="0"/>
          </a:p>
        </p:txBody>
      </p:sp>
      <p:sp>
        <p:nvSpPr>
          <p:cNvPr id="15" name="Text 12"/>
          <p:cNvSpPr txBox="1"/>
          <p:nvPr/>
        </p:nvSpPr>
        <p:spPr>
          <a:xfrm>
            <a:off x="5166360" y="1709928"/>
            <a:ext cx="3383280" cy="374904"/>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zona construită → intravilanul de azi</a:t>
            </a:r>
            <a:endParaRPr lang="en-US" sz="1200" dirty="0"/>
          </a:p>
        </p:txBody>
      </p:sp>
      <p:sp>
        <p:nvSpPr>
          <p:cNvPr id="16" name="Shape 13"/>
          <p:cNvSpPr/>
          <p:nvPr/>
        </p:nvSpPr>
        <p:spPr>
          <a:xfrm>
            <a:off x="5029200" y="2331720"/>
            <a:ext cx="3657600" cy="960120"/>
          </a:xfrm>
          <a:prstGeom prst="roundRect">
            <a:avLst>
              <a:gd name="adj" fmla="val 9524"/>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7" name="Text 14"/>
          <p:cNvSpPr txBox="1"/>
          <p:nvPr/>
        </p:nvSpPr>
        <p:spPr>
          <a:xfrm>
            <a:off x="5166360" y="2441448"/>
            <a:ext cx="3383280" cy="347472"/>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Hotarul orașului</a:t>
            </a:r>
            <a:endParaRPr lang="en-US" sz="1400" dirty="0"/>
          </a:p>
        </p:txBody>
      </p:sp>
      <p:sp>
        <p:nvSpPr>
          <p:cNvPr id="18" name="Text 15"/>
          <p:cNvSpPr txBox="1"/>
          <p:nvPr/>
        </p:nvSpPr>
        <p:spPr>
          <a:xfrm>
            <a:off x="5166360" y="2807208"/>
            <a:ext cx="3383280" cy="374904"/>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terenurile cultivate → extravilanul</a:t>
            </a:r>
            <a:endParaRPr lang="en-US" sz="1200" dirty="0"/>
          </a:p>
        </p:txBody>
      </p:sp>
      <p:sp>
        <p:nvSpPr>
          <p:cNvPr id="19" name="Shape 16"/>
          <p:cNvSpPr/>
          <p:nvPr/>
        </p:nvSpPr>
        <p:spPr>
          <a:xfrm>
            <a:off x="5029200" y="3429000"/>
            <a:ext cx="3657600" cy="960120"/>
          </a:xfrm>
          <a:prstGeom prst="roundRect">
            <a:avLst>
              <a:gd name="adj" fmla="val 9524"/>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20" name="Text 17"/>
          <p:cNvSpPr txBox="1"/>
          <p:nvPr/>
        </p:nvSpPr>
        <p:spPr>
          <a:xfrm>
            <a:off x="5166360" y="3538728"/>
            <a:ext cx="3383280" cy="347472"/>
          </a:xfrm>
          <a:prstGeom prst="rect">
            <a:avLst/>
          </a:prstGeom>
          <a:noFill/>
          <a:ln/>
        </p:spPr>
        <p:txBody>
          <a:bodyPr wrap="square" lIns="0" tIns="0" rIns="0" bIns="0" rtlCol="0" anchor="t"/>
          <a:lstStyle/>
          <a:p>
            <a:pPr indent="0" marL="0">
              <a:buNone/>
            </a:pPr>
            <a:r>
              <a:rPr lang="en-US" sz="1400" b="1" dirty="0">
                <a:solidFill>
                  <a:srgbClr val="9A7B1E"/>
                </a:solidFill>
                <a:latin typeface="Cambria" pitchFamily="34" charset="0"/>
                <a:ea typeface="Cambria" pitchFamily="34" charset="-122"/>
                <a:cs typeface="Cambria" pitchFamily="34" charset="-120"/>
              </a:rPr>
              <a:t>Ocolul orașului</a:t>
            </a:r>
            <a:endParaRPr lang="en-US" sz="1400" dirty="0"/>
          </a:p>
        </p:txBody>
      </p:sp>
      <p:sp>
        <p:nvSpPr>
          <p:cNvPr id="21" name="Text 18"/>
          <p:cNvSpPr txBox="1"/>
          <p:nvPr/>
        </p:nvSpPr>
        <p:spPr>
          <a:xfrm>
            <a:off x="5166360" y="3904488"/>
            <a:ext cx="3383280" cy="374904"/>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satele adiacente → zona de influență</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3.2.1 · HARTA VECHE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Principatele Române în secolul al XVIII-lea</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14</a:t>
            </a:r>
            <a:endParaRPr lang="en-US" sz="900" dirty="0"/>
          </a:p>
        </p:txBody>
      </p:sp>
      <p:pic>
        <p:nvPicPr>
          <p:cNvPr id="7" name="Image 0" descr="/home/claude/c3/figs3/map_1786.jpg">    </p:cNvPr>
          <p:cNvPicPr>
            <a:picLocks noChangeAspect="1"/>
          </p:cNvPicPr>
          <p:nvPr/>
        </p:nvPicPr>
        <p:blipFill>
          <a:blip r:embed="rId1"/>
          <a:stretch>
            <a:fillRect/>
          </a:stretch>
        </p:blipFill>
        <p:spPr>
          <a:xfrm>
            <a:off x="749808" y="1188720"/>
            <a:ext cx="2523744" cy="3154680"/>
          </a:xfrm>
          <a:prstGeom prst="rect">
            <a:avLst/>
          </a:prstGeom>
        </p:spPr>
      </p:pic>
      <p:sp>
        <p:nvSpPr>
          <p:cNvPr id="8" name="Text 4"/>
          <p:cNvSpPr txBox="1"/>
          <p:nvPr/>
        </p:nvSpPr>
        <p:spPr>
          <a:xfrm>
            <a:off x="457200" y="4389120"/>
            <a:ext cx="3108960" cy="32004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Harta din 1786</a:t>
            </a:r>
            <a:endParaRPr lang="en-US" sz="1000" dirty="0"/>
          </a:p>
        </p:txBody>
      </p:sp>
      <p:sp>
        <p:nvSpPr>
          <p:cNvPr id="9" name="Text 5"/>
          <p:cNvSpPr txBox="1"/>
          <p:nvPr/>
        </p:nvSpPr>
        <p:spPr>
          <a:xfrm>
            <a:off x="3840480" y="1280160"/>
            <a:ext cx="4846320" cy="3291840"/>
          </a:xfrm>
          <a:prstGeom prst="rect">
            <a:avLst/>
          </a:prstGeom>
          <a:noFill/>
          <a:ln/>
        </p:spPr>
        <p:txBody>
          <a:bodyPr wrap="square" lIns="0" tIns="0" rIns="0" bIns="0" rtlCol="0" anchor="t"/>
          <a:lstStyle/>
          <a:p>
            <a:pPr marL="342900" indent="-342900">
              <a:spcAft>
                <a:spcPts val="600"/>
              </a:spcAft>
              <a:buSzPct val="100000"/>
              <a:buChar char="•"/>
            </a:pPr>
            <a:r>
              <a:rPr lang="en-US" sz="1250" dirty="0">
                <a:solidFill>
                  <a:srgbClr val="1D2321"/>
                </a:solidFill>
                <a:latin typeface="Calibri" pitchFamily="34" charset="0"/>
                <a:ea typeface="Calibri" pitchFamily="34" charset="-122"/>
                <a:cs typeface="Calibri" pitchFamily="34" charset="-120"/>
              </a:rPr>
              <a:t>Orașele se aflau sub autoritate domnească, cu regim de proprietate diferit în cele două principate.</a:t>
            </a:r>
            <a:endParaRPr lang="en-US" sz="1250" dirty="0"/>
          </a:p>
          <a:p>
            <a:pPr marL="342900" indent="-342900">
              <a:spcAft>
                <a:spcPts val="600"/>
              </a:spcAft>
              <a:buSzPct val="100000"/>
              <a:buChar char="•"/>
            </a:pPr>
            <a:r>
              <a:rPr lang="en-US" sz="1250" dirty="0">
                <a:solidFill>
                  <a:srgbClr val="1D2321"/>
                </a:solidFill>
                <a:latin typeface="Calibri" pitchFamily="34" charset="0"/>
                <a:ea typeface="Calibri" pitchFamily="34" charset="-122"/>
                <a:cs typeface="Calibri" pitchFamily="34" charset="-120"/>
              </a:rPr>
              <a:t>Satele libere — răzeși (Moldova) și moșneni (Țara Românească) — versus satele aservite.</a:t>
            </a:r>
            <a:endParaRPr lang="en-US" sz="1250" dirty="0"/>
          </a:p>
          <a:p>
            <a:pPr marL="342900" indent="-342900">
              <a:spcAft>
                <a:spcPts val="600"/>
              </a:spcAft>
              <a:buSzPct val="100000"/>
              <a:buChar char="•"/>
            </a:pPr>
            <a:r>
              <a:rPr lang="en-US" sz="1250" dirty="0">
                <a:solidFill>
                  <a:srgbClr val="1D2321"/>
                </a:solidFill>
                <a:latin typeface="Calibri" pitchFamily="34" charset="0"/>
                <a:ea typeface="Calibri" pitchFamily="34" charset="-122"/>
                <a:cs typeface="Calibri" pitchFamily="34" charset="-120"/>
              </a:rPr>
              <a:t>Legătura dintre statutul juridic al pământului și organizarea administrativă este veche de secole.</a:t>
            </a:r>
            <a:endParaRPr lang="en-US" sz="1250" dirty="0"/>
          </a:p>
          <a:p>
            <a:pPr marL="342900" indent="-342900">
              <a:spcAft>
                <a:spcPts val="600"/>
              </a:spcAft>
              <a:buSzPct val="100000"/>
              <a:buChar char="•"/>
            </a:pPr>
            <a:r>
              <a:rPr lang="en-US" sz="1250" dirty="0">
                <a:solidFill>
                  <a:srgbClr val="1D2321"/>
                </a:solidFill>
                <a:latin typeface="Calibri" pitchFamily="34" charset="0"/>
                <a:ea typeface="Calibri" pitchFamily="34" charset="-122"/>
                <a:cs typeface="Calibri" pitchFamily="34" charset="-120"/>
              </a:rPr>
              <a:t>Decupajele premoderne au lăsat urme în toponimie, în limite și în structura proprietății.</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3.2.2 · 1856–1878</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Sudul Basarabiei: câștigat, apoi schimbat pe Dobrogea</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15</a:t>
            </a:r>
            <a:endParaRPr lang="en-US" sz="900" dirty="0"/>
          </a:p>
        </p:txBody>
      </p:sp>
      <p:sp>
        <p:nvSpPr>
          <p:cNvPr id="7" name="Shape 4"/>
          <p:cNvSpPr/>
          <p:nvPr/>
        </p:nvSpPr>
        <p:spPr>
          <a:xfrm>
            <a:off x="457200" y="1234440"/>
            <a:ext cx="4023360" cy="1737360"/>
          </a:xfrm>
          <a:prstGeom prst="roundRect">
            <a:avLst>
              <a:gd name="adj" fmla="val 5263"/>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3749040" cy="384048"/>
          </a:xfrm>
          <a:prstGeom prst="rect">
            <a:avLst/>
          </a:prstGeom>
          <a:noFill/>
          <a:ln/>
        </p:spPr>
        <p:txBody>
          <a:bodyPr wrap="square" lIns="0" tIns="0" rIns="0" bIns="0" rtlCol="0" anchor="t"/>
          <a:lstStyle/>
          <a:p>
            <a:pPr indent="0" marL="0">
              <a:buNone/>
            </a:pPr>
            <a:r>
              <a:rPr lang="en-US" sz="1400" b="1" dirty="0">
                <a:solidFill>
                  <a:srgbClr val="2B5D8A"/>
                </a:solidFill>
                <a:latin typeface="Cambria" pitchFamily="34" charset="0"/>
                <a:ea typeface="Cambria" pitchFamily="34" charset="-122"/>
                <a:cs typeface="Cambria" pitchFamily="34" charset="-120"/>
              </a:rPr>
              <a:t>1856 · Tratatul de la Paris</a:t>
            </a:r>
            <a:endParaRPr lang="en-US" sz="1400" dirty="0"/>
          </a:p>
        </p:txBody>
      </p:sp>
      <p:sp>
        <p:nvSpPr>
          <p:cNvPr id="9" name="Text 6"/>
          <p:cNvSpPr txBox="1"/>
          <p:nvPr/>
        </p:nvSpPr>
        <p:spPr>
          <a:xfrm>
            <a:off x="594360" y="1746504"/>
            <a:ext cx="3749040" cy="1115568"/>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după Războiul Crimeii, marile puteri obligă Rusia să retrocedeze Moldovei fâșia dintre Prut și Dunăre: județele Cahul, Bolgrad și Ismail; acces la Dunăre pe circa 140 km</a:t>
            </a:r>
            <a:endParaRPr lang="en-US" sz="1200" dirty="0"/>
          </a:p>
        </p:txBody>
      </p:sp>
      <p:sp>
        <p:nvSpPr>
          <p:cNvPr id="10" name="Shape 7"/>
          <p:cNvSpPr/>
          <p:nvPr/>
        </p:nvSpPr>
        <p:spPr>
          <a:xfrm>
            <a:off x="4663440" y="1234440"/>
            <a:ext cx="4023360" cy="1737360"/>
          </a:xfrm>
          <a:prstGeom prst="roundRect">
            <a:avLst>
              <a:gd name="adj" fmla="val 5263"/>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4800600" y="1344168"/>
            <a:ext cx="3749040" cy="384048"/>
          </a:xfrm>
          <a:prstGeom prst="rect">
            <a:avLst/>
          </a:prstGeom>
          <a:noFill/>
          <a:ln/>
        </p:spPr>
        <p:txBody>
          <a:bodyPr wrap="square" lIns="0" tIns="0" rIns="0" bIns="0" rtlCol="0" anchor="t"/>
          <a:lstStyle/>
          <a:p>
            <a:pPr indent="0" marL="0">
              <a:buNone/>
            </a:pPr>
            <a:r>
              <a:rPr lang="en-US" sz="1400" b="1" dirty="0">
                <a:solidFill>
                  <a:srgbClr val="B85A2B"/>
                </a:solidFill>
                <a:latin typeface="Cambria" pitchFamily="34" charset="0"/>
                <a:ea typeface="Cambria" pitchFamily="34" charset="-122"/>
                <a:cs typeface="Cambria" pitchFamily="34" charset="-120"/>
              </a:rPr>
              <a:t>1878 · Congresul de la Berlin</a:t>
            </a:r>
            <a:endParaRPr lang="en-US" sz="1400" dirty="0"/>
          </a:p>
        </p:txBody>
      </p:sp>
      <p:sp>
        <p:nvSpPr>
          <p:cNvPr id="12" name="Text 9"/>
          <p:cNvSpPr txBox="1"/>
          <p:nvPr/>
        </p:nvSpPr>
        <p:spPr>
          <a:xfrm>
            <a:off x="4800600" y="1746504"/>
            <a:ext cx="3749040" cy="1115568"/>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cele trei județe revin Rusiei; România primește în compensație Dobrogea — o schimbare de teritorii cu consecințe administrative de durată</a:t>
            </a:r>
            <a:endParaRPr lang="en-US" sz="1200" dirty="0"/>
          </a:p>
        </p:txBody>
      </p:sp>
      <p:sp>
        <p:nvSpPr>
          <p:cNvPr id="13" name="Shape 10"/>
          <p:cNvSpPr/>
          <p:nvPr/>
        </p:nvSpPr>
        <p:spPr>
          <a:xfrm>
            <a:off x="457200" y="3200400"/>
            <a:ext cx="8229600" cy="640080"/>
          </a:xfrm>
          <a:prstGeom prst="roundRect">
            <a:avLst>
              <a:gd name="adj" fmla="val 14286"/>
            </a:avLst>
          </a:prstGeom>
          <a:solidFill>
            <a:srgbClr val="F6E9E0"/>
          </a:solidFill>
          <a:ln w="12700">
            <a:solidFill>
              <a:srgbClr val="B85A2B"/>
            </a:solidFill>
            <a:prstDash val="solid"/>
          </a:ln>
        </p:spPr>
      </p:sp>
      <p:sp>
        <p:nvSpPr>
          <p:cNvPr id="14" name="Text 11"/>
          <p:cNvSpPr txBox="1"/>
          <p:nvPr/>
        </p:nvSpPr>
        <p:spPr>
          <a:xfrm>
            <a:off x="640080" y="3255264"/>
            <a:ext cx="7863840" cy="530352"/>
          </a:xfrm>
          <a:prstGeom prst="rect">
            <a:avLst/>
          </a:prstGeom>
          <a:noFill/>
          <a:ln/>
        </p:spPr>
        <p:txBody>
          <a:bodyPr wrap="square" lIns="0" tIns="0" rIns="0" bIns="0" rtlCol="0" anchor="ctr"/>
          <a:lstStyle/>
          <a:p>
            <a:pPr indent="0" marL="0">
              <a:buNone/>
            </a:pPr>
            <a:r>
              <a:rPr lang="en-US" sz="1250" i="1" dirty="0">
                <a:solidFill>
                  <a:srgbClr val="1D2321"/>
                </a:solidFill>
                <a:latin typeface="Calibri" pitchFamily="34" charset="0"/>
                <a:ea typeface="Calibri" pitchFamily="34" charset="-122"/>
                <a:cs typeface="Calibri" pitchFamily="34" charset="-120"/>
              </a:rPr>
              <a:t>Semnificație strategică: restabilirea accesului la Dunăre și limitarea influenței ruse la gurile fluviului — prima dintre marile modificări teritoriale moderne.</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3.2.2 · 1914–1919</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România Mare: de la 137.000 la circa 295.000 km²</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16</a:t>
            </a:r>
            <a:endParaRPr lang="en-US" sz="900" dirty="0"/>
          </a:p>
        </p:txBody>
      </p:sp>
      <p:sp>
        <p:nvSpPr>
          <p:cNvPr id="7" name="Shape 4"/>
          <p:cNvSpPr/>
          <p:nvPr/>
        </p:nvSpPr>
        <p:spPr>
          <a:xfrm>
            <a:off x="457200" y="1234440"/>
            <a:ext cx="1463040" cy="548640"/>
          </a:xfrm>
          <a:prstGeom prst="roundRect">
            <a:avLst>
              <a:gd name="adj" fmla="val 13333"/>
            </a:avLst>
          </a:prstGeom>
          <a:solidFill>
            <a:srgbClr val="5A645F"/>
          </a:solidFill>
          <a:ln/>
        </p:spPr>
      </p:sp>
      <p:sp>
        <p:nvSpPr>
          <p:cNvPr id="8" name="Text 5"/>
          <p:cNvSpPr txBox="1"/>
          <p:nvPr/>
        </p:nvSpPr>
        <p:spPr>
          <a:xfrm>
            <a:off x="457200" y="1234440"/>
            <a:ext cx="1463040" cy="548640"/>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1914–1916</a:t>
            </a:r>
            <a:endParaRPr lang="en-US" sz="1200" dirty="0"/>
          </a:p>
        </p:txBody>
      </p:sp>
      <p:sp>
        <p:nvSpPr>
          <p:cNvPr id="9" name="Text 6"/>
          <p:cNvSpPr txBox="1"/>
          <p:nvPr/>
        </p:nvSpPr>
        <p:spPr>
          <a:xfrm>
            <a:off x="2103120" y="1234440"/>
            <a:ext cx="4114800" cy="548640"/>
          </a:xfrm>
          <a:prstGeom prst="rect">
            <a:avLst/>
          </a:prstGeom>
          <a:noFill/>
          <a:ln/>
        </p:spPr>
        <p:txBody>
          <a:bodyPr wrap="square" lIns="0" tIns="0" rIns="0" bIns="0" rtlCol="0" anchor="ctr"/>
          <a:lstStyle/>
          <a:p>
            <a:pPr indent="0" marL="0">
              <a:buNone/>
            </a:pPr>
            <a:r>
              <a:rPr lang="en-US" sz="1150" b="1" dirty="0">
                <a:solidFill>
                  <a:srgbClr val="1D2321"/>
                </a:solidFill>
                <a:latin typeface="Calibri" pitchFamily="34" charset="0"/>
                <a:ea typeface="Calibri" pitchFamily="34" charset="-122"/>
                <a:cs typeface="Calibri" pitchFamily="34" charset="-120"/>
              </a:rPr>
              <a:t>neutralitate</a:t>
            </a:r>
            <a:pPr indent="0" marL="0">
              <a:buNone/>
            </a:pPr>
            <a:r>
              <a:rPr lang="en-US" sz="1150" dirty="0">
                <a:solidFill>
                  <a:srgbClr val="5A645F"/>
                </a:solidFill>
                <a:latin typeface="Calibri" pitchFamily="34" charset="0"/>
                <a:ea typeface="Calibri" pitchFamily="34" charset="-122"/>
                <a:cs typeface="Calibri" pitchFamily="34" charset="-120"/>
              </a:rPr>
              <a:t> — așteptarea momentului favorabil</a:t>
            </a:r>
            <a:endParaRPr lang="en-US" sz="1150" dirty="0"/>
          </a:p>
        </p:txBody>
      </p:sp>
      <p:sp>
        <p:nvSpPr>
          <p:cNvPr id="10" name="Shape 7"/>
          <p:cNvSpPr/>
          <p:nvPr/>
        </p:nvSpPr>
        <p:spPr>
          <a:xfrm>
            <a:off x="457200" y="1892808"/>
            <a:ext cx="1463040" cy="548640"/>
          </a:xfrm>
          <a:prstGeom prst="roundRect">
            <a:avLst>
              <a:gd name="adj" fmla="val 13333"/>
            </a:avLst>
          </a:prstGeom>
          <a:solidFill>
            <a:srgbClr val="2B5D8A"/>
          </a:solidFill>
          <a:ln/>
        </p:spPr>
      </p:sp>
      <p:sp>
        <p:nvSpPr>
          <p:cNvPr id="11" name="Text 8"/>
          <p:cNvSpPr txBox="1"/>
          <p:nvPr/>
        </p:nvSpPr>
        <p:spPr>
          <a:xfrm>
            <a:off x="457200" y="1892808"/>
            <a:ext cx="1463040" cy="548640"/>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aug. 1916</a:t>
            </a:r>
            <a:endParaRPr lang="en-US" sz="1200" dirty="0"/>
          </a:p>
        </p:txBody>
      </p:sp>
      <p:sp>
        <p:nvSpPr>
          <p:cNvPr id="12" name="Text 9"/>
          <p:cNvSpPr txBox="1"/>
          <p:nvPr/>
        </p:nvSpPr>
        <p:spPr>
          <a:xfrm>
            <a:off x="2103120" y="1892808"/>
            <a:ext cx="4114800" cy="548640"/>
          </a:xfrm>
          <a:prstGeom prst="rect">
            <a:avLst/>
          </a:prstGeom>
          <a:noFill/>
          <a:ln/>
        </p:spPr>
        <p:txBody>
          <a:bodyPr wrap="square" lIns="0" tIns="0" rIns="0" bIns="0" rtlCol="0" anchor="ctr"/>
          <a:lstStyle/>
          <a:p>
            <a:pPr indent="0" marL="0">
              <a:buNone/>
            </a:pPr>
            <a:r>
              <a:rPr lang="en-US" sz="1150" b="1" dirty="0">
                <a:solidFill>
                  <a:srgbClr val="1D2321"/>
                </a:solidFill>
                <a:latin typeface="Calibri" pitchFamily="34" charset="0"/>
                <a:ea typeface="Calibri" pitchFamily="34" charset="-122"/>
                <a:cs typeface="Calibri" pitchFamily="34" charset="-120"/>
              </a:rPr>
              <a:t>intrarea în război</a:t>
            </a:r>
            <a:pPr indent="0" marL="0">
              <a:buNone/>
            </a:pPr>
            <a:r>
              <a:rPr lang="en-US" sz="1150" dirty="0">
                <a:solidFill>
                  <a:srgbClr val="5A645F"/>
                </a:solidFill>
                <a:latin typeface="Calibri" pitchFamily="34" charset="0"/>
                <a:ea typeface="Calibri" pitchFamily="34" charset="-122"/>
                <a:cs typeface="Calibri" pitchFamily="34" charset="-120"/>
              </a:rPr>
              <a:t> — Tratatul de la București promite Transilvania, Banatul, Bucovina</a:t>
            </a:r>
            <a:endParaRPr lang="en-US" sz="1150" dirty="0"/>
          </a:p>
        </p:txBody>
      </p:sp>
      <p:sp>
        <p:nvSpPr>
          <p:cNvPr id="13" name="Shape 10"/>
          <p:cNvSpPr/>
          <p:nvPr/>
        </p:nvSpPr>
        <p:spPr>
          <a:xfrm>
            <a:off x="457200" y="2551176"/>
            <a:ext cx="1463040" cy="548640"/>
          </a:xfrm>
          <a:prstGeom prst="roundRect">
            <a:avLst>
              <a:gd name="adj" fmla="val 13333"/>
            </a:avLst>
          </a:prstGeom>
          <a:solidFill>
            <a:srgbClr val="1F4D3A"/>
          </a:solidFill>
          <a:ln/>
        </p:spPr>
      </p:sp>
      <p:sp>
        <p:nvSpPr>
          <p:cNvPr id="14" name="Text 11"/>
          <p:cNvSpPr txBox="1"/>
          <p:nvPr/>
        </p:nvSpPr>
        <p:spPr>
          <a:xfrm>
            <a:off x="457200" y="2551176"/>
            <a:ext cx="1463040" cy="548640"/>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1918</a:t>
            </a:r>
            <a:endParaRPr lang="en-US" sz="1200" dirty="0"/>
          </a:p>
        </p:txBody>
      </p:sp>
      <p:sp>
        <p:nvSpPr>
          <p:cNvPr id="15" name="Text 12"/>
          <p:cNvSpPr txBox="1"/>
          <p:nvPr/>
        </p:nvSpPr>
        <p:spPr>
          <a:xfrm>
            <a:off x="2103120" y="2551176"/>
            <a:ext cx="4114800" cy="548640"/>
          </a:xfrm>
          <a:prstGeom prst="rect">
            <a:avLst/>
          </a:prstGeom>
          <a:noFill/>
          <a:ln/>
        </p:spPr>
        <p:txBody>
          <a:bodyPr wrap="square" lIns="0" tIns="0" rIns="0" bIns="0" rtlCol="0" anchor="ctr"/>
          <a:lstStyle/>
          <a:p>
            <a:pPr indent="0" marL="0">
              <a:buNone/>
            </a:pPr>
            <a:r>
              <a:rPr lang="en-US" sz="1150" b="1" dirty="0">
                <a:solidFill>
                  <a:srgbClr val="1D2321"/>
                </a:solidFill>
                <a:latin typeface="Calibri" pitchFamily="34" charset="0"/>
                <a:ea typeface="Calibri" pitchFamily="34" charset="-122"/>
                <a:cs typeface="Calibri" pitchFamily="34" charset="-120"/>
              </a:rPr>
              <a:t>unirile</a:t>
            </a:r>
            <a:pPr indent="0" marL="0">
              <a:buNone/>
            </a:pPr>
            <a:r>
              <a:rPr lang="en-US" sz="1150" dirty="0">
                <a:solidFill>
                  <a:srgbClr val="5A645F"/>
                </a:solidFill>
                <a:latin typeface="Calibri" pitchFamily="34" charset="0"/>
                <a:ea typeface="Calibri" pitchFamily="34" charset="-122"/>
                <a:cs typeface="Calibri" pitchFamily="34" charset="-120"/>
              </a:rPr>
              <a:t> — Basarabia (27 martie), Bucovina (28 noiembrie), Transilvania, Banat, Crișana, Maramureș (1 decembrie)</a:t>
            </a:r>
            <a:endParaRPr lang="en-US" sz="1150" dirty="0"/>
          </a:p>
        </p:txBody>
      </p:sp>
      <p:sp>
        <p:nvSpPr>
          <p:cNvPr id="16" name="Shape 13"/>
          <p:cNvSpPr/>
          <p:nvPr/>
        </p:nvSpPr>
        <p:spPr>
          <a:xfrm>
            <a:off x="457200" y="3209544"/>
            <a:ext cx="1463040" cy="548640"/>
          </a:xfrm>
          <a:prstGeom prst="roundRect">
            <a:avLst>
              <a:gd name="adj" fmla="val 13333"/>
            </a:avLst>
          </a:prstGeom>
          <a:solidFill>
            <a:srgbClr val="5D3F7C"/>
          </a:solidFill>
          <a:ln/>
        </p:spPr>
      </p:sp>
      <p:sp>
        <p:nvSpPr>
          <p:cNvPr id="17" name="Text 14"/>
          <p:cNvSpPr txBox="1"/>
          <p:nvPr/>
        </p:nvSpPr>
        <p:spPr>
          <a:xfrm>
            <a:off x="457200" y="3209544"/>
            <a:ext cx="1463040" cy="548640"/>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1919–1920</a:t>
            </a:r>
            <a:endParaRPr lang="en-US" sz="1200" dirty="0"/>
          </a:p>
        </p:txBody>
      </p:sp>
      <p:sp>
        <p:nvSpPr>
          <p:cNvPr id="18" name="Text 15"/>
          <p:cNvSpPr txBox="1"/>
          <p:nvPr/>
        </p:nvSpPr>
        <p:spPr>
          <a:xfrm>
            <a:off x="2103120" y="3209544"/>
            <a:ext cx="4114800" cy="548640"/>
          </a:xfrm>
          <a:prstGeom prst="rect">
            <a:avLst/>
          </a:prstGeom>
          <a:noFill/>
          <a:ln/>
        </p:spPr>
        <p:txBody>
          <a:bodyPr wrap="square" lIns="0" tIns="0" rIns="0" bIns="0" rtlCol="0" anchor="ctr"/>
          <a:lstStyle/>
          <a:p>
            <a:pPr indent="0" marL="0">
              <a:buNone/>
            </a:pPr>
            <a:r>
              <a:rPr lang="en-US" sz="1150" b="1" dirty="0">
                <a:solidFill>
                  <a:srgbClr val="1D2321"/>
                </a:solidFill>
                <a:latin typeface="Calibri" pitchFamily="34" charset="0"/>
                <a:ea typeface="Calibri" pitchFamily="34" charset="-122"/>
                <a:cs typeface="Calibri" pitchFamily="34" charset="-120"/>
              </a:rPr>
              <a:t>tratatele de recunoaștere</a:t>
            </a:r>
            <a:pPr indent="0" marL="0">
              <a:buNone/>
            </a:pPr>
            <a:r>
              <a:rPr lang="en-US" sz="1150" dirty="0">
                <a:solidFill>
                  <a:srgbClr val="5A645F"/>
                </a:solidFill>
                <a:latin typeface="Calibri" pitchFamily="34" charset="0"/>
                <a:ea typeface="Calibri" pitchFamily="34" charset="-122"/>
                <a:cs typeface="Calibri" pitchFamily="34" charset="-120"/>
              </a:rPr>
              <a:t> — Saint-Germain, Trianon, Paris</a:t>
            </a:r>
            <a:endParaRPr lang="en-US" sz="1150" dirty="0"/>
          </a:p>
        </p:txBody>
      </p:sp>
      <p:sp>
        <p:nvSpPr>
          <p:cNvPr id="19" name="Text 16"/>
          <p:cNvSpPr txBox="1"/>
          <p:nvPr/>
        </p:nvSpPr>
        <p:spPr>
          <a:xfrm>
            <a:off x="6400800" y="1371600"/>
            <a:ext cx="2286000" cy="914400"/>
          </a:xfrm>
          <a:prstGeom prst="rect">
            <a:avLst/>
          </a:prstGeom>
          <a:noFill/>
          <a:ln/>
        </p:spPr>
        <p:txBody>
          <a:bodyPr wrap="square" lIns="0" tIns="0" rIns="0" bIns="0" rtlCol="0" anchor="ctr"/>
          <a:lstStyle/>
          <a:p>
            <a:pPr algn="ctr" indent="0" marL="0">
              <a:buNone/>
            </a:pPr>
            <a:r>
              <a:rPr lang="en-US" sz="4000" b="1" dirty="0">
                <a:solidFill>
                  <a:srgbClr val="1F4D3A"/>
                </a:solidFill>
                <a:latin typeface="Cambria" pitchFamily="34" charset="0"/>
                <a:ea typeface="Cambria" pitchFamily="34" charset="-122"/>
                <a:cs typeface="Cambria" pitchFamily="34" charset="-120"/>
              </a:rPr>
              <a:t>×2</a:t>
            </a:r>
            <a:endParaRPr lang="en-US" sz="4000" dirty="0"/>
          </a:p>
        </p:txBody>
      </p:sp>
      <p:sp>
        <p:nvSpPr>
          <p:cNvPr id="20" name="Text 17"/>
          <p:cNvSpPr txBox="1"/>
          <p:nvPr/>
        </p:nvSpPr>
        <p:spPr>
          <a:xfrm>
            <a:off x="6400800" y="2286000"/>
            <a:ext cx="228600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suprafața țării: de la ~137.000 la ~295.000 km²</a:t>
            </a:r>
            <a:endParaRPr lang="en-US" sz="1150" dirty="0"/>
          </a:p>
        </p:txBody>
      </p:sp>
      <p:sp>
        <p:nvSpPr>
          <p:cNvPr id="21" name="Shape 18"/>
          <p:cNvSpPr/>
          <p:nvPr/>
        </p:nvSpPr>
        <p:spPr>
          <a:xfrm>
            <a:off x="457200" y="3977640"/>
            <a:ext cx="8229600" cy="548640"/>
          </a:xfrm>
          <a:prstGeom prst="roundRect">
            <a:avLst>
              <a:gd name="adj" fmla="val 16667"/>
            </a:avLst>
          </a:prstGeom>
          <a:solidFill>
            <a:srgbClr val="F6E9E0"/>
          </a:solidFill>
          <a:ln w="12700">
            <a:solidFill>
              <a:srgbClr val="B85A2B"/>
            </a:solidFill>
            <a:prstDash val="solid"/>
          </a:ln>
        </p:spPr>
      </p:sp>
      <p:sp>
        <p:nvSpPr>
          <p:cNvPr id="22" name="Text 19"/>
          <p:cNvSpPr txBox="1"/>
          <p:nvPr/>
        </p:nvSpPr>
        <p:spPr>
          <a:xfrm>
            <a:off x="640080" y="4032504"/>
            <a:ext cx="7863840" cy="438912"/>
          </a:xfrm>
          <a:prstGeom prst="rect">
            <a:avLst/>
          </a:prstGeom>
          <a:noFill/>
          <a:ln/>
        </p:spPr>
        <p:txBody>
          <a:bodyPr wrap="square" lIns="0" tIns="0" rIns="0" bIns="0" rtlCol="0" anchor="ctr"/>
          <a:lstStyle/>
          <a:p>
            <a:pPr indent="0" marL="0">
              <a:buNone/>
            </a:pPr>
            <a:r>
              <a:rPr lang="en-US" sz="1250" i="1" dirty="0">
                <a:solidFill>
                  <a:srgbClr val="1D2321"/>
                </a:solidFill>
                <a:latin typeface="Calibri" pitchFamily="34" charset="0"/>
                <a:ea typeface="Calibri" pitchFamily="34" charset="-122"/>
                <a:cs typeface="Calibri" pitchFamily="34" charset="-120"/>
              </a:rPr>
              <a:t>Consecința administrativă: pe teritoriul unit au funcționat, până în 1925, patru regimuri administrative diferite.</a:t>
            </a:r>
            <a:endParaRPr lang="en-US" sz="12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3.2.3 · 1918–1925</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Patru regimuri administrative, dezechilibre pronunțate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17</a:t>
            </a:r>
            <a:endParaRPr lang="en-US" sz="900" dirty="0"/>
          </a:p>
        </p:txBody>
      </p:sp>
      <p:sp>
        <p:nvSpPr>
          <p:cNvPr id="7" name="Shape 4"/>
          <p:cNvSpPr/>
          <p:nvPr/>
        </p:nvSpPr>
        <p:spPr>
          <a:xfrm>
            <a:off x="457200" y="1234440"/>
            <a:ext cx="1920240" cy="1371600"/>
          </a:xfrm>
          <a:prstGeom prst="roundRect">
            <a:avLst>
              <a:gd name="adj" fmla="val 6667"/>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1645920" cy="411480"/>
          </a:xfrm>
          <a:prstGeom prst="rect">
            <a:avLst/>
          </a:prstGeom>
          <a:noFill/>
          <a:ln/>
        </p:spPr>
        <p:txBody>
          <a:bodyPr wrap="square" lIns="0" tIns="0" rIns="0" bIns="0" rtlCol="0" anchor="t"/>
          <a:lstStyle/>
          <a:p>
            <a:pPr indent="0" marL="0">
              <a:buNone/>
            </a:pPr>
            <a:r>
              <a:rPr lang="en-US" sz="1350" b="1" dirty="0">
                <a:solidFill>
                  <a:srgbClr val="2B5D8A"/>
                </a:solidFill>
                <a:latin typeface="Cambria" pitchFamily="34" charset="0"/>
                <a:ea typeface="Cambria" pitchFamily="34" charset="-122"/>
                <a:cs typeface="Cambria" pitchFamily="34" charset="-120"/>
              </a:rPr>
              <a:t>Vechiul Regat</a:t>
            </a:r>
            <a:endParaRPr lang="en-US" sz="1350" dirty="0"/>
          </a:p>
        </p:txBody>
      </p:sp>
      <p:sp>
        <p:nvSpPr>
          <p:cNvPr id="9" name="Text 6"/>
          <p:cNvSpPr txBox="1"/>
          <p:nvPr/>
        </p:nvSpPr>
        <p:spPr>
          <a:xfrm>
            <a:off x="594360" y="1773936"/>
            <a:ext cx="1645920" cy="722376"/>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Legea pentru consiliile județene (1894)</a:t>
            </a:r>
            <a:endParaRPr lang="en-US" sz="1100" dirty="0"/>
          </a:p>
        </p:txBody>
      </p:sp>
      <p:sp>
        <p:nvSpPr>
          <p:cNvPr id="10" name="Shape 7"/>
          <p:cNvSpPr/>
          <p:nvPr/>
        </p:nvSpPr>
        <p:spPr>
          <a:xfrm>
            <a:off x="2560320" y="1234440"/>
            <a:ext cx="1920240" cy="1371600"/>
          </a:xfrm>
          <a:prstGeom prst="roundRect">
            <a:avLst>
              <a:gd name="adj" fmla="val 6667"/>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2697480" y="1344168"/>
            <a:ext cx="1645920" cy="411480"/>
          </a:xfrm>
          <a:prstGeom prst="rect">
            <a:avLst/>
          </a:prstGeom>
          <a:noFill/>
          <a:ln/>
        </p:spPr>
        <p:txBody>
          <a:bodyPr wrap="square" lIns="0" tIns="0" rIns="0" bIns="0" rtlCol="0" anchor="t"/>
          <a:lstStyle/>
          <a:p>
            <a:pPr indent="0" marL="0">
              <a:buNone/>
            </a:pPr>
            <a:r>
              <a:rPr lang="en-US" sz="1350" b="1" dirty="0">
                <a:solidFill>
                  <a:srgbClr val="1F4D3A"/>
                </a:solidFill>
                <a:latin typeface="Cambria" pitchFamily="34" charset="0"/>
                <a:ea typeface="Cambria" pitchFamily="34" charset="-122"/>
                <a:cs typeface="Cambria" pitchFamily="34" charset="-120"/>
              </a:rPr>
              <a:t>Transilvania</a:t>
            </a:r>
            <a:endParaRPr lang="en-US" sz="1350" dirty="0"/>
          </a:p>
        </p:txBody>
      </p:sp>
      <p:sp>
        <p:nvSpPr>
          <p:cNvPr id="12" name="Text 9"/>
          <p:cNvSpPr txBox="1"/>
          <p:nvPr/>
        </p:nvSpPr>
        <p:spPr>
          <a:xfrm>
            <a:off x="2697480" y="1773936"/>
            <a:ext cx="1645920" cy="722376"/>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Decretul nr. 3632 din 11 decembrie 1918</a:t>
            </a:r>
            <a:endParaRPr lang="en-US" sz="1100" dirty="0"/>
          </a:p>
        </p:txBody>
      </p:sp>
      <p:sp>
        <p:nvSpPr>
          <p:cNvPr id="13" name="Shape 10"/>
          <p:cNvSpPr/>
          <p:nvPr/>
        </p:nvSpPr>
        <p:spPr>
          <a:xfrm>
            <a:off x="4663440" y="1234440"/>
            <a:ext cx="1920240" cy="1371600"/>
          </a:xfrm>
          <a:prstGeom prst="roundRect">
            <a:avLst>
              <a:gd name="adj" fmla="val 6667"/>
            </a:avLst>
          </a:prstGeom>
          <a:solidFill>
            <a:srgbClr val="ECE6F2"/>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4800600" y="1344168"/>
            <a:ext cx="1645920" cy="411480"/>
          </a:xfrm>
          <a:prstGeom prst="rect">
            <a:avLst/>
          </a:prstGeom>
          <a:noFill/>
          <a:ln/>
        </p:spPr>
        <p:txBody>
          <a:bodyPr wrap="square" lIns="0" tIns="0" rIns="0" bIns="0" rtlCol="0" anchor="t"/>
          <a:lstStyle/>
          <a:p>
            <a:pPr indent="0" marL="0">
              <a:buNone/>
            </a:pPr>
            <a:r>
              <a:rPr lang="en-US" sz="1350" b="1" dirty="0">
                <a:solidFill>
                  <a:srgbClr val="5D3F7C"/>
                </a:solidFill>
                <a:latin typeface="Cambria" pitchFamily="34" charset="0"/>
                <a:ea typeface="Cambria" pitchFamily="34" charset="-122"/>
                <a:cs typeface="Cambria" pitchFamily="34" charset="-120"/>
              </a:rPr>
              <a:t>Bucovina</a:t>
            </a:r>
            <a:endParaRPr lang="en-US" sz="1350" dirty="0"/>
          </a:p>
        </p:txBody>
      </p:sp>
      <p:sp>
        <p:nvSpPr>
          <p:cNvPr id="15" name="Text 12"/>
          <p:cNvSpPr txBox="1"/>
          <p:nvPr/>
        </p:nvSpPr>
        <p:spPr>
          <a:xfrm>
            <a:off x="4800600" y="1773936"/>
            <a:ext cx="1645920" cy="722376"/>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regim administrativ austriac moștenit</a:t>
            </a:r>
            <a:endParaRPr lang="en-US" sz="1100" dirty="0"/>
          </a:p>
        </p:txBody>
      </p:sp>
      <p:sp>
        <p:nvSpPr>
          <p:cNvPr id="16" name="Shape 13"/>
          <p:cNvSpPr/>
          <p:nvPr/>
        </p:nvSpPr>
        <p:spPr>
          <a:xfrm>
            <a:off x="6766560" y="1234440"/>
            <a:ext cx="1920240" cy="1371600"/>
          </a:xfrm>
          <a:prstGeom prst="roundRect">
            <a:avLst>
              <a:gd name="adj" fmla="val 6667"/>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7" name="Text 14"/>
          <p:cNvSpPr txBox="1"/>
          <p:nvPr/>
        </p:nvSpPr>
        <p:spPr>
          <a:xfrm>
            <a:off x="6903720" y="1344168"/>
            <a:ext cx="1645920" cy="411480"/>
          </a:xfrm>
          <a:prstGeom prst="rect">
            <a:avLst/>
          </a:prstGeom>
          <a:noFill/>
          <a:ln/>
        </p:spPr>
        <p:txBody>
          <a:bodyPr wrap="square" lIns="0" tIns="0" rIns="0" bIns="0" rtlCol="0" anchor="t"/>
          <a:lstStyle/>
          <a:p>
            <a:pPr indent="0" marL="0">
              <a:buNone/>
            </a:pPr>
            <a:r>
              <a:rPr lang="en-US" sz="1350" b="1" dirty="0">
                <a:solidFill>
                  <a:srgbClr val="B85A2B"/>
                </a:solidFill>
                <a:latin typeface="Cambria" pitchFamily="34" charset="0"/>
                <a:ea typeface="Cambria" pitchFamily="34" charset="-122"/>
                <a:cs typeface="Cambria" pitchFamily="34" charset="-120"/>
              </a:rPr>
              <a:t>Basarabia</a:t>
            </a:r>
            <a:endParaRPr lang="en-US" sz="1350" dirty="0"/>
          </a:p>
        </p:txBody>
      </p:sp>
      <p:sp>
        <p:nvSpPr>
          <p:cNvPr id="18" name="Text 15"/>
          <p:cNvSpPr txBox="1"/>
          <p:nvPr/>
        </p:nvSpPr>
        <p:spPr>
          <a:xfrm>
            <a:off x="6903720" y="1773936"/>
            <a:ext cx="1645920" cy="722376"/>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regim administrativ rus moștenit</a:t>
            </a:r>
            <a:endParaRPr lang="en-US" sz="1100" dirty="0"/>
          </a:p>
        </p:txBody>
      </p:sp>
      <p:sp>
        <p:nvSpPr>
          <p:cNvPr id="19" name="Text 16"/>
          <p:cNvSpPr txBox="1"/>
          <p:nvPr/>
        </p:nvSpPr>
        <p:spPr>
          <a:xfrm>
            <a:off x="457200" y="2788920"/>
            <a:ext cx="2651760" cy="914400"/>
          </a:xfrm>
          <a:prstGeom prst="rect">
            <a:avLst/>
          </a:prstGeom>
          <a:noFill/>
          <a:ln/>
        </p:spPr>
        <p:txBody>
          <a:bodyPr wrap="square" lIns="0" tIns="0" rIns="0" bIns="0" rtlCol="0" anchor="ctr"/>
          <a:lstStyle/>
          <a:p>
            <a:pPr algn="ctr" indent="0" marL="0">
              <a:buNone/>
            </a:pPr>
            <a:r>
              <a:rPr lang="en-US" sz="4000" b="1" dirty="0">
                <a:solidFill>
                  <a:srgbClr val="B85A2B"/>
                </a:solidFill>
                <a:latin typeface="Cambria" pitchFamily="34" charset="0"/>
                <a:ea typeface="Cambria" pitchFamily="34" charset="-122"/>
                <a:cs typeface="Cambria" pitchFamily="34" charset="-120"/>
              </a:rPr>
              <a:t>7–10×</a:t>
            </a:r>
            <a:endParaRPr lang="en-US" sz="4000" dirty="0"/>
          </a:p>
        </p:txBody>
      </p:sp>
      <p:sp>
        <p:nvSpPr>
          <p:cNvPr id="20" name="Text 17"/>
          <p:cNvSpPr txBox="1"/>
          <p:nvPr/>
        </p:nvSpPr>
        <p:spPr>
          <a:xfrm>
            <a:off x="457200" y="3703320"/>
            <a:ext cx="265176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diferența de mărime între județele din Bucovina și cele din Basarabia sau Transilvania</a:t>
            </a:r>
            <a:endParaRPr lang="en-US" sz="1150" dirty="0"/>
          </a:p>
        </p:txBody>
      </p:sp>
      <p:sp>
        <p:nvSpPr>
          <p:cNvPr id="21" name="Text 18"/>
          <p:cNvSpPr txBox="1"/>
          <p:nvPr/>
        </p:nvSpPr>
        <p:spPr>
          <a:xfrm>
            <a:off x="3246120" y="2788920"/>
            <a:ext cx="2651760" cy="914400"/>
          </a:xfrm>
          <a:prstGeom prst="rect">
            <a:avLst/>
          </a:prstGeom>
          <a:noFill/>
          <a:ln/>
        </p:spPr>
        <p:txBody>
          <a:bodyPr wrap="square" lIns="0" tIns="0" rIns="0" bIns="0" rtlCol="0" anchor="ctr"/>
          <a:lstStyle/>
          <a:p>
            <a:pPr algn="ctr" indent="0" marL="0">
              <a:buNone/>
            </a:pPr>
            <a:r>
              <a:rPr lang="en-US" sz="4000" b="1" dirty="0">
                <a:solidFill>
                  <a:srgbClr val="B85A2B"/>
                </a:solidFill>
                <a:latin typeface="Cambria" pitchFamily="34" charset="0"/>
                <a:ea typeface="Cambria" pitchFamily="34" charset="-122"/>
                <a:cs typeface="Cambria" pitchFamily="34" charset="-120"/>
              </a:rPr>
              <a:t>&gt; 450.000</a:t>
            </a:r>
            <a:endParaRPr lang="en-US" sz="4000" dirty="0"/>
          </a:p>
        </p:txBody>
      </p:sp>
      <p:sp>
        <p:nvSpPr>
          <p:cNvPr id="22" name="Text 19"/>
          <p:cNvSpPr txBox="1"/>
          <p:nvPr/>
        </p:nvSpPr>
        <p:spPr>
          <a:xfrm>
            <a:off x="3246120" y="3703320"/>
            <a:ext cx="265176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locuitori administrați de prefecții din Bihor sau Caraș-Severin</a:t>
            </a:r>
            <a:endParaRPr lang="en-US" sz="1150" dirty="0"/>
          </a:p>
        </p:txBody>
      </p:sp>
      <p:sp>
        <p:nvSpPr>
          <p:cNvPr id="23" name="Text 20"/>
          <p:cNvSpPr txBox="1"/>
          <p:nvPr/>
        </p:nvSpPr>
        <p:spPr>
          <a:xfrm>
            <a:off x="6035040" y="2880360"/>
            <a:ext cx="2651760" cy="1554480"/>
          </a:xfrm>
          <a:prstGeom prst="rect">
            <a:avLst/>
          </a:prstGeom>
          <a:noFill/>
          <a:ln/>
        </p:spPr>
        <p:txBody>
          <a:bodyPr wrap="square" lIns="0" tIns="0" rIns="0" bIns="0" rtlCol="0" anchor="ctr"/>
          <a:lstStyle/>
          <a:p>
            <a:pPr indent="0" marL="0">
              <a:buNone/>
            </a:pPr>
            <a:r>
              <a:rPr lang="en-US" sz="1150" i="1" dirty="0">
                <a:solidFill>
                  <a:srgbClr val="5A645F"/>
                </a:solidFill>
                <a:latin typeface="Calibri" pitchFamily="34" charset="0"/>
                <a:ea typeface="Calibri" pitchFamily="34" charset="-122"/>
                <a:cs typeface="Calibri" pitchFamily="34" charset="-120"/>
              </a:rPr>
              <a:t>Dezechilibre de mărime teritorială și demografică, de formă, de poziție a reședinței și de accesibilitate (Meruțiu, 1929) — presiunea care a impus unificarea.</a:t>
            </a:r>
            <a:endParaRPr lang="en-US" sz="11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3.2.3 · 1925</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Legea unificării administrative (14 iunie 1925)</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18</a:t>
            </a:r>
            <a:endParaRPr lang="en-US" sz="900" dirty="0"/>
          </a:p>
        </p:txBody>
      </p:sp>
      <p:pic>
        <p:nvPicPr>
          <p:cNvPr id="7" name="Image 0" descr="/home/claude/c3/figs3/map_1925_judete.jpg">    </p:cNvPr>
          <p:cNvPicPr>
            <a:picLocks noChangeAspect="1"/>
          </p:cNvPicPr>
          <p:nvPr/>
        </p:nvPicPr>
        <p:blipFill>
          <a:blip r:embed="rId1"/>
          <a:stretch>
            <a:fillRect/>
          </a:stretch>
        </p:blipFill>
        <p:spPr>
          <a:xfrm>
            <a:off x="457200" y="1188720"/>
            <a:ext cx="4023360" cy="3118884"/>
          </a:xfrm>
          <a:prstGeom prst="rect">
            <a:avLst/>
          </a:prstGeom>
        </p:spPr>
      </p:pic>
      <p:sp>
        <p:nvSpPr>
          <p:cNvPr id="8" name="Text 4"/>
          <p:cNvSpPr txBox="1"/>
          <p:nvPr/>
        </p:nvSpPr>
        <p:spPr>
          <a:xfrm>
            <a:off x="457200" y="4353324"/>
            <a:ext cx="4023360" cy="32004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Județele după Legea unificării din 1925 (după Săgeată)</a:t>
            </a:r>
            <a:endParaRPr lang="en-US" sz="1000" dirty="0"/>
          </a:p>
        </p:txBody>
      </p:sp>
      <p:sp>
        <p:nvSpPr>
          <p:cNvPr id="9" name="Text 5"/>
          <p:cNvSpPr txBox="1"/>
          <p:nvPr/>
        </p:nvSpPr>
        <p:spPr>
          <a:xfrm>
            <a:off x="4754880" y="1234440"/>
            <a:ext cx="1280160" cy="640080"/>
          </a:xfrm>
          <a:prstGeom prst="rect">
            <a:avLst/>
          </a:prstGeom>
          <a:noFill/>
          <a:ln/>
        </p:spPr>
        <p:txBody>
          <a:bodyPr wrap="square" lIns="0" tIns="0" rIns="0" bIns="0" rtlCol="0" anchor="ctr"/>
          <a:lstStyle/>
          <a:p>
            <a:pPr algn="ctr" indent="0" marL="0">
              <a:buNone/>
            </a:pPr>
            <a:r>
              <a:rPr lang="en-US" sz="2200" b="1" dirty="0">
                <a:solidFill>
                  <a:srgbClr val="2B5D8A"/>
                </a:solidFill>
                <a:latin typeface="Cambria" pitchFamily="34" charset="0"/>
                <a:ea typeface="Cambria" pitchFamily="34" charset="-122"/>
                <a:cs typeface="Cambria" pitchFamily="34" charset="-120"/>
              </a:rPr>
              <a:t>71</a:t>
            </a:r>
            <a:endParaRPr lang="en-US" sz="2200" dirty="0"/>
          </a:p>
        </p:txBody>
      </p:sp>
      <p:sp>
        <p:nvSpPr>
          <p:cNvPr id="10" name="Text 6"/>
          <p:cNvSpPr txBox="1"/>
          <p:nvPr/>
        </p:nvSpPr>
        <p:spPr>
          <a:xfrm>
            <a:off x="4754880" y="1874520"/>
            <a:ext cx="1280160" cy="36576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județe</a:t>
            </a:r>
            <a:endParaRPr lang="en-US" sz="1100" dirty="0"/>
          </a:p>
        </p:txBody>
      </p:sp>
      <p:sp>
        <p:nvSpPr>
          <p:cNvPr id="11" name="Text 7"/>
          <p:cNvSpPr txBox="1"/>
          <p:nvPr/>
        </p:nvSpPr>
        <p:spPr>
          <a:xfrm>
            <a:off x="6080760" y="1234440"/>
            <a:ext cx="1280160" cy="640080"/>
          </a:xfrm>
          <a:prstGeom prst="rect">
            <a:avLst/>
          </a:prstGeom>
          <a:noFill/>
          <a:ln/>
        </p:spPr>
        <p:txBody>
          <a:bodyPr wrap="square" lIns="0" tIns="0" rIns="0" bIns="0" rtlCol="0" anchor="ctr"/>
          <a:lstStyle/>
          <a:p>
            <a:pPr algn="ctr" indent="0" marL="0">
              <a:buNone/>
            </a:pPr>
            <a:r>
              <a:rPr lang="en-US" sz="2200" b="1" dirty="0">
                <a:solidFill>
                  <a:srgbClr val="2B5D8A"/>
                </a:solidFill>
                <a:latin typeface="Cambria" pitchFamily="34" charset="0"/>
                <a:ea typeface="Cambria" pitchFamily="34" charset="-122"/>
                <a:cs typeface="Cambria" pitchFamily="34" charset="-120"/>
              </a:rPr>
              <a:t>429</a:t>
            </a:r>
            <a:endParaRPr lang="en-US" sz="2200" dirty="0"/>
          </a:p>
        </p:txBody>
      </p:sp>
      <p:sp>
        <p:nvSpPr>
          <p:cNvPr id="12" name="Text 8"/>
          <p:cNvSpPr txBox="1"/>
          <p:nvPr/>
        </p:nvSpPr>
        <p:spPr>
          <a:xfrm>
            <a:off x="6080760" y="1874520"/>
            <a:ext cx="1280160" cy="36576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plăși</a:t>
            </a:r>
            <a:endParaRPr lang="en-US" sz="1100" dirty="0"/>
          </a:p>
        </p:txBody>
      </p:sp>
      <p:sp>
        <p:nvSpPr>
          <p:cNvPr id="13" name="Text 9"/>
          <p:cNvSpPr txBox="1"/>
          <p:nvPr/>
        </p:nvSpPr>
        <p:spPr>
          <a:xfrm>
            <a:off x="7406640" y="1234440"/>
            <a:ext cx="1280160" cy="640080"/>
          </a:xfrm>
          <a:prstGeom prst="rect">
            <a:avLst/>
          </a:prstGeom>
          <a:noFill/>
          <a:ln/>
        </p:spPr>
        <p:txBody>
          <a:bodyPr wrap="square" lIns="0" tIns="0" rIns="0" bIns="0" rtlCol="0" anchor="ctr"/>
          <a:lstStyle/>
          <a:p>
            <a:pPr algn="ctr" indent="0" marL="0">
              <a:buNone/>
            </a:pPr>
            <a:r>
              <a:rPr lang="en-US" sz="2200" b="1" dirty="0">
                <a:solidFill>
                  <a:srgbClr val="2B5D8A"/>
                </a:solidFill>
                <a:latin typeface="Cambria" pitchFamily="34" charset="0"/>
                <a:ea typeface="Cambria" pitchFamily="34" charset="-122"/>
                <a:cs typeface="Cambria" pitchFamily="34" charset="-120"/>
              </a:rPr>
              <a:t>179</a:t>
            </a:r>
            <a:endParaRPr lang="en-US" sz="2200" dirty="0"/>
          </a:p>
        </p:txBody>
      </p:sp>
      <p:sp>
        <p:nvSpPr>
          <p:cNvPr id="14" name="Text 10"/>
          <p:cNvSpPr txBox="1"/>
          <p:nvPr/>
        </p:nvSpPr>
        <p:spPr>
          <a:xfrm>
            <a:off x="7406640" y="1874520"/>
            <a:ext cx="1280160" cy="36576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orașe</a:t>
            </a:r>
            <a:endParaRPr lang="en-US" sz="1100" dirty="0"/>
          </a:p>
        </p:txBody>
      </p:sp>
      <p:sp>
        <p:nvSpPr>
          <p:cNvPr id="15" name="Text 11"/>
          <p:cNvSpPr txBox="1"/>
          <p:nvPr/>
        </p:nvSpPr>
        <p:spPr>
          <a:xfrm>
            <a:off x="4754880" y="2651760"/>
            <a:ext cx="1280160" cy="640080"/>
          </a:xfrm>
          <a:prstGeom prst="rect">
            <a:avLst/>
          </a:prstGeom>
          <a:noFill/>
          <a:ln/>
        </p:spPr>
        <p:txBody>
          <a:bodyPr wrap="square" lIns="0" tIns="0" rIns="0" bIns="0" rtlCol="0" anchor="ctr"/>
          <a:lstStyle/>
          <a:p>
            <a:pPr algn="ctr" indent="0" marL="0">
              <a:buNone/>
            </a:pPr>
            <a:r>
              <a:rPr lang="en-US" sz="2200" b="1" dirty="0">
                <a:solidFill>
                  <a:srgbClr val="2B5D8A"/>
                </a:solidFill>
                <a:latin typeface="Cambria" pitchFamily="34" charset="0"/>
                <a:ea typeface="Cambria" pitchFamily="34" charset="-122"/>
                <a:cs typeface="Cambria" pitchFamily="34" charset="-120"/>
              </a:rPr>
              <a:t>8.751</a:t>
            </a:r>
            <a:endParaRPr lang="en-US" sz="2200" dirty="0"/>
          </a:p>
        </p:txBody>
      </p:sp>
      <p:sp>
        <p:nvSpPr>
          <p:cNvPr id="16" name="Text 12"/>
          <p:cNvSpPr txBox="1"/>
          <p:nvPr/>
        </p:nvSpPr>
        <p:spPr>
          <a:xfrm>
            <a:off x="4754880" y="3291840"/>
            <a:ext cx="1280160" cy="36576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comune</a:t>
            </a:r>
            <a:endParaRPr lang="en-US" sz="1100" dirty="0"/>
          </a:p>
        </p:txBody>
      </p:sp>
      <p:sp>
        <p:nvSpPr>
          <p:cNvPr id="17" name="Text 13"/>
          <p:cNvSpPr txBox="1"/>
          <p:nvPr/>
        </p:nvSpPr>
        <p:spPr>
          <a:xfrm>
            <a:off x="6080760" y="2651760"/>
            <a:ext cx="1280160" cy="640080"/>
          </a:xfrm>
          <a:prstGeom prst="rect">
            <a:avLst/>
          </a:prstGeom>
          <a:noFill/>
          <a:ln/>
        </p:spPr>
        <p:txBody>
          <a:bodyPr wrap="square" lIns="0" tIns="0" rIns="0" bIns="0" rtlCol="0" anchor="ctr"/>
          <a:lstStyle/>
          <a:p>
            <a:pPr algn="ctr" indent="0" marL="0">
              <a:buNone/>
            </a:pPr>
            <a:r>
              <a:rPr lang="en-US" sz="2200" b="1" dirty="0">
                <a:solidFill>
                  <a:srgbClr val="2B5D8A"/>
                </a:solidFill>
                <a:latin typeface="Cambria" pitchFamily="34" charset="0"/>
                <a:ea typeface="Cambria" pitchFamily="34" charset="-122"/>
                <a:cs typeface="Cambria" pitchFamily="34" charset="-120"/>
              </a:rPr>
              <a:t>15.981</a:t>
            </a:r>
            <a:endParaRPr lang="en-US" sz="2200" dirty="0"/>
          </a:p>
        </p:txBody>
      </p:sp>
      <p:sp>
        <p:nvSpPr>
          <p:cNvPr id="18" name="Text 14"/>
          <p:cNvSpPr txBox="1"/>
          <p:nvPr/>
        </p:nvSpPr>
        <p:spPr>
          <a:xfrm>
            <a:off x="6080760" y="3291840"/>
            <a:ext cx="1280160" cy="36576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sate</a:t>
            </a:r>
            <a:endParaRPr lang="en-US" sz="1100" dirty="0"/>
          </a:p>
        </p:txBody>
      </p:sp>
      <p:sp>
        <p:nvSpPr>
          <p:cNvPr id="19" name="Text 15"/>
          <p:cNvSpPr txBox="1"/>
          <p:nvPr/>
        </p:nvSpPr>
        <p:spPr>
          <a:xfrm>
            <a:off x="4754880" y="3977640"/>
            <a:ext cx="3931920" cy="548640"/>
          </a:xfrm>
          <a:prstGeom prst="rect">
            <a:avLst/>
          </a:prstGeom>
          <a:noFill/>
          <a:ln/>
        </p:spPr>
        <p:txBody>
          <a:bodyPr wrap="square" lIns="0" tIns="0" rIns="0" bIns="0" rtlCol="0" anchor="ctr"/>
          <a:lstStyle/>
          <a:p>
            <a:pPr indent="0" marL="0">
              <a:buNone/>
            </a:pPr>
            <a:r>
              <a:rPr lang="en-US" sz="1100" i="1" dirty="0">
                <a:solidFill>
                  <a:srgbClr val="5A645F"/>
                </a:solidFill>
                <a:latin typeface="Calibri" pitchFamily="34" charset="0"/>
                <a:ea typeface="Calibri" pitchFamily="34" charset="-122"/>
                <a:cs typeface="Calibri" pitchFamily="34" charset="-120"/>
              </a:rPr>
              <a:t>Județul — unitatea administrativă de bază; consiliile județene supuse direct autorităților centrale.</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3.2.3 · 1929</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Directoratele ministeriale — prima regionalizare eșuată</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19</a:t>
            </a:r>
            <a:endParaRPr lang="en-US" sz="900" dirty="0"/>
          </a:p>
        </p:txBody>
      </p:sp>
      <p:pic>
        <p:nvPicPr>
          <p:cNvPr id="7" name="Image 0" descr="/home/claude/c3/figs3/map_1929_directorate.jpg">    </p:cNvPr>
          <p:cNvPicPr>
            <a:picLocks noChangeAspect="1"/>
          </p:cNvPicPr>
          <p:nvPr/>
        </p:nvPicPr>
        <p:blipFill>
          <a:blip r:embed="rId1"/>
          <a:stretch>
            <a:fillRect/>
          </a:stretch>
        </p:blipFill>
        <p:spPr>
          <a:xfrm>
            <a:off x="457200" y="1188720"/>
            <a:ext cx="4023360" cy="3071267"/>
          </a:xfrm>
          <a:prstGeom prst="rect">
            <a:avLst/>
          </a:prstGeom>
        </p:spPr>
      </p:pic>
      <p:sp>
        <p:nvSpPr>
          <p:cNvPr id="8" name="Text 4"/>
          <p:cNvSpPr txBox="1"/>
          <p:nvPr/>
        </p:nvSpPr>
        <p:spPr>
          <a:xfrm>
            <a:off x="457200" y="4305707"/>
            <a:ext cx="4023360" cy="32004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Directoratele ministeriale, 1929–1931 (după Săgeată)</a:t>
            </a:r>
            <a:endParaRPr lang="en-US" sz="1000" dirty="0"/>
          </a:p>
        </p:txBody>
      </p:sp>
      <p:sp>
        <p:nvSpPr>
          <p:cNvPr id="9" name="Text 5"/>
          <p:cNvSpPr txBox="1"/>
          <p:nvPr/>
        </p:nvSpPr>
        <p:spPr>
          <a:xfrm>
            <a:off x="4754880" y="1280160"/>
            <a:ext cx="3931920" cy="3291840"/>
          </a:xfrm>
          <a:prstGeom prst="rect">
            <a:avLst/>
          </a:prstGeom>
          <a:noFill/>
          <a:ln/>
        </p:spPr>
        <p:txBody>
          <a:bodyPr wrap="square" lIns="0" tIns="0" rIns="0" bIns="0" rtlCol="0" anchor="t"/>
          <a:lstStyle/>
          <a:p>
            <a:pPr marL="342900" indent="-342900">
              <a:spcAft>
                <a:spcPts val="600"/>
              </a:spcAft>
              <a:buSzPct val="100000"/>
              <a:buChar char="•"/>
            </a:pPr>
            <a:r>
              <a:rPr lang="en-US" sz="1200" dirty="0">
                <a:solidFill>
                  <a:srgbClr val="1D2321"/>
                </a:solidFill>
                <a:latin typeface="Calibri" pitchFamily="34" charset="0"/>
                <a:ea typeface="Calibri" pitchFamily="34" charset="-122"/>
                <a:cs typeface="Calibri" pitchFamily="34" charset="-120"/>
              </a:rPr>
              <a:t>3 august 1929 — Legea pentru organizarea administrațiunii locale (guvernul Iuliu Maniu).</a:t>
            </a:r>
            <a:endParaRPr lang="en-US" sz="1200" dirty="0"/>
          </a:p>
          <a:p>
            <a:pPr marL="342900" indent="-342900">
              <a:spcAft>
                <a:spcPts val="600"/>
              </a:spcAft>
              <a:buSzPct val="100000"/>
              <a:buChar char="•"/>
            </a:pPr>
            <a:r>
              <a:rPr lang="en-US" sz="1200" dirty="0">
                <a:solidFill>
                  <a:srgbClr val="1D2321"/>
                </a:solidFill>
                <a:latin typeface="Calibri" pitchFamily="34" charset="0"/>
                <a:ea typeface="Calibri" pitchFamily="34" charset="-122"/>
                <a:cs typeface="Calibri" pitchFamily="34" charset="-120"/>
              </a:rPr>
              <a:t>Obiectiv declarat: democratizare și descentralizare.</a:t>
            </a:r>
            <a:endParaRPr lang="en-US" sz="1200" dirty="0"/>
          </a:p>
          <a:p>
            <a:pPr marL="342900" indent="-342900">
              <a:spcAft>
                <a:spcPts val="600"/>
              </a:spcAft>
              <a:buSzPct val="100000"/>
              <a:buChar char="•"/>
            </a:pPr>
            <a:r>
              <a:rPr lang="en-US" sz="1200" dirty="0">
                <a:solidFill>
                  <a:srgbClr val="1D2321"/>
                </a:solidFill>
                <a:latin typeface="Calibri" pitchFamily="34" charset="0"/>
                <a:ea typeface="Calibri" pitchFamily="34" charset="-122"/>
                <a:cs typeface="Calibri" pitchFamily="34" charset="-120"/>
              </a:rPr>
              <a:t>7 directorate ministeriale: București, Cernăuți, Chișinău, Cluj, Craiova, Iași, Timișoara.</a:t>
            </a:r>
            <a:endParaRPr lang="en-US" sz="1200" dirty="0"/>
          </a:p>
          <a:p>
            <a:pPr marL="342900" indent="-342900">
              <a:spcAft>
                <a:spcPts val="600"/>
              </a:spcAft>
              <a:buSzPct val="100000"/>
              <a:buChar char="•"/>
            </a:pPr>
            <a:r>
              <a:rPr lang="en-US" sz="1200" dirty="0">
                <a:solidFill>
                  <a:srgbClr val="1D2321"/>
                </a:solidFill>
                <a:latin typeface="Calibri" pitchFamily="34" charset="0"/>
                <a:ea typeface="Calibri" pitchFamily="34" charset="-122"/>
                <a:cs typeface="Calibri" pitchFamily="34" charset="-120"/>
              </a:rPr>
              <a:t>Delimitare parțial suprapusă provinciilor istorice; criteriu etnic și relații urbane tradiționale.</a:t>
            </a:r>
            <a:endParaRPr lang="en-US" sz="1200" dirty="0"/>
          </a:p>
          <a:p>
            <a:pPr marL="342900" indent="-342900">
              <a:spcAft>
                <a:spcPts val="600"/>
              </a:spcAft>
              <a:buSzPct val="100000"/>
              <a:buChar char="•"/>
            </a:pPr>
            <a:r>
              <a:rPr lang="en-US" sz="1200" dirty="0">
                <a:solidFill>
                  <a:srgbClr val="1D2321"/>
                </a:solidFill>
                <a:latin typeface="Calibri" pitchFamily="34" charset="0"/>
                <a:ea typeface="Calibri" pitchFamily="34" charset="-122"/>
                <a:cs typeface="Calibri" pitchFamily="34" charset="-120"/>
              </a:rPr>
              <a:t>Abrogată în mai puțin de doi ani — un prim exemplu de regionalizare eșuată.</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3.2.3 · 1938</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Ținuturile carliste — excepția de la congruența istorică</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20</a:t>
            </a:r>
            <a:endParaRPr lang="en-US" sz="900" dirty="0"/>
          </a:p>
        </p:txBody>
      </p:sp>
      <p:pic>
        <p:nvPicPr>
          <p:cNvPr id="7" name="Image 0" descr="/home/claude/c3/figs3/map_1938_tinuturi.jpg">    </p:cNvPr>
          <p:cNvPicPr>
            <a:picLocks noChangeAspect="1"/>
          </p:cNvPicPr>
          <p:nvPr/>
        </p:nvPicPr>
        <p:blipFill>
          <a:blip r:embed="rId1"/>
          <a:stretch>
            <a:fillRect/>
          </a:stretch>
        </p:blipFill>
        <p:spPr>
          <a:xfrm>
            <a:off x="457200" y="1188720"/>
            <a:ext cx="4023360" cy="3094892"/>
          </a:xfrm>
          <a:prstGeom prst="rect">
            <a:avLst/>
          </a:prstGeom>
        </p:spPr>
      </p:pic>
      <p:sp>
        <p:nvSpPr>
          <p:cNvPr id="8" name="Text 4"/>
          <p:cNvSpPr txBox="1"/>
          <p:nvPr/>
        </p:nvSpPr>
        <p:spPr>
          <a:xfrm>
            <a:off x="457200" y="4329332"/>
            <a:ext cx="4023360" cy="32004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Ținuturile, 1938–1940 (după Săgeată)</a:t>
            </a:r>
            <a:endParaRPr lang="en-US" sz="1000" dirty="0"/>
          </a:p>
        </p:txBody>
      </p:sp>
      <p:sp>
        <p:nvSpPr>
          <p:cNvPr id="9" name="Text 5"/>
          <p:cNvSpPr txBox="1"/>
          <p:nvPr/>
        </p:nvSpPr>
        <p:spPr>
          <a:xfrm>
            <a:off x="4754880" y="1280160"/>
            <a:ext cx="3931920" cy="3291840"/>
          </a:xfrm>
          <a:prstGeom prst="rect">
            <a:avLst/>
          </a:prstGeom>
          <a:noFill/>
          <a:ln/>
        </p:spPr>
        <p:txBody>
          <a:bodyPr wrap="square" lIns="0" tIns="0" rIns="0" bIns="0" rtlCol="0" anchor="t"/>
          <a:lstStyle/>
          <a:p>
            <a:pPr marL="342900" indent="-342900">
              <a:spcAft>
                <a:spcPts val="600"/>
              </a:spcAft>
              <a:buSzPct val="100000"/>
              <a:buChar char="•"/>
            </a:pPr>
            <a:r>
              <a:rPr lang="en-US" sz="1150" dirty="0">
                <a:solidFill>
                  <a:srgbClr val="1D2321"/>
                </a:solidFill>
                <a:latin typeface="Calibri" pitchFamily="34" charset="0"/>
                <a:ea typeface="Calibri" pitchFamily="34" charset="-122"/>
                <a:cs typeface="Calibri" pitchFamily="34" charset="-120"/>
              </a:rPr>
              <a:t>Trecerea de la sistemul județean la cel regional: 10 ținuturi denumite după repere geografice — Argeș, Mării, Timiș, Mureș, Someș, Crișuri, Nistru, Prut, Siret, Dunărea de Jos.</a:t>
            </a:r>
            <a:endParaRPr lang="en-US" sz="1150" dirty="0"/>
          </a:p>
          <a:p>
            <a:pPr marL="342900" indent="-342900">
              <a:spcAft>
                <a:spcPts val="600"/>
              </a:spcAft>
              <a:buSzPct val="100000"/>
              <a:buChar char="•"/>
            </a:pPr>
            <a:r>
              <a:rPr lang="en-US" sz="1150" dirty="0">
                <a:solidFill>
                  <a:srgbClr val="1D2321"/>
                </a:solidFill>
                <a:latin typeface="Calibri" pitchFamily="34" charset="0"/>
                <a:ea typeface="Calibri" pitchFamily="34" charset="-122"/>
                <a:cs typeface="Calibri" pitchFamily="34" charset="-120"/>
              </a:rPr>
              <a:t>În fruntea fiecărui ținut — un Rezident Regal numit direct de rege.</a:t>
            </a:r>
            <a:endParaRPr lang="en-US" sz="1150" dirty="0"/>
          </a:p>
          <a:p>
            <a:pPr marL="342900" indent="-342900">
              <a:spcAft>
                <a:spcPts val="600"/>
              </a:spcAft>
              <a:buSzPct val="100000"/>
              <a:buChar char="•"/>
            </a:pPr>
            <a:r>
              <a:rPr lang="en-US" sz="1150" dirty="0">
                <a:solidFill>
                  <a:srgbClr val="1D2321"/>
                </a:solidFill>
                <a:latin typeface="Calibri" pitchFamily="34" charset="0"/>
                <a:ea typeface="Calibri" pitchFamily="34" charset="-122"/>
                <a:cs typeface="Calibri" pitchFamily="34" charset="-120"/>
              </a:rPr>
              <a:t>Delimitarea nu mai ținea cont de provinciile istorice: criterii geografice, economice, de comunicație.</a:t>
            </a:r>
            <a:endParaRPr lang="en-US" sz="1150" dirty="0"/>
          </a:p>
          <a:p>
            <a:pPr marL="342900" indent="-342900">
              <a:spcAft>
                <a:spcPts val="600"/>
              </a:spcAft>
              <a:buSzPct val="100000"/>
              <a:buChar char="•"/>
            </a:pPr>
            <a:r>
              <a:rPr lang="en-US" sz="1150" dirty="0">
                <a:solidFill>
                  <a:srgbClr val="1D2321"/>
                </a:solidFill>
                <a:latin typeface="Calibri" pitchFamily="34" charset="0"/>
                <a:ea typeface="Calibri" pitchFamily="34" charset="-122"/>
                <a:cs typeface="Calibri" pitchFamily="34" charset="-120"/>
              </a:rPr>
              <a:t>Scopul: centralizarea puterii, reducerea influenței partidelor, administrație loială.</a:t>
            </a:r>
            <a:endParaRPr lang="en-US" sz="1150" dirty="0"/>
          </a:p>
          <a:p>
            <a:pPr marL="342900" indent="-342900">
              <a:spcAft>
                <a:spcPts val="600"/>
              </a:spcAft>
              <a:buSzPct val="100000"/>
              <a:buChar char="•"/>
            </a:pPr>
            <a:r>
              <a:rPr lang="en-US" sz="1150" dirty="0">
                <a:solidFill>
                  <a:srgbClr val="1D2321"/>
                </a:solidFill>
                <a:latin typeface="Calibri" pitchFamily="34" charset="0"/>
                <a:ea typeface="Calibri" pitchFamily="34" charset="-122"/>
                <a:cs typeface="Calibri" pitchFamily="34" charset="-120"/>
              </a:rPr>
              <a:t>Județele își pierd personalitatea juridică, redobândită prin Legea nr. 577/1940.</a:t>
            </a:r>
            <a:endParaRPr lang="en-US" sz="11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3.2.4 · 1940</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Fragmentarea teritorială</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21</a:t>
            </a:r>
            <a:endParaRPr lang="en-US" sz="900" dirty="0"/>
          </a:p>
        </p:txBody>
      </p:sp>
      <p:pic>
        <p:nvPicPr>
          <p:cNvPr id="7" name="Image 0" descr="/home/claude/c3/figs3/map_1940_pierderi.jpg">    </p:cNvPr>
          <p:cNvPicPr>
            <a:picLocks noChangeAspect="1"/>
          </p:cNvPicPr>
          <p:nvPr/>
        </p:nvPicPr>
        <p:blipFill>
          <a:blip r:embed="rId1"/>
          <a:stretch>
            <a:fillRect/>
          </a:stretch>
        </p:blipFill>
        <p:spPr>
          <a:xfrm>
            <a:off x="457200" y="1188720"/>
            <a:ext cx="4023360" cy="3094892"/>
          </a:xfrm>
          <a:prstGeom prst="rect">
            <a:avLst/>
          </a:prstGeom>
        </p:spPr>
      </p:pic>
      <p:sp>
        <p:nvSpPr>
          <p:cNvPr id="8" name="Text 4"/>
          <p:cNvSpPr txBox="1"/>
          <p:nvPr/>
        </p:nvSpPr>
        <p:spPr>
          <a:xfrm>
            <a:off x="457200" y="4329332"/>
            <a:ext cx="4023360" cy="32004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Pierderile teritoriale din 1940 (după Săgeată)</a:t>
            </a:r>
            <a:endParaRPr lang="en-US" sz="1000" dirty="0"/>
          </a:p>
        </p:txBody>
      </p:sp>
      <p:sp>
        <p:nvSpPr>
          <p:cNvPr id="9" name="Text 5"/>
          <p:cNvSpPr txBox="1"/>
          <p:nvPr/>
        </p:nvSpPr>
        <p:spPr>
          <a:xfrm>
            <a:off x="4754880" y="1234440"/>
            <a:ext cx="1920240" cy="640080"/>
          </a:xfrm>
          <a:prstGeom prst="rect">
            <a:avLst/>
          </a:prstGeom>
          <a:noFill/>
          <a:ln/>
        </p:spPr>
        <p:txBody>
          <a:bodyPr wrap="square" lIns="0" tIns="0" rIns="0" bIns="0" rtlCol="0" anchor="ctr"/>
          <a:lstStyle/>
          <a:p>
            <a:pPr algn="ctr" indent="0" marL="0">
              <a:buNone/>
            </a:pPr>
            <a:r>
              <a:rPr lang="en-US" sz="2400" b="1" dirty="0">
                <a:solidFill>
                  <a:srgbClr val="B85A2B"/>
                </a:solidFill>
                <a:latin typeface="Cambria" pitchFamily="34" charset="0"/>
                <a:ea typeface="Cambria" pitchFamily="34" charset="-122"/>
                <a:cs typeface="Cambria" pitchFamily="34" charset="-120"/>
              </a:rPr>
              <a:t>13</a:t>
            </a:r>
            <a:endParaRPr lang="en-US" sz="2400" dirty="0"/>
          </a:p>
        </p:txBody>
      </p:sp>
      <p:sp>
        <p:nvSpPr>
          <p:cNvPr id="10" name="Text 6"/>
          <p:cNvSpPr txBox="1"/>
          <p:nvPr/>
        </p:nvSpPr>
        <p:spPr>
          <a:xfrm>
            <a:off x="4754880" y="1874520"/>
            <a:ext cx="1920240" cy="41148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județe pierdute definitiv</a:t>
            </a:r>
            <a:endParaRPr lang="en-US" sz="1100" dirty="0"/>
          </a:p>
        </p:txBody>
      </p:sp>
      <p:sp>
        <p:nvSpPr>
          <p:cNvPr id="11" name="Text 7"/>
          <p:cNvSpPr txBox="1"/>
          <p:nvPr/>
        </p:nvSpPr>
        <p:spPr>
          <a:xfrm>
            <a:off x="6720840" y="1234440"/>
            <a:ext cx="1920240" cy="640080"/>
          </a:xfrm>
          <a:prstGeom prst="rect">
            <a:avLst/>
          </a:prstGeom>
          <a:noFill/>
          <a:ln/>
        </p:spPr>
        <p:txBody>
          <a:bodyPr wrap="square" lIns="0" tIns="0" rIns="0" bIns="0" rtlCol="0" anchor="ctr"/>
          <a:lstStyle/>
          <a:p>
            <a:pPr algn="ctr" indent="0" marL="0">
              <a:buNone/>
            </a:pPr>
            <a:r>
              <a:rPr lang="en-US" sz="2400" b="1" dirty="0">
                <a:solidFill>
                  <a:srgbClr val="B85A2B"/>
                </a:solidFill>
                <a:latin typeface="Cambria" pitchFamily="34" charset="0"/>
                <a:ea typeface="Cambria" pitchFamily="34" charset="-122"/>
                <a:cs typeface="Cambria" pitchFamily="34" charset="-120"/>
              </a:rPr>
              <a:t>58.488</a:t>
            </a:r>
            <a:endParaRPr lang="en-US" sz="2400" dirty="0"/>
          </a:p>
        </p:txBody>
      </p:sp>
      <p:sp>
        <p:nvSpPr>
          <p:cNvPr id="12" name="Text 8"/>
          <p:cNvSpPr txBox="1"/>
          <p:nvPr/>
        </p:nvSpPr>
        <p:spPr>
          <a:xfrm>
            <a:off x="6720840" y="1874520"/>
            <a:ext cx="1920240" cy="41148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km² de teritoriu</a:t>
            </a:r>
            <a:endParaRPr lang="en-US" sz="1100" dirty="0"/>
          </a:p>
        </p:txBody>
      </p:sp>
      <p:sp>
        <p:nvSpPr>
          <p:cNvPr id="13" name="Text 9"/>
          <p:cNvSpPr txBox="1"/>
          <p:nvPr/>
        </p:nvSpPr>
        <p:spPr>
          <a:xfrm>
            <a:off x="4754880" y="2606040"/>
            <a:ext cx="1920240" cy="640080"/>
          </a:xfrm>
          <a:prstGeom prst="rect">
            <a:avLst/>
          </a:prstGeom>
          <a:noFill/>
          <a:ln/>
        </p:spPr>
        <p:txBody>
          <a:bodyPr wrap="square" lIns="0" tIns="0" rIns="0" bIns="0" rtlCol="0" anchor="ctr"/>
          <a:lstStyle/>
          <a:p>
            <a:pPr algn="ctr" indent="0" marL="0">
              <a:buNone/>
            </a:pPr>
            <a:r>
              <a:rPr lang="en-US" sz="2400" b="1" dirty="0">
                <a:solidFill>
                  <a:srgbClr val="B85A2B"/>
                </a:solidFill>
                <a:latin typeface="Cambria" pitchFamily="34" charset="0"/>
                <a:ea typeface="Cambria" pitchFamily="34" charset="-122"/>
                <a:cs typeface="Cambria" pitchFamily="34" charset="-120"/>
              </a:rPr>
              <a:t>32</a:t>
            </a:r>
            <a:endParaRPr lang="en-US" sz="2400" dirty="0"/>
          </a:p>
        </p:txBody>
      </p:sp>
      <p:sp>
        <p:nvSpPr>
          <p:cNvPr id="14" name="Text 10"/>
          <p:cNvSpPr txBox="1"/>
          <p:nvPr/>
        </p:nvSpPr>
        <p:spPr>
          <a:xfrm>
            <a:off x="4754880" y="3246120"/>
            <a:ext cx="1920240" cy="41148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orașe</a:t>
            </a:r>
            <a:endParaRPr lang="en-US" sz="1100" dirty="0"/>
          </a:p>
        </p:txBody>
      </p:sp>
      <p:sp>
        <p:nvSpPr>
          <p:cNvPr id="15" name="Text 11"/>
          <p:cNvSpPr txBox="1"/>
          <p:nvPr/>
        </p:nvSpPr>
        <p:spPr>
          <a:xfrm>
            <a:off x="6720840" y="2606040"/>
            <a:ext cx="1920240" cy="640080"/>
          </a:xfrm>
          <a:prstGeom prst="rect">
            <a:avLst/>
          </a:prstGeom>
          <a:noFill/>
          <a:ln/>
        </p:spPr>
        <p:txBody>
          <a:bodyPr wrap="square" lIns="0" tIns="0" rIns="0" bIns="0" rtlCol="0" anchor="ctr"/>
          <a:lstStyle/>
          <a:p>
            <a:pPr algn="ctr" indent="0" marL="0">
              <a:buNone/>
            </a:pPr>
            <a:r>
              <a:rPr lang="en-US" sz="2400" b="1" dirty="0">
                <a:solidFill>
                  <a:srgbClr val="B85A2B"/>
                </a:solidFill>
                <a:latin typeface="Cambria" pitchFamily="34" charset="0"/>
                <a:ea typeface="Cambria" pitchFamily="34" charset="-122"/>
                <a:cs typeface="Cambria" pitchFamily="34" charset="-120"/>
              </a:rPr>
              <a:t>2.422</a:t>
            </a:r>
            <a:endParaRPr lang="en-US" sz="2400" dirty="0"/>
          </a:p>
        </p:txBody>
      </p:sp>
      <p:sp>
        <p:nvSpPr>
          <p:cNvPr id="16" name="Text 12"/>
          <p:cNvSpPr txBox="1"/>
          <p:nvPr/>
        </p:nvSpPr>
        <p:spPr>
          <a:xfrm>
            <a:off x="6720840" y="3246120"/>
            <a:ext cx="1920240" cy="41148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sate</a:t>
            </a:r>
            <a:endParaRPr lang="en-US" sz="1100" dirty="0"/>
          </a:p>
        </p:txBody>
      </p:sp>
      <p:sp>
        <p:nvSpPr>
          <p:cNvPr id="17" name="Text 13"/>
          <p:cNvSpPr txBox="1"/>
          <p:nvPr/>
        </p:nvSpPr>
        <p:spPr>
          <a:xfrm>
            <a:off x="4754880" y="3931920"/>
            <a:ext cx="3931920" cy="640080"/>
          </a:xfrm>
          <a:prstGeom prst="rect">
            <a:avLst/>
          </a:prstGeom>
          <a:noFill/>
          <a:ln/>
        </p:spPr>
        <p:txBody>
          <a:bodyPr wrap="square" lIns="0" tIns="0" rIns="0" bIns="0" rtlCol="0" anchor="ctr"/>
          <a:lstStyle/>
          <a:p>
            <a:pPr indent="0" marL="0">
              <a:buNone/>
            </a:pPr>
            <a:r>
              <a:rPr lang="en-US" sz="1100" i="1" dirty="0">
                <a:solidFill>
                  <a:srgbClr val="5A645F"/>
                </a:solidFill>
                <a:latin typeface="Calibri" pitchFamily="34" charset="0"/>
                <a:ea typeface="Calibri" pitchFamily="34" charset="-122"/>
                <a:cs typeface="Calibri" pitchFamily="34" charset="-120"/>
              </a:rPr>
              <a:t>11 județe în Basarabia și Bucovina de Nord; 2 în Cadrilater (Caliacra, Durostor). Ardealul de Nord revine în 1944/1947.</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3.2.5 · 1950</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Regiuni și raioane după model sovietic</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22</a:t>
            </a:r>
            <a:endParaRPr lang="en-US" sz="900" dirty="0"/>
          </a:p>
        </p:txBody>
      </p:sp>
      <p:pic>
        <p:nvPicPr>
          <p:cNvPr id="7" name="Image 0" descr="/home/claude/c3/figs3/map_1950_regiuni.jpg">    </p:cNvPr>
          <p:cNvPicPr>
            <a:picLocks noChangeAspect="1"/>
          </p:cNvPicPr>
          <p:nvPr/>
        </p:nvPicPr>
        <p:blipFill>
          <a:blip r:embed="rId1"/>
          <a:stretch>
            <a:fillRect/>
          </a:stretch>
        </p:blipFill>
        <p:spPr>
          <a:xfrm>
            <a:off x="457200" y="1188720"/>
            <a:ext cx="4023360" cy="3094892"/>
          </a:xfrm>
          <a:prstGeom prst="rect">
            <a:avLst/>
          </a:prstGeom>
        </p:spPr>
      </p:pic>
      <p:sp>
        <p:nvSpPr>
          <p:cNvPr id="8" name="Text 4"/>
          <p:cNvSpPr txBox="1"/>
          <p:nvPr/>
        </p:nvSpPr>
        <p:spPr>
          <a:xfrm>
            <a:off x="457200" y="4329332"/>
            <a:ext cx="4023360" cy="32004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Regiunile administrative, 1950–1952 (după Săgeată)</a:t>
            </a:r>
            <a:endParaRPr lang="en-US" sz="1000" dirty="0"/>
          </a:p>
        </p:txBody>
      </p:sp>
      <p:sp>
        <p:nvSpPr>
          <p:cNvPr id="9" name="Text 5"/>
          <p:cNvSpPr txBox="1"/>
          <p:nvPr/>
        </p:nvSpPr>
        <p:spPr>
          <a:xfrm>
            <a:off x="4754880" y="1234440"/>
            <a:ext cx="1280160" cy="640080"/>
          </a:xfrm>
          <a:prstGeom prst="rect">
            <a:avLst/>
          </a:prstGeom>
          <a:noFill/>
          <a:ln/>
        </p:spPr>
        <p:txBody>
          <a:bodyPr wrap="square" lIns="0" tIns="0" rIns="0" bIns="0" rtlCol="0" anchor="ctr"/>
          <a:lstStyle/>
          <a:p>
            <a:pPr algn="ctr" indent="0" marL="0">
              <a:buNone/>
            </a:pPr>
            <a:r>
              <a:rPr lang="en-US" sz="2400" b="1" dirty="0">
                <a:solidFill>
                  <a:srgbClr val="B85A2B"/>
                </a:solidFill>
                <a:latin typeface="Cambria" pitchFamily="34" charset="0"/>
                <a:ea typeface="Cambria" pitchFamily="34" charset="-122"/>
                <a:cs typeface="Cambria" pitchFamily="34" charset="-120"/>
              </a:rPr>
              <a:t>28</a:t>
            </a:r>
            <a:endParaRPr lang="en-US" sz="2400" dirty="0"/>
          </a:p>
        </p:txBody>
      </p:sp>
      <p:sp>
        <p:nvSpPr>
          <p:cNvPr id="10" name="Text 6"/>
          <p:cNvSpPr txBox="1"/>
          <p:nvPr/>
        </p:nvSpPr>
        <p:spPr>
          <a:xfrm>
            <a:off x="4754880" y="1874520"/>
            <a:ext cx="1280160" cy="36576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regiuni</a:t>
            </a:r>
            <a:endParaRPr lang="en-US" sz="1100" dirty="0"/>
          </a:p>
        </p:txBody>
      </p:sp>
      <p:sp>
        <p:nvSpPr>
          <p:cNvPr id="11" name="Text 7"/>
          <p:cNvSpPr txBox="1"/>
          <p:nvPr/>
        </p:nvSpPr>
        <p:spPr>
          <a:xfrm>
            <a:off x="6080760" y="1234440"/>
            <a:ext cx="1280160" cy="640080"/>
          </a:xfrm>
          <a:prstGeom prst="rect">
            <a:avLst/>
          </a:prstGeom>
          <a:noFill/>
          <a:ln/>
        </p:spPr>
        <p:txBody>
          <a:bodyPr wrap="square" lIns="0" tIns="0" rIns="0" bIns="0" rtlCol="0" anchor="ctr"/>
          <a:lstStyle/>
          <a:p>
            <a:pPr algn="ctr" indent="0" marL="0">
              <a:buNone/>
            </a:pPr>
            <a:r>
              <a:rPr lang="en-US" sz="2400" b="1" dirty="0">
                <a:solidFill>
                  <a:srgbClr val="B85A2B"/>
                </a:solidFill>
                <a:latin typeface="Cambria" pitchFamily="34" charset="0"/>
                <a:ea typeface="Cambria" pitchFamily="34" charset="-122"/>
                <a:cs typeface="Cambria" pitchFamily="34" charset="-120"/>
              </a:rPr>
              <a:t>177</a:t>
            </a:r>
            <a:endParaRPr lang="en-US" sz="2400" dirty="0"/>
          </a:p>
        </p:txBody>
      </p:sp>
      <p:sp>
        <p:nvSpPr>
          <p:cNvPr id="12" name="Text 8"/>
          <p:cNvSpPr txBox="1"/>
          <p:nvPr/>
        </p:nvSpPr>
        <p:spPr>
          <a:xfrm>
            <a:off x="6080760" y="1874520"/>
            <a:ext cx="1280160" cy="36576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raioane</a:t>
            </a:r>
            <a:endParaRPr lang="en-US" sz="1100" dirty="0"/>
          </a:p>
        </p:txBody>
      </p:sp>
      <p:sp>
        <p:nvSpPr>
          <p:cNvPr id="13" name="Text 9"/>
          <p:cNvSpPr txBox="1"/>
          <p:nvPr/>
        </p:nvSpPr>
        <p:spPr>
          <a:xfrm>
            <a:off x="7406640" y="1234440"/>
            <a:ext cx="1280160" cy="640080"/>
          </a:xfrm>
          <a:prstGeom prst="rect">
            <a:avLst/>
          </a:prstGeom>
          <a:noFill/>
          <a:ln/>
        </p:spPr>
        <p:txBody>
          <a:bodyPr wrap="square" lIns="0" tIns="0" rIns="0" bIns="0" rtlCol="0" anchor="ctr"/>
          <a:lstStyle/>
          <a:p>
            <a:pPr algn="ctr" indent="0" marL="0">
              <a:buNone/>
            </a:pPr>
            <a:r>
              <a:rPr lang="en-US" sz="2400" b="1" dirty="0">
                <a:solidFill>
                  <a:srgbClr val="B85A2B"/>
                </a:solidFill>
                <a:latin typeface="Cambria" pitchFamily="34" charset="0"/>
                <a:ea typeface="Cambria" pitchFamily="34" charset="-122"/>
                <a:cs typeface="Cambria" pitchFamily="34" charset="-120"/>
              </a:rPr>
              <a:t>4.052</a:t>
            </a:r>
            <a:endParaRPr lang="en-US" sz="2400" dirty="0"/>
          </a:p>
        </p:txBody>
      </p:sp>
      <p:sp>
        <p:nvSpPr>
          <p:cNvPr id="14" name="Text 10"/>
          <p:cNvSpPr txBox="1"/>
          <p:nvPr/>
        </p:nvSpPr>
        <p:spPr>
          <a:xfrm>
            <a:off x="7406640" y="1874520"/>
            <a:ext cx="1280160" cy="36576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comune</a:t>
            </a:r>
            <a:endParaRPr lang="en-US" sz="1100" dirty="0"/>
          </a:p>
        </p:txBody>
      </p:sp>
      <p:sp>
        <p:nvSpPr>
          <p:cNvPr id="15" name="Text 11"/>
          <p:cNvSpPr txBox="1"/>
          <p:nvPr/>
        </p:nvSpPr>
        <p:spPr>
          <a:xfrm>
            <a:off x="4754880" y="2377440"/>
            <a:ext cx="3931920" cy="2194560"/>
          </a:xfrm>
          <a:prstGeom prst="rect">
            <a:avLst/>
          </a:prstGeom>
          <a:noFill/>
          <a:ln/>
        </p:spPr>
        <p:txBody>
          <a:bodyPr wrap="square" lIns="0" tIns="0" rIns="0" bIns="0" rtlCol="0" anchor="t"/>
          <a:lstStyle/>
          <a:p>
            <a:pPr marL="342900" indent="-342900">
              <a:spcAft>
                <a:spcPts val="600"/>
              </a:spcAft>
              <a:buSzPct val="100000"/>
              <a:buChar char="•"/>
            </a:pPr>
            <a:r>
              <a:rPr lang="en-US" sz="1150" dirty="0">
                <a:solidFill>
                  <a:srgbClr val="1D2321"/>
                </a:solidFill>
                <a:latin typeface="Calibri" pitchFamily="34" charset="0"/>
                <a:ea typeface="Calibri" pitchFamily="34" charset="-122"/>
                <a:cs typeface="Calibri" pitchFamily="34" charset="-120"/>
              </a:rPr>
              <a:t>Criteriul istorico-geografic (1929) înlocuit cu „complexitatea social-economică”.</a:t>
            </a:r>
            <a:endParaRPr lang="en-US" sz="1150" dirty="0"/>
          </a:p>
          <a:p>
            <a:pPr marL="342900" indent="-342900">
              <a:spcAft>
                <a:spcPts val="600"/>
              </a:spcAft>
              <a:buSzPct val="100000"/>
              <a:buChar char="•"/>
            </a:pPr>
            <a:r>
              <a:rPr lang="en-US" sz="1150" dirty="0">
                <a:solidFill>
                  <a:srgbClr val="1D2321"/>
                </a:solidFill>
                <a:latin typeface="Calibri" pitchFamily="34" charset="0"/>
                <a:ea typeface="Calibri" pitchFamily="34" charset="-122"/>
                <a:cs typeface="Calibri" pitchFamily="34" charset="-120"/>
              </a:rPr>
              <a:t>Regiuni cu suprafețe duble față de vechile județe: subordonarea regiunilor agricole marilor centre urbane.</a:t>
            </a:r>
            <a:endParaRPr lang="en-US" sz="1150" dirty="0"/>
          </a:p>
          <a:p>
            <a:pPr marL="342900" indent="-342900">
              <a:spcAft>
                <a:spcPts val="600"/>
              </a:spcAft>
              <a:buSzPct val="100000"/>
              <a:buChar char="•"/>
            </a:pPr>
            <a:r>
              <a:rPr lang="en-US" sz="1150" dirty="0">
                <a:solidFill>
                  <a:srgbClr val="1D2321"/>
                </a:solidFill>
                <a:latin typeface="Calibri" pitchFamily="34" charset="0"/>
                <a:ea typeface="Calibri" pitchFamily="34" charset="-122"/>
                <a:cs typeface="Calibri" pitchFamily="34" charset="-120"/>
              </a:rPr>
              <a:t>„Unități pe care se sprijineau direct organele centrale de stat” (Helin, 1967).</a:t>
            </a:r>
            <a:endParaRPr lang="en-US" sz="11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3.2.5 · 1952–1968</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Comasări succesive și Regiunea Autonomă Maghiară</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23</a:t>
            </a:r>
            <a:endParaRPr lang="en-US" sz="900" dirty="0"/>
          </a:p>
        </p:txBody>
      </p:sp>
      <p:pic>
        <p:nvPicPr>
          <p:cNvPr id="7" name="Image 0" descr="/home/claude/c3/figs3/map_1960_regiuni.jpg">    </p:cNvPr>
          <p:cNvPicPr>
            <a:picLocks noChangeAspect="1"/>
          </p:cNvPicPr>
          <p:nvPr/>
        </p:nvPicPr>
        <p:blipFill>
          <a:blip r:embed="rId1"/>
          <a:stretch>
            <a:fillRect/>
          </a:stretch>
        </p:blipFill>
        <p:spPr>
          <a:xfrm>
            <a:off x="457200" y="1188720"/>
            <a:ext cx="4023360" cy="3118884"/>
          </a:xfrm>
          <a:prstGeom prst="rect">
            <a:avLst/>
          </a:prstGeom>
        </p:spPr>
      </p:pic>
      <p:sp>
        <p:nvSpPr>
          <p:cNvPr id="8" name="Text 4"/>
          <p:cNvSpPr txBox="1"/>
          <p:nvPr/>
        </p:nvSpPr>
        <p:spPr>
          <a:xfrm>
            <a:off x="457200" y="4353324"/>
            <a:ext cx="4023360" cy="32004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Regiunile administrative, 1960–1968 (după Săgeată)</a:t>
            </a:r>
            <a:endParaRPr lang="en-US" sz="1000" dirty="0"/>
          </a:p>
        </p:txBody>
      </p:sp>
      <p:sp>
        <p:nvSpPr>
          <p:cNvPr id="9" name="Shape 5"/>
          <p:cNvSpPr/>
          <p:nvPr/>
        </p:nvSpPr>
        <p:spPr>
          <a:xfrm>
            <a:off x="4754880" y="1234440"/>
            <a:ext cx="1005840" cy="914400"/>
          </a:xfrm>
          <a:prstGeom prst="roundRect">
            <a:avLst>
              <a:gd name="adj" fmla="val 8000"/>
            </a:avLst>
          </a:prstGeom>
          <a:solidFill>
            <a:srgbClr val="B85A2B"/>
          </a:solidFill>
          <a:ln/>
        </p:spPr>
      </p:sp>
      <p:sp>
        <p:nvSpPr>
          <p:cNvPr id="10" name="Text 6"/>
          <p:cNvSpPr txBox="1"/>
          <p:nvPr/>
        </p:nvSpPr>
        <p:spPr>
          <a:xfrm>
            <a:off x="4754880" y="1234440"/>
            <a:ext cx="1005840" cy="914400"/>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1952</a:t>
            </a:r>
            <a:endParaRPr lang="en-US" sz="1200" dirty="0"/>
          </a:p>
        </p:txBody>
      </p:sp>
      <p:sp>
        <p:nvSpPr>
          <p:cNvPr id="11" name="Text 7"/>
          <p:cNvSpPr txBox="1"/>
          <p:nvPr/>
        </p:nvSpPr>
        <p:spPr>
          <a:xfrm>
            <a:off x="5897880" y="1234440"/>
            <a:ext cx="2788920" cy="914400"/>
          </a:xfrm>
          <a:prstGeom prst="rect">
            <a:avLst/>
          </a:prstGeom>
          <a:noFill/>
          <a:ln/>
        </p:spPr>
        <p:txBody>
          <a:bodyPr wrap="square" lIns="0" tIns="0" rIns="0" bIns="0" rtlCol="0" anchor="ctr"/>
          <a:lstStyle/>
          <a:p>
            <a:pPr indent="0" marL="0">
              <a:buNone/>
            </a:pPr>
            <a:r>
              <a:rPr lang="en-US" sz="1050" dirty="0">
                <a:solidFill>
                  <a:srgbClr val="1D2321"/>
                </a:solidFill>
                <a:latin typeface="Calibri" pitchFamily="34" charset="0"/>
                <a:ea typeface="Calibri" pitchFamily="34" charset="-122"/>
                <a:cs typeface="Calibri" pitchFamily="34" charset="-120"/>
              </a:rPr>
              <a:t>Decretul nr. 331: 12 regiuni contopite; regiunea Craiova; Regiunea Autonomă Maghiară; dispar vechi denumiri românești (regiunea și orașul Stalin)</a:t>
            </a:r>
            <a:endParaRPr lang="en-US" sz="1050" dirty="0"/>
          </a:p>
        </p:txBody>
      </p:sp>
      <p:sp>
        <p:nvSpPr>
          <p:cNvPr id="12" name="Shape 8"/>
          <p:cNvSpPr/>
          <p:nvPr/>
        </p:nvSpPr>
        <p:spPr>
          <a:xfrm>
            <a:off x="4754880" y="2313432"/>
            <a:ext cx="1005840" cy="914400"/>
          </a:xfrm>
          <a:prstGeom prst="roundRect">
            <a:avLst>
              <a:gd name="adj" fmla="val 8000"/>
            </a:avLst>
          </a:prstGeom>
          <a:solidFill>
            <a:srgbClr val="B85A2B"/>
          </a:solidFill>
          <a:ln/>
        </p:spPr>
      </p:sp>
      <p:sp>
        <p:nvSpPr>
          <p:cNvPr id="13" name="Text 9"/>
          <p:cNvSpPr txBox="1"/>
          <p:nvPr/>
        </p:nvSpPr>
        <p:spPr>
          <a:xfrm>
            <a:off x="4754880" y="2313432"/>
            <a:ext cx="1005840" cy="914400"/>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1956</a:t>
            </a:r>
            <a:endParaRPr lang="en-US" sz="1200" dirty="0"/>
          </a:p>
        </p:txBody>
      </p:sp>
      <p:sp>
        <p:nvSpPr>
          <p:cNvPr id="14" name="Text 10"/>
          <p:cNvSpPr txBox="1"/>
          <p:nvPr/>
        </p:nvSpPr>
        <p:spPr>
          <a:xfrm>
            <a:off x="5897880" y="2313432"/>
            <a:ext cx="2788920" cy="914400"/>
          </a:xfrm>
          <a:prstGeom prst="rect">
            <a:avLst/>
          </a:prstGeom>
          <a:noFill/>
          <a:ln/>
        </p:spPr>
        <p:txBody>
          <a:bodyPr wrap="square" lIns="0" tIns="0" rIns="0" bIns="0" rtlCol="0" anchor="ctr"/>
          <a:lstStyle/>
          <a:p>
            <a:pPr indent="0" marL="0">
              <a:buNone/>
            </a:pPr>
            <a:r>
              <a:rPr lang="en-US" sz="1050" dirty="0">
                <a:solidFill>
                  <a:srgbClr val="1D2321"/>
                </a:solidFill>
                <a:latin typeface="Calibri" pitchFamily="34" charset="0"/>
                <a:ea typeface="Calibri" pitchFamily="34" charset="-122"/>
                <a:cs typeface="Calibri" pitchFamily="34" charset="-120"/>
              </a:rPr>
              <a:t>desființarea regiunilor Arad și Bârlad — 16 regiuni</a:t>
            </a:r>
            <a:endParaRPr lang="en-US" sz="1050" dirty="0"/>
          </a:p>
        </p:txBody>
      </p:sp>
      <p:sp>
        <p:nvSpPr>
          <p:cNvPr id="15" name="Shape 11"/>
          <p:cNvSpPr/>
          <p:nvPr/>
        </p:nvSpPr>
        <p:spPr>
          <a:xfrm>
            <a:off x="4754880" y="3392424"/>
            <a:ext cx="1005840" cy="914400"/>
          </a:xfrm>
          <a:prstGeom prst="roundRect">
            <a:avLst>
              <a:gd name="adj" fmla="val 8000"/>
            </a:avLst>
          </a:prstGeom>
          <a:solidFill>
            <a:srgbClr val="B85A2B"/>
          </a:solidFill>
          <a:ln/>
        </p:spPr>
      </p:sp>
      <p:sp>
        <p:nvSpPr>
          <p:cNvPr id="16" name="Text 12"/>
          <p:cNvSpPr txBox="1"/>
          <p:nvPr/>
        </p:nvSpPr>
        <p:spPr>
          <a:xfrm>
            <a:off x="4754880" y="3392424"/>
            <a:ext cx="1005840" cy="914400"/>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1958–1960</a:t>
            </a:r>
            <a:endParaRPr lang="en-US" sz="1200" dirty="0"/>
          </a:p>
        </p:txBody>
      </p:sp>
      <p:sp>
        <p:nvSpPr>
          <p:cNvPr id="17" name="Text 13"/>
          <p:cNvSpPr txBox="1"/>
          <p:nvPr/>
        </p:nvSpPr>
        <p:spPr>
          <a:xfrm>
            <a:off x="5897880" y="3392424"/>
            <a:ext cx="2788920" cy="914400"/>
          </a:xfrm>
          <a:prstGeom prst="rect">
            <a:avLst/>
          </a:prstGeom>
          <a:noFill/>
          <a:ln/>
        </p:spPr>
        <p:txBody>
          <a:bodyPr wrap="square" lIns="0" tIns="0" rIns="0" bIns="0" rtlCol="0" anchor="ctr"/>
          <a:lstStyle/>
          <a:p>
            <a:pPr indent="0" marL="0">
              <a:buNone/>
            </a:pPr>
            <a:r>
              <a:rPr lang="en-US" sz="1050" dirty="0">
                <a:solidFill>
                  <a:srgbClr val="1D2321"/>
                </a:solidFill>
                <a:latin typeface="Calibri" pitchFamily="34" charset="0"/>
                <a:ea typeface="Calibri" pitchFamily="34" charset="-122"/>
                <a:cs typeface="Calibri" pitchFamily="34" charset="-120"/>
              </a:rPr>
              <a:t>după retragerea trupelor sovietice, vechile denumiri românești reapar pe hartă</a:t>
            </a:r>
            <a:endParaRPr lang="en-US"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3.2.5 · 1968</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Legea nr. 2/1968: revenirea la județe, pe două verigi</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24</a:t>
            </a:r>
            <a:endParaRPr lang="en-US" sz="900" dirty="0"/>
          </a:p>
        </p:txBody>
      </p:sp>
      <p:pic>
        <p:nvPicPr>
          <p:cNvPr id="7" name="Image 0" descr="/home/claude/c3/figs3/map_1968_judete.jpg">    </p:cNvPr>
          <p:cNvPicPr>
            <a:picLocks noChangeAspect="1"/>
          </p:cNvPicPr>
          <p:nvPr/>
        </p:nvPicPr>
        <p:blipFill>
          <a:blip r:embed="rId1"/>
          <a:stretch>
            <a:fillRect/>
          </a:stretch>
        </p:blipFill>
        <p:spPr>
          <a:xfrm>
            <a:off x="457200" y="1188720"/>
            <a:ext cx="4023360" cy="3071267"/>
          </a:xfrm>
          <a:prstGeom prst="rect">
            <a:avLst/>
          </a:prstGeom>
        </p:spPr>
      </p:pic>
      <p:sp>
        <p:nvSpPr>
          <p:cNvPr id="8" name="Text 4"/>
          <p:cNvSpPr txBox="1"/>
          <p:nvPr/>
        </p:nvSpPr>
        <p:spPr>
          <a:xfrm>
            <a:off x="457200" y="4305707"/>
            <a:ext cx="4023360" cy="32004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Județele, 1968–1996 (după Săgeată)</a:t>
            </a:r>
            <a:endParaRPr lang="en-US" sz="1000" dirty="0"/>
          </a:p>
        </p:txBody>
      </p:sp>
      <p:sp>
        <p:nvSpPr>
          <p:cNvPr id="9" name="Text 5"/>
          <p:cNvSpPr txBox="1"/>
          <p:nvPr/>
        </p:nvSpPr>
        <p:spPr>
          <a:xfrm>
            <a:off x="4754880" y="1234440"/>
            <a:ext cx="1280160" cy="640080"/>
          </a:xfrm>
          <a:prstGeom prst="rect">
            <a:avLst/>
          </a:prstGeom>
          <a:noFill/>
          <a:ln/>
        </p:spPr>
        <p:txBody>
          <a:bodyPr wrap="square" lIns="0" tIns="0" rIns="0" bIns="0" rtlCol="0" anchor="ctr"/>
          <a:lstStyle/>
          <a:p>
            <a:pPr algn="ctr" indent="0" marL="0">
              <a:buNone/>
            </a:pPr>
            <a:r>
              <a:rPr lang="en-US" sz="2600" b="1" dirty="0">
                <a:solidFill>
                  <a:srgbClr val="1F4D3A"/>
                </a:solidFill>
                <a:latin typeface="Cambria" pitchFamily="34" charset="0"/>
                <a:ea typeface="Cambria" pitchFamily="34" charset="-122"/>
                <a:cs typeface="Cambria" pitchFamily="34" charset="-120"/>
              </a:rPr>
              <a:t>39</a:t>
            </a:r>
            <a:endParaRPr lang="en-US" sz="2600" dirty="0"/>
          </a:p>
        </p:txBody>
      </p:sp>
      <p:sp>
        <p:nvSpPr>
          <p:cNvPr id="10" name="Text 6"/>
          <p:cNvSpPr txBox="1"/>
          <p:nvPr/>
        </p:nvSpPr>
        <p:spPr>
          <a:xfrm>
            <a:off x="4754880" y="1874520"/>
            <a:ext cx="1280160" cy="5486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județe în 1968</a:t>
            </a:r>
            <a:endParaRPr lang="en-US" sz="1050" dirty="0"/>
          </a:p>
        </p:txBody>
      </p:sp>
      <p:sp>
        <p:nvSpPr>
          <p:cNvPr id="11" name="Text 7"/>
          <p:cNvSpPr txBox="1"/>
          <p:nvPr/>
        </p:nvSpPr>
        <p:spPr>
          <a:xfrm>
            <a:off x="6080760" y="1234440"/>
            <a:ext cx="1280160" cy="640080"/>
          </a:xfrm>
          <a:prstGeom prst="rect">
            <a:avLst/>
          </a:prstGeom>
          <a:noFill/>
          <a:ln/>
        </p:spPr>
        <p:txBody>
          <a:bodyPr wrap="square" lIns="0" tIns="0" rIns="0" bIns="0" rtlCol="0" anchor="ctr"/>
          <a:lstStyle/>
          <a:p>
            <a:pPr algn="ctr" indent="0" marL="0">
              <a:buNone/>
            </a:pPr>
            <a:r>
              <a:rPr lang="en-US" sz="2600" b="1" dirty="0">
                <a:solidFill>
                  <a:srgbClr val="1F4D3A"/>
                </a:solidFill>
                <a:latin typeface="Cambria" pitchFamily="34" charset="0"/>
                <a:ea typeface="Cambria" pitchFamily="34" charset="-122"/>
                <a:cs typeface="Cambria" pitchFamily="34" charset="-120"/>
              </a:rPr>
              <a:t>40</a:t>
            </a:r>
            <a:endParaRPr lang="en-US" sz="2600" dirty="0"/>
          </a:p>
        </p:txBody>
      </p:sp>
      <p:sp>
        <p:nvSpPr>
          <p:cNvPr id="12" name="Text 8"/>
          <p:cNvSpPr txBox="1"/>
          <p:nvPr/>
        </p:nvSpPr>
        <p:spPr>
          <a:xfrm>
            <a:off x="6080760" y="1874520"/>
            <a:ext cx="1280160" cy="5486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în 1981 (Giurgiu, Călărași)</a:t>
            </a:r>
            <a:endParaRPr lang="en-US" sz="1050" dirty="0"/>
          </a:p>
        </p:txBody>
      </p:sp>
      <p:sp>
        <p:nvSpPr>
          <p:cNvPr id="13" name="Text 9"/>
          <p:cNvSpPr txBox="1"/>
          <p:nvPr/>
        </p:nvSpPr>
        <p:spPr>
          <a:xfrm>
            <a:off x="7406640" y="1234440"/>
            <a:ext cx="1280160" cy="640080"/>
          </a:xfrm>
          <a:prstGeom prst="rect">
            <a:avLst/>
          </a:prstGeom>
          <a:noFill/>
          <a:ln/>
        </p:spPr>
        <p:txBody>
          <a:bodyPr wrap="square" lIns="0" tIns="0" rIns="0" bIns="0" rtlCol="0" anchor="ctr"/>
          <a:lstStyle/>
          <a:p>
            <a:pPr algn="ctr" indent="0" marL="0">
              <a:buNone/>
            </a:pPr>
            <a:r>
              <a:rPr lang="en-US" sz="2600" b="1" dirty="0">
                <a:solidFill>
                  <a:srgbClr val="1F4D3A"/>
                </a:solidFill>
                <a:latin typeface="Cambria" pitchFamily="34" charset="0"/>
                <a:ea typeface="Cambria" pitchFamily="34" charset="-122"/>
                <a:cs typeface="Cambria" pitchFamily="34" charset="-120"/>
              </a:rPr>
              <a:t>41</a:t>
            </a:r>
            <a:endParaRPr lang="en-US" sz="2600" dirty="0"/>
          </a:p>
        </p:txBody>
      </p:sp>
      <p:sp>
        <p:nvSpPr>
          <p:cNvPr id="14" name="Text 10"/>
          <p:cNvSpPr txBox="1"/>
          <p:nvPr/>
        </p:nvSpPr>
        <p:spPr>
          <a:xfrm>
            <a:off x="7406640" y="1874520"/>
            <a:ext cx="1280160" cy="5486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din 1997 (Ilfov)</a:t>
            </a:r>
            <a:endParaRPr lang="en-US" sz="1050" dirty="0"/>
          </a:p>
        </p:txBody>
      </p:sp>
      <p:sp>
        <p:nvSpPr>
          <p:cNvPr id="15" name="Text 11"/>
          <p:cNvSpPr txBox="1"/>
          <p:nvPr/>
        </p:nvSpPr>
        <p:spPr>
          <a:xfrm>
            <a:off x="4754880" y="2514600"/>
            <a:ext cx="3931920" cy="2011680"/>
          </a:xfrm>
          <a:prstGeom prst="rect">
            <a:avLst/>
          </a:prstGeom>
          <a:noFill/>
          <a:ln/>
        </p:spPr>
        <p:txBody>
          <a:bodyPr wrap="square" lIns="0" tIns="0" rIns="0" bIns="0" rtlCol="0" anchor="t"/>
          <a:lstStyle/>
          <a:p>
            <a:pPr marL="342900" indent="-342900">
              <a:spcAft>
                <a:spcPts val="600"/>
              </a:spcAft>
              <a:buSzPct val="100000"/>
              <a:buChar char="•"/>
            </a:pPr>
            <a:r>
              <a:rPr lang="en-US" sz="1150" dirty="0">
                <a:solidFill>
                  <a:srgbClr val="1D2321"/>
                </a:solidFill>
                <a:latin typeface="Calibri" pitchFamily="34" charset="0"/>
                <a:ea typeface="Calibri" pitchFamily="34" charset="-122"/>
                <a:cs typeface="Calibri" pitchFamily="34" charset="-120"/>
              </a:rPr>
              <a:t>Două verigi: județul; orașul și comuna.</a:t>
            </a:r>
            <a:endParaRPr lang="en-US" sz="1150" dirty="0"/>
          </a:p>
          <a:p>
            <a:pPr marL="342900" indent="-342900">
              <a:spcAft>
                <a:spcPts val="600"/>
              </a:spcAft>
              <a:buSzPct val="100000"/>
              <a:buChar char="•"/>
            </a:pPr>
            <a:r>
              <a:rPr lang="en-US" sz="1150" dirty="0">
                <a:solidFill>
                  <a:srgbClr val="1D2321"/>
                </a:solidFill>
                <a:latin typeface="Calibri" pitchFamily="34" charset="0"/>
                <a:ea typeface="Calibri" pitchFamily="34" charset="-122"/>
                <a:cs typeface="Calibri" pitchFamily="34" charset="-120"/>
              </a:rPr>
              <a:t>Județele reconstituite pe fundamentul celor interbelice — modelul departamentelor franceze.</a:t>
            </a:r>
            <a:endParaRPr lang="en-US" sz="1150" dirty="0"/>
          </a:p>
          <a:p>
            <a:pPr marL="342900" indent="-342900">
              <a:spcAft>
                <a:spcPts val="600"/>
              </a:spcAft>
              <a:buSzPct val="100000"/>
              <a:buChar char="•"/>
            </a:pPr>
            <a:r>
              <a:rPr lang="en-US" sz="1150" dirty="0">
                <a:solidFill>
                  <a:srgbClr val="1D2321"/>
                </a:solidFill>
                <a:latin typeface="Calibri" pitchFamily="34" charset="0"/>
                <a:ea typeface="Calibri" pitchFamily="34" charset="-122"/>
                <a:cs typeface="Calibri" pitchFamily="34" charset="-120"/>
              </a:rPr>
              <a:t>Eliminarea verigilor intermediare (raioane) care generau paralelisme de atribuții (Săgeată, 2003).</a:t>
            </a:r>
            <a:endParaRPr lang="en-US" sz="11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3.2.5 · LECȚIA DURABILITĂȚII</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De ce a rezistat structura din 1968</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25</a:t>
            </a:r>
            <a:endParaRPr lang="en-US" sz="900" dirty="0"/>
          </a:p>
        </p:txBody>
      </p:sp>
      <p:sp>
        <p:nvSpPr>
          <p:cNvPr id="7" name="Shape 4"/>
          <p:cNvSpPr/>
          <p:nvPr/>
        </p:nvSpPr>
        <p:spPr>
          <a:xfrm>
            <a:off x="457200" y="1234440"/>
            <a:ext cx="1920240" cy="3200400"/>
          </a:xfrm>
          <a:prstGeom prst="roundRect">
            <a:avLst>
              <a:gd name="adj" fmla="val 4762"/>
            </a:avLst>
          </a:prstGeom>
          <a:solidFill>
            <a:srgbClr val="ECE6F2"/>
          </a:solidFill>
          <a:ln w="16510">
            <a:solidFill>
              <a:srgbClr val="5D3F7C"/>
            </a:solidFill>
            <a:prstDash val="solid"/>
          </a:ln>
        </p:spPr>
      </p:sp>
      <p:sp>
        <p:nvSpPr>
          <p:cNvPr id="8" name="Text 5"/>
          <p:cNvSpPr txBox="1"/>
          <p:nvPr/>
        </p:nvSpPr>
        <p:spPr>
          <a:xfrm>
            <a:off x="566928" y="1325880"/>
            <a:ext cx="1700784" cy="457200"/>
          </a:xfrm>
          <a:prstGeom prst="rect">
            <a:avLst/>
          </a:prstGeom>
          <a:noFill/>
          <a:ln/>
        </p:spPr>
        <p:txBody>
          <a:bodyPr wrap="square" lIns="0" tIns="0" rIns="0" bIns="0" rtlCol="0" anchor="ctr"/>
          <a:lstStyle/>
          <a:p>
            <a:pPr indent="0" marL="0">
              <a:buNone/>
            </a:pPr>
            <a:r>
              <a:rPr lang="en-US" sz="1300" b="1" dirty="0">
                <a:solidFill>
                  <a:srgbClr val="5D3F7C"/>
                </a:solidFill>
                <a:latin typeface="Cambria" pitchFamily="34" charset="0"/>
                <a:ea typeface="Cambria" pitchFamily="34" charset="-122"/>
                <a:cs typeface="Cambria" pitchFamily="34" charset="-120"/>
              </a:rPr>
              <a:t>1929 · directorate</a:t>
            </a:r>
            <a:endParaRPr lang="en-US" sz="1300" dirty="0"/>
          </a:p>
        </p:txBody>
      </p:sp>
      <p:sp>
        <p:nvSpPr>
          <p:cNvPr id="9" name="Text 6"/>
          <p:cNvSpPr txBox="1"/>
          <p:nvPr/>
        </p:nvSpPr>
        <p:spPr>
          <a:xfrm>
            <a:off x="566928" y="1828800"/>
            <a:ext cx="1700784" cy="822960"/>
          </a:xfrm>
          <a:prstGeom prst="rect">
            <a:avLst/>
          </a:prstGeom>
          <a:noFill/>
          <a:ln/>
        </p:spPr>
        <p:txBody>
          <a:bodyPr wrap="square" lIns="0" tIns="0" rIns="0" bIns="0" rtlCol="0" anchor="ctr"/>
          <a:lstStyle/>
          <a:p>
            <a:pPr indent="0" marL="0">
              <a:buNone/>
            </a:pPr>
            <a:r>
              <a:rPr lang="en-US" sz="2000" b="1" dirty="0">
                <a:solidFill>
                  <a:srgbClr val="5D3F7C"/>
                </a:solidFill>
                <a:latin typeface="Cambria" pitchFamily="34" charset="0"/>
                <a:ea typeface="Cambria" pitchFamily="34" charset="-122"/>
                <a:cs typeface="Cambria" pitchFamily="34" charset="-120"/>
              </a:rPr>
              <a:t>&lt; 2 ani</a:t>
            </a:r>
            <a:endParaRPr lang="en-US" sz="2000" dirty="0"/>
          </a:p>
        </p:txBody>
      </p:sp>
      <p:sp>
        <p:nvSpPr>
          <p:cNvPr id="10" name="Text 7"/>
          <p:cNvSpPr txBox="1"/>
          <p:nvPr/>
        </p:nvSpPr>
        <p:spPr>
          <a:xfrm>
            <a:off x="566928" y="2697480"/>
            <a:ext cx="1700784" cy="1645920"/>
          </a:xfrm>
          <a:prstGeom prst="rect">
            <a:avLst/>
          </a:prstGeom>
          <a:noFill/>
          <a:ln/>
        </p:spPr>
        <p:txBody>
          <a:bodyPr wrap="square" lIns="0" tIns="0" rIns="0" bIns="0" rtlCol="0" anchor="ctr"/>
          <a:lstStyle/>
          <a:p>
            <a:pPr indent="0" marL="0">
              <a:buNone/>
            </a:pPr>
            <a:r>
              <a:rPr lang="en-US" sz="1100" dirty="0">
                <a:solidFill>
                  <a:srgbClr val="1D2321"/>
                </a:solidFill>
                <a:latin typeface="Calibri" pitchFamily="34" charset="0"/>
                <a:ea typeface="Calibri" pitchFamily="34" charset="-122"/>
                <a:cs typeface="Calibri" pitchFamily="34" charset="-120"/>
              </a:rPr>
              <a:t>regionalizare „de sus”, fără consolidare instituțională</a:t>
            </a:r>
            <a:endParaRPr lang="en-US" sz="1100" dirty="0"/>
          </a:p>
        </p:txBody>
      </p:sp>
      <p:sp>
        <p:nvSpPr>
          <p:cNvPr id="11" name="Shape 8"/>
          <p:cNvSpPr/>
          <p:nvPr/>
        </p:nvSpPr>
        <p:spPr>
          <a:xfrm>
            <a:off x="2560320" y="1234440"/>
            <a:ext cx="1920240" cy="3200400"/>
          </a:xfrm>
          <a:prstGeom prst="roundRect">
            <a:avLst>
              <a:gd name="adj" fmla="val 4762"/>
            </a:avLst>
          </a:prstGeom>
          <a:solidFill>
            <a:srgbClr val="ECE6F2"/>
          </a:solidFill>
          <a:ln w="16510">
            <a:solidFill>
              <a:srgbClr val="5D3F7C"/>
            </a:solidFill>
            <a:prstDash val="solid"/>
          </a:ln>
        </p:spPr>
      </p:sp>
      <p:sp>
        <p:nvSpPr>
          <p:cNvPr id="12" name="Text 9"/>
          <p:cNvSpPr txBox="1"/>
          <p:nvPr/>
        </p:nvSpPr>
        <p:spPr>
          <a:xfrm>
            <a:off x="2670048" y="1325880"/>
            <a:ext cx="1700784" cy="457200"/>
          </a:xfrm>
          <a:prstGeom prst="rect">
            <a:avLst/>
          </a:prstGeom>
          <a:noFill/>
          <a:ln/>
        </p:spPr>
        <p:txBody>
          <a:bodyPr wrap="square" lIns="0" tIns="0" rIns="0" bIns="0" rtlCol="0" anchor="ctr"/>
          <a:lstStyle/>
          <a:p>
            <a:pPr indent="0" marL="0">
              <a:buNone/>
            </a:pPr>
            <a:r>
              <a:rPr lang="en-US" sz="1300" b="1" dirty="0">
                <a:solidFill>
                  <a:srgbClr val="5D3F7C"/>
                </a:solidFill>
                <a:latin typeface="Cambria" pitchFamily="34" charset="0"/>
                <a:ea typeface="Cambria" pitchFamily="34" charset="-122"/>
                <a:cs typeface="Cambria" pitchFamily="34" charset="-120"/>
              </a:rPr>
              <a:t>1938 · ținuturi</a:t>
            </a:r>
            <a:endParaRPr lang="en-US" sz="1300" dirty="0"/>
          </a:p>
        </p:txBody>
      </p:sp>
      <p:sp>
        <p:nvSpPr>
          <p:cNvPr id="13" name="Text 10"/>
          <p:cNvSpPr txBox="1"/>
          <p:nvPr/>
        </p:nvSpPr>
        <p:spPr>
          <a:xfrm>
            <a:off x="2670048" y="1828800"/>
            <a:ext cx="1700784" cy="822960"/>
          </a:xfrm>
          <a:prstGeom prst="rect">
            <a:avLst/>
          </a:prstGeom>
          <a:noFill/>
          <a:ln/>
        </p:spPr>
        <p:txBody>
          <a:bodyPr wrap="square" lIns="0" tIns="0" rIns="0" bIns="0" rtlCol="0" anchor="ctr"/>
          <a:lstStyle/>
          <a:p>
            <a:pPr indent="0" marL="0">
              <a:buNone/>
            </a:pPr>
            <a:r>
              <a:rPr lang="en-US" sz="2000" b="1" dirty="0">
                <a:solidFill>
                  <a:srgbClr val="5D3F7C"/>
                </a:solidFill>
                <a:latin typeface="Cambria" pitchFamily="34" charset="0"/>
                <a:ea typeface="Cambria" pitchFamily="34" charset="-122"/>
                <a:cs typeface="Cambria" pitchFamily="34" charset="-120"/>
              </a:rPr>
              <a:t>2 ani</a:t>
            </a:r>
            <a:endParaRPr lang="en-US" sz="2000" dirty="0"/>
          </a:p>
        </p:txBody>
      </p:sp>
      <p:sp>
        <p:nvSpPr>
          <p:cNvPr id="14" name="Text 11"/>
          <p:cNvSpPr txBox="1"/>
          <p:nvPr/>
        </p:nvSpPr>
        <p:spPr>
          <a:xfrm>
            <a:off x="2670048" y="2697480"/>
            <a:ext cx="1700784" cy="1645920"/>
          </a:xfrm>
          <a:prstGeom prst="rect">
            <a:avLst/>
          </a:prstGeom>
          <a:noFill/>
          <a:ln/>
        </p:spPr>
        <p:txBody>
          <a:bodyPr wrap="square" lIns="0" tIns="0" rIns="0" bIns="0" rtlCol="0" anchor="ctr"/>
          <a:lstStyle/>
          <a:p>
            <a:pPr indent="0" marL="0">
              <a:buNone/>
            </a:pPr>
            <a:r>
              <a:rPr lang="en-US" sz="1100" dirty="0">
                <a:solidFill>
                  <a:srgbClr val="1D2321"/>
                </a:solidFill>
                <a:latin typeface="Calibri" pitchFamily="34" charset="0"/>
                <a:ea typeface="Calibri" pitchFamily="34" charset="-122"/>
                <a:cs typeface="Calibri" pitchFamily="34" charset="-120"/>
              </a:rPr>
              <a:t>delimitare deliberat necongruentă cu provinciile istorice</a:t>
            </a:r>
            <a:endParaRPr lang="en-US" sz="1100" dirty="0"/>
          </a:p>
        </p:txBody>
      </p:sp>
      <p:sp>
        <p:nvSpPr>
          <p:cNvPr id="15" name="Shape 12"/>
          <p:cNvSpPr/>
          <p:nvPr/>
        </p:nvSpPr>
        <p:spPr>
          <a:xfrm>
            <a:off x="4663440" y="1234440"/>
            <a:ext cx="1920240" cy="3200400"/>
          </a:xfrm>
          <a:prstGeom prst="roundRect">
            <a:avLst>
              <a:gd name="adj" fmla="val 4762"/>
            </a:avLst>
          </a:prstGeom>
          <a:solidFill>
            <a:srgbClr val="F6E9E0"/>
          </a:solidFill>
          <a:ln w="16510">
            <a:solidFill>
              <a:srgbClr val="B85A2B"/>
            </a:solidFill>
            <a:prstDash val="solid"/>
          </a:ln>
        </p:spPr>
      </p:sp>
      <p:sp>
        <p:nvSpPr>
          <p:cNvPr id="16" name="Text 13"/>
          <p:cNvSpPr txBox="1"/>
          <p:nvPr/>
        </p:nvSpPr>
        <p:spPr>
          <a:xfrm>
            <a:off x="4773168" y="1325880"/>
            <a:ext cx="1700784" cy="457200"/>
          </a:xfrm>
          <a:prstGeom prst="rect">
            <a:avLst/>
          </a:prstGeom>
          <a:noFill/>
          <a:ln/>
        </p:spPr>
        <p:txBody>
          <a:bodyPr wrap="square" lIns="0" tIns="0" rIns="0" bIns="0" rtlCol="0" anchor="ctr"/>
          <a:lstStyle/>
          <a:p>
            <a:pPr indent="0" marL="0">
              <a:buNone/>
            </a:pPr>
            <a:r>
              <a:rPr lang="en-US" sz="1300" b="1" dirty="0">
                <a:solidFill>
                  <a:srgbClr val="B85A2B"/>
                </a:solidFill>
                <a:latin typeface="Cambria" pitchFamily="34" charset="0"/>
                <a:ea typeface="Cambria" pitchFamily="34" charset="-122"/>
                <a:cs typeface="Cambria" pitchFamily="34" charset="-120"/>
              </a:rPr>
              <a:t>1950 · regiuni</a:t>
            </a:r>
            <a:endParaRPr lang="en-US" sz="1300" dirty="0"/>
          </a:p>
        </p:txBody>
      </p:sp>
      <p:sp>
        <p:nvSpPr>
          <p:cNvPr id="17" name="Text 14"/>
          <p:cNvSpPr txBox="1"/>
          <p:nvPr/>
        </p:nvSpPr>
        <p:spPr>
          <a:xfrm>
            <a:off x="4773168" y="1828800"/>
            <a:ext cx="1700784" cy="822960"/>
          </a:xfrm>
          <a:prstGeom prst="rect">
            <a:avLst/>
          </a:prstGeom>
          <a:noFill/>
          <a:ln/>
        </p:spPr>
        <p:txBody>
          <a:bodyPr wrap="square" lIns="0" tIns="0" rIns="0" bIns="0" rtlCol="0" anchor="ctr"/>
          <a:lstStyle/>
          <a:p>
            <a:pPr indent="0" marL="0">
              <a:buNone/>
            </a:pPr>
            <a:r>
              <a:rPr lang="en-US" sz="2000" b="1" dirty="0">
                <a:solidFill>
                  <a:srgbClr val="B85A2B"/>
                </a:solidFill>
                <a:latin typeface="Cambria" pitchFamily="34" charset="0"/>
                <a:ea typeface="Cambria" pitchFamily="34" charset="-122"/>
                <a:cs typeface="Cambria" pitchFamily="34" charset="-120"/>
              </a:rPr>
              <a:t>2 ani până la prima comasare</a:t>
            </a:r>
            <a:endParaRPr lang="en-US" sz="2000" dirty="0"/>
          </a:p>
        </p:txBody>
      </p:sp>
      <p:sp>
        <p:nvSpPr>
          <p:cNvPr id="18" name="Text 15"/>
          <p:cNvSpPr txBox="1"/>
          <p:nvPr/>
        </p:nvSpPr>
        <p:spPr>
          <a:xfrm>
            <a:off x="4773168" y="2697480"/>
            <a:ext cx="1700784" cy="1645920"/>
          </a:xfrm>
          <a:prstGeom prst="rect">
            <a:avLst/>
          </a:prstGeom>
          <a:noFill/>
          <a:ln/>
        </p:spPr>
        <p:txBody>
          <a:bodyPr wrap="square" lIns="0" tIns="0" rIns="0" bIns="0" rtlCol="0" anchor="ctr"/>
          <a:lstStyle/>
          <a:p>
            <a:pPr indent="0" marL="0">
              <a:buNone/>
            </a:pPr>
            <a:r>
              <a:rPr lang="en-US" sz="1100" dirty="0">
                <a:solidFill>
                  <a:srgbClr val="1D2321"/>
                </a:solidFill>
                <a:latin typeface="Calibri" pitchFamily="34" charset="0"/>
                <a:ea typeface="Calibri" pitchFamily="34" charset="-122"/>
                <a:cs typeface="Calibri" pitchFamily="34" charset="-120"/>
              </a:rPr>
              <a:t>criteriu economic importat; structură prea fragmentată</a:t>
            </a:r>
            <a:endParaRPr lang="en-US" sz="1100" dirty="0"/>
          </a:p>
        </p:txBody>
      </p:sp>
      <p:sp>
        <p:nvSpPr>
          <p:cNvPr id="19" name="Shape 16"/>
          <p:cNvSpPr/>
          <p:nvPr/>
        </p:nvSpPr>
        <p:spPr>
          <a:xfrm>
            <a:off x="6766560" y="1234440"/>
            <a:ext cx="1920240" cy="3200400"/>
          </a:xfrm>
          <a:prstGeom prst="roundRect">
            <a:avLst>
              <a:gd name="adj" fmla="val 4762"/>
            </a:avLst>
          </a:prstGeom>
          <a:solidFill>
            <a:srgbClr val="E6F0EA"/>
          </a:solidFill>
          <a:ln w="16510">
            <a:solidFill>
              <a:srgbClr val="1F4D3A"/>
            </a:solidFill>
            <a:prstDash val="solid"/>
          </a:ln>
        </p:spPr>
      </p:sp>
      <p:sp>
        <p:nvSpPr>
          <p:cNvPr id="20" name="Text 17"/>
          <p:cNvSpPr txBox="1"/>
          <p:nvPr/>
        </p:nvSpPr>
        <p:spPr>
          <a:xfrm>
            <a:off x="6876288" y="1325880"/>
            <a:ext cx="1700784" cy="457200"/>
          </a:xfrm>
          <a:prstGeom prst="rect">
            <a:avLst/>
          </a:prstGeom>
          <a:noFill/>
          <a:ln/>
        </p:spPr>
        <p:txBody>
          <a:bodyPr wrap="square" lIns="0" tIns="0" rIns="0" bIns="0" rtlCol="0" anchor="ctr"/>
          <a:lstStyle/>
          <a:p>
            <a:pPr indent="0" marL="0">
              <a:buNone/>
            </a:pPr>
            <a:r>
              <a:rPr lang="en-US" sz="1300" b="1" dirty="0">
                <a:solidFill>
                  <a:srgbClr val="1F4D3A"/>
                </a:solidFill>
                <a:latin typeface="Cambria" pitchFamily="34" charset="0"/>
                <a:ea typeface="Cambria" pitchFamily="34" charset="-122"/>
                <a:cs typeface="Cambria" pitchFamily="34" charset="-120"/>
              </a:rPr>
              <a:t>1968 · județe</a:t>
            </a:r>
            <a:endParaRPr lang="en-US" sz="1300" dirty="0"/>
          </a:p>
        </p:txBody>
      </p:sp>
      <p:sp>
        <p:nvSpPr>
          <p:cNvPr id="21" name="Text 18"/>
          <p:cNvSpPr txBox="1"/>
          <p:nvPr/>
        </p:nvSpPr>
        <p:spPr>
          <a:xfrm>
            <a:off x="6876288" y="1828800"/>
            <a:ext cx="1700784" cy="822960"/>
          </a:xfrm>
          <a:prstGeom prst="rect">
            <a:avLst/>
          </a:prstGeom>
          <a:noFill/>
          <a:ln/>
        </p:spPr>
        <p:txBody>
          <a:bodyPr wrap="square" lIns="0" tIns="0" rIns="0" bIns="0" rtlCol="0" anchor="ctr"/>
          <a:lstStyle/>
          <a:p>
            <a:pPr indent="0" marL="0">
              <a:buNone/>
            </a:pPr>
            <a:r>
              <a:rPr lang="en-US" sz="2000" b="1" dirty="0">
                <a:solidFill>
                  <a:srgbClr val="1F4D3A"/>
                </a:solidFill>
                <a:latin typeface="Cambria" pitchFamily="34" charset="0"/>
                <a:ea typeface="Cambria" pitchFamily="34" charset="-122"/>
                <a:cs typeface="Cambria" pitchFamily="34" charset="-120"/>
              </a:rPr>
              <a:t>peste 55 de ani</a:t>
            </a:r>
            <a:endParaRPr lang="en-US" sz="2000" dirty="0"/>
          </a:p>
        </p:txBody>
      </p:sp>
      <p:sp>
        <p:nvSpPr>
          <p:cNvPr id="22" name="Text 19"/>
          <p:cNvSpPr txBox="1"/>
          <p:nvPr/>
        </p:nvSpPr>
        <p:spPr>
          <a:xfrm>
            <a:off x="6876288" y="2697480"/>
            <a:ext cx="1700784" cy="1645920"/>
          </a:xfrm>
          <a:prstGeom prst="rect">
            <a:avLst/>
          </a:prstGeom>
          <a:noFill/>
          <a:ln/>
        </p:spPr>
        <p:txBody>
          <a:bodyPr wrap="square" lIns="0" tIns="0" rIns="0" bIns="0" rtlCol="0" anchor="ctr"/>
          <a:lstStyle/>
          <a:p>
            <a:pPr indent="0" marL="0">
              <a:buNone/>
            </a:pPr>
            <a:r>
              <a:rPr lang="en-US" sz="1100" dirty="0">
                <a:solidFill>
                  <a:srgbClr val="1D2321"/>
                </a:solidFill>
                <a:latin typeface="Calibri" pitchFamily="34" charset="0"/>
                <a:ea typeface="Calibri" pitchFamily="34" charset="-122"/>
                <a:cs typeface="Calibri" pitchFamily="34" charset="-120"/>
              </a:rPr>
              <a:t>congruență cu structurile istorice, etnice și economice reale</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3.2 · LECȚIA POLITICĂ</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Fiecare decupaj administrativ este un proiect politic</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26</a:t>
            </a:r>
            <a:endParaRPr lang="en-US" sz="900" dirty="0"/>
          </a:p>
        </p:txBody>
      </p:sp>
      <p:sp>
        <p:nvSpPr>
          <p:cNvPr id="7" name="Shape 4"/>
          <p:cNvSpPr/>
          <p:nvPr/>
        </p:nvSpPr>
        <p:spPr>
          <a:xfrm>
            <a:off x="457200" y="1234440"/>
            <a:ext cx="2651760" cy="3246120"/>
          </a:xfrm>
          <a:prstGeom prst="roundRect">
            <a:avLst>
              <a:gd name="adj" fmla="val 4138"/>
            </a:avLst>
          </a:prstGeom>
          <a:solidFill>
            <a:srgbClr val="ECE6F2"/>
          </a:solidFill>
          <a:ln w="16510">
            <a:solidFill>
              <a:srgbClr val="5D3F7C"/>
            </a:solidFill>
            <a:prstDash val="solid"/>
          </a:ln>
        </p:spPr>
      </p:sp>
      <p:sp>
        <p:nvSpPr>
          <p:cNvPr id="8" name="Text 5"/>
          <p:cNvSpPr txBox="1"/>
          <p:nvPr/>
        </p:nvSpPr>
        <p:spPr>
          <a:xfrm>
            <a:off x="640080" y="1325880"/>
            <a:ext cx="2286000" cy="548640"/>
          </a:xfrm>
          <a:prstGeom prst="rect">
            <a:avLst/>
          </a:prstGeom>
          <a:noFill/>
          <a:ln/>
        </p:spPr>
        <p:txBody>
          <a:bodyPr wrap="square" lIns="0" tIns="0" rIns="0" bIns="0" rtlCol="0" anchor="ctr"/>
          <a:lstStyle/>
          <a:p>
            <a:pPr indent="0" marL="0">
              <a:buNone/>
            </a:pPr>
            <a:r>
              <a:rPr lang="en-US" sz="2400" b="1" dirty="0">
                <a:solidFill>
                  <a:srgbClr val="5D3F7C"/>
                </a:solidFill>
                <a:latin typeface="Cambria" pitchFamily="34" charset="0"/>
                <a:ea typeface="Cambria" pitchFamily="34" charset="-122"/>
                <a:cs typeface="Cambria" pitchFamily="34" charset="-120"/>
              </a:rPr>
              <a:t>1938</a:t>
            </a:r>
            <a:endParaRPr lang="en-US" sz="2400" dirty="0"/>
          </a:p>
        </p:txBody>
      </p:sp>
      <p:sp>
        <p:nvSpPr>
          <p:cNvPr id="9" name="Text 6"/>
          <p:cNvSpPr txBox="1"/>
          <p:nvPr/>
        </p:nvSpPr>
        <p:spPr>
          <a:xfrm>
            <a:off x="640080" y="1874520"/>
            <a:ext cx="2286000" cy="45720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centralizare autoritară</a:t>
            </a:r>
            <a:endParaRPr lang="en-US" sz="1300" dirty="0"/>
          </a:p>
        </p:txBody>
      </p:sp>
      <p:sp>
        <p:nvSpPr>
          <p:cNvPr id="10" name="Text 7"/>
          <p:cNvSpPr txBox="1"/>
          <p:nvPr/>
        </p:nvSpPr>
        <p:spPr>
          <a:xfrm>
            <a:off x="640080" y="2377440"/>
            <a:ext cx="2286000" cy="201168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ținuturi mari, necongruente cu provinciile istorice, conduse de rezidenți regali numiți de rege</a:t>
            </a:r>
            <a:endParaRPr lang="en-US" sz="1200" dirty="0"/>
          </a:p>
        </p:txBody>
      </p:sp>
      <p:sp>
        <p:nvSpPr>
          <p:cNvPr id="11" name="Shape 8"/>
          <p:cNvSpPr/>
          <p:nvPr/>
        </p:nvSpPr>
        <p:spPr>
          <a:xfrm>
            <a:off x="3246120" y="1234440"/>
            <a:ext cx="2651760" cy="3246120"/>
          </a:xfrm>
          <a:prstGeom prst="roundRect">
            <a:avLst>
              <a:gd name="adj" fmla="val 4138"/>
            </a:avLst>
          </a:prstGeom>
          <a:solidFill>
            <a:srgbClr val="F6E9E0"/>
          </a:solidFill>
          <a:ln w="16510">
            <a:solidFill>
              <a:srgbClr val="B85A2B"/>
            </a:solidFill>
            <a:prstDash val="solid"/>
          </a:ln>
        </p:spPr>
      </p:sp>
      <p:sp>
        <p:nvSpPr>
          <p:cNvPr id="12" name="Text 9"/>
          <p:cNvSpPr txBox="1"/>
          <p:nvPr/>
        </p:nvSpPr>
        <p:spPr>
          <a:xfrm>
            <a:off x="3429000" y="1325880"/>
            <a:ext cx="2286000" cy="548640"/>
          </a:xfrm>
          <a:prstGeom prst="rect">
            <a:avLst/>
          </a:prstGeom>
          <a:noFill/>
          <a:ln/>
        </p:spPr>
        <p:txBody>
          <a:bodyPr wrap="square" lIns="0" tIns="0" rIns="0" bIns="0" rtlCol="0" anchor="ctr"/>
          <a:lstStyle/>
          <a:p>
            <a:pPr indent="0" marL="0">
              <a:buNone/>
            </a:pPr>
            <a:r>
              <a:rPr lang="en-US" sz="2400" b="1" dirty="0">
                <a:solidFill>
                  <a:srgbClr val="B85A2B"/>
                </a:solidFill>
                <a:latin typeface="Cambria" pitchFamily="34" charset="0"/>
                <a:ea typeface="Cambria" pitchFamily="34" charset="-122"/>
                <a:cs typeface="Cambria" pitchFamily="34" charset="-120"/>
              </a:rPr>
              <a:t>1950</a:t>
            </a:r>
            <a:endParaRPr lang="en-US" sz="2400" dirty="0"/>
          </a:p>
        </p:txBody>
      </p:sp>
      <p:sp>
        <p:nvSpPr>
          <p:cNvPr id="13" name="Text 10"/>
          <p:cNvSpPr txBox="1"/>
          <p:nvPr/>
        </p:nvSpPr>
        <p:spPr>
          <a:xfrm>
            <a:off x="3429000" y="1874520"/>
            <a:ext cx="2286000" cy="45720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subordonarea satului</a:t>
            </a:r>
            <a:endParaRPr lang="en-US" sz="1300" dirty="0"/>
          </a:p>
        </p:txBody>
      </p:sp>
      <p:sp>
        <p:nvSpPr>
          <p:cNvPr id="14" name="Text 11"/>
          <p:cNvSpPr txBox="1"/>
          <p:nvPr/>
        </p:nvSpPr>
        <p:spPr>
          <a:xfrm>
            <a:off x="3429000" y="2377440"/>
            <a:ext cx="2286000" cy="201168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regiuni duble față de județe, după model sovietic, pentru a lega regiunile agricole de centrele industriale</a:t>
            </a:r>
            <a:endParaRPr lang="en-US" sz="1200" dirty="0"/>
          </a:p>
        </p:txBody>
      </p:sp>
      <p:sp>
        <p:nvSpPr>
          <p:cNvPr id="15" name="Shape 12"/>
          <p:cNvSpPr/>
          <p:nvPr/>
        </p:nvSpPr>
        <p:spPr>
          <a:xfrm>
            <a:off x="6035040" y="1234440"/>
            <a:ext cx="2651760" cy="3246120"/>
          </a:xfrm>
          <a:prstGeom prst="roundRect">
            <a:avLst>
              <a:gd name="adj" fmla="val 4138"/>
            </a:avLst>
          </a:prstGeom>
          <a:solidFill>
            <a:srgbClr val="E6F0EA"/>
          </a:solidFill>
          <a:ln w="16510">
            <a:solidFill>
              <a:srgbClr val="1F4D3A"/>
            </a:solidFill>
            <a:prstDash val="solid"/>
          </a:ln>
        </p:spPr>
      </p:sp>
      <p:sp>
        <p:nvSpPr>
          <p:cNvPr id="16" name="Text 13"/>
          <p:cNvSpPr txBox="1"/>
          <p:nvPr/>
        </p:nvSpPr>
        <p:spPr>
          <a:xfrm>
            <a:off x="6217920" y="1325880"/>
            <a:ext cx="2286000" cy="54864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1968</a:t>
            </a:r>
            <a:endParaRPr lang="en-US" sz="2400" dirty="0"/>
          </a:p>
        </p:txBody>
      </p:sp>
      <p:sp>
        <p:nvSpPr>
          <p:cNvPr id="17" name="Text 14"/>
          <p:cNvSpPr txBox="1"/>
          <p:nvPr/>
        </p:nvSpPr>
        <p:spPr>
          <a:xfrm>
            <a:off x="6217920" y="1874520"/>
            <a:ext cx="2286000" cy="45720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eficiența subordonării locale</a:t>
            </a:r>
            <a:endParaRPr lang="en-US" sz="1300" dirty="0"/>
          </a:p>
        </p:txBody>
      </p:sp>
      <p:sp>
        <p:nvSpPr>
          <p:cNvPr id="18" name="Text 15"/>
          <p:cNvSpPr txBox="1"/>
          <p:nvPr/>
        </p:nvSpPr>
        <p:spPr>
          <a:xfrm>
            <a:off x="6217920" y="2377440"/>
            <a:ext cx="2286000" cy="201168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revenirea la județe, cu eliminarea verigii intermediare; durabilă prin congruența cu realitățile istorice</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3.2.6 · DUPĂ 1990</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Transformările contemporane ale teritoriului</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27</a:t>
            </a:r>
            <a:endParaRPr lang="en-US" sz="900" dirty="0"/>
          </a:p>
        </p:txBody>
      </p:sp>
      <p:sp>
        <p:nvSpPr>
          <p:cNvPr id="7" name="Shape 4"/>
          <p:cNvSpPr/>
          <p:nvPr/>
        </p:nvSpPr>
        <p:spPr>
          <a:xfrm>
            <a:off x="457200" y="1234440"/>
            <a:ext cx="2651760" cy="1234440"/>
          </a:xfrm>
          <a:prstGeom prst="roundRect">
            <a:avLst>
              <a:gd name="adj" fmla="val 7407"/>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2377440" cy="365760"/>
          </a:xfrm>
          <a:prstGeom prst="rect">
            <a:avLst/>
          </a:prstGeom>
          <a:noFill/>
          <a:ln/>
        </p:spPr>
        <p:txBody>
          <a:bodyPr wrap="square" lIns="0" tIns="0" rIns="0" bIns="0" rtlCol="0" anchor="t"/>
          <a:lstStyle/>
          <a:p>
            <a:pPr indent="0" marL="0">
              <a:buNone/>
            </a:pPr>
            <a:r>
              <a:rPr lang="en-US" sz="1350" b="1" dirty="0">
                <a:solidFill>
                  <a:srgbClr val="2B5D8A"/>
                </a:solidFill>
                <a:latin typeface="Cambria" pitchFamily="34" charset="0"/>
                <a:ea typeface="Cambria" pitchFamily="34" charset="-122"/>
                <a:cs typeface="Cambria" pitchFamily="34" charset="-120"/>
              </a:rPr>
              <a:t>Reașezarea populației</a:t>
            </a:r>
            <a:endParaRPr lang="en-US" sz="1350" dirty="0"/>
          </a:p>
        </p:txBody>
      </p:sp>
      <p:sp>
        <p:nvSpPr>
          <p:cNvPr id="9" name="Text 6"/>
          <p:cNvSpPr txBox="1"/>
          <p:nvPr/>
        </p:nvSpPr>
        <p:spPr>
          <a:xfrm>
            <a:off x="594360" y="1728216"/>
            <a:ext cx="2377440" cy="63093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migrații interne și externe; depopularea unor zone</a:t>
            </a:r>
            <a:endParaRPr lang="en-US" sz="1150" dirty="0"/>
          </a:p>
        </p:txBody>
      </p:sp>
      <p:sp>
        <p:nvSpPr>
          <p:cNvPr id="10" name="Shape 7"/>
          <p:cNvSpPr/>
          <p:nvPr/>
        </p:nvSpPr>
        <p:spPr>
          <a:xfrm>
            <a:off x="3246120" y="1234440"/>
            <a:ext cx="2651760" cy="1234440"/>
          </a:xfrm>
          <a:prstGeom prst="roundRect">
            <a:avLst>
              <a:gd name="adj" fmla="val 7407"/>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3383280" y="1344168"/>
            <a:ext cx="2377440" cy="365760"/>
          </a:xfrm>
          <a:prstGeom prst="rect">
            <a:avLst/>
          </a:prstGeom>
          <a:noFill/>
          <a:ln/>
        </p:spPr>
        <p:txBody>
          <a:bodyPr wrap="square" lIns="0" tIns="0" rIns="0" bIns="0" rtlCol="0" anchor="t"/>
          <a:lstStyle/>
          <a:p>
            <a:pPr indent="0" marL="0">
              <a:buNone/>
            </a:pPr>
            <a:r>
              <a:rPr lang="en-US" sz="1350" b="1" dirty="0">
                <a:solidFill>
                  <a:srgbClr val="B85A2B"/>
                </a:solidFill>
                <a:latin typeface="Cambria" pitchFamily="34" charset="0"/>
                <a:ea typeface="Cambria" pitchFamily="34" charset="-122"/>
                <a:cs typeface="Cambria" pitchFamily="34" charset="-120"/>
              </a:rPr>
              <a:t>Periurbanizarea</a:t>
            </a:r>
            <a:endParaRPr lang="en-US" sz="1350" dirty="0"/>
          </a:p>
        </p:txBody>
      </p:sp>
      <p:sp>
        <p:nvSpPr>
          <p:cNvPr id="12" name="Text 9"/>
          <p:cNvSpPr txBox="1"/>
          <p:nvPr/>
        </p:nvSpPr>
        <p:spPr>
          <a:xfrm>
            <a:off x="3383280" y="1728216"/>
            <a:ext cx="2377440" cy="63093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evoluția rapidă a periferiilor și a comunelor limitrofe marilor orașe</a:t>
            </a:r>
            <a:endParaRPr lang="en-US" sz="1150" dirty="0"/>
          </a:p>
        </p:txBody>
      </p:sp>
      <p:sp>
        <p:nvSpPr>
          <p:cNvPr id="13" name="Shape 10"/>
          <p:cNvSpPr/>
          <p:nvPr/>
        </p:nvSpPr>
        <p:spPr>
          <a:xfrm>
            <a:off x="6035040" y="1234440"/>
            <a:ext cx="2651760" cy="1234440"/>
          </a:xfrm>
          <a:prstGeom prst="roundRect">
            <a:avLst>
              <a:gd name="adj" fmla="val 7407"/>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6172200" y="1344168"/>
            <a:ext cx="2377440" cy="365760"/>
          </a:xfrm>
          <a:prstGeom prst="rect">
            <a:avLst/>
          </a:prstGeom>
          <a:noFill/>
          <a:ln/>
        </p:spPr>
        <p:txBody>
          <a:bodyPr wrap="square" lIns="0" tIns="0" rIns="0" bIns="0" rtlCol="0" anchor="t"/>
          <a:lstStyle/>
          <a:p>
            <a:pPr indent="0" marL="0">
              <a:buNone/>
            </a:pPr>
            <a:r>
              <a:rPr lang="en-US" sz="1350" b="1" dirty="0">
                <a:solidFill>
                  <a:srgbClr val="5D3F7C"/>
                </a:solidFill>
                <a:latin typeface="Cambria" pitchFamily="34" charset="0"/>
                <a:ea typeface="Cambria" pitchFamily="34" charset="-122"/>
                <a:cs typeface="Cambria" pitchFamily="34" charset="-120"/>
              </a:rPr>
              <a:t>Dezvoltare fără planificare</a:t>
            </a:r>
            <a:endParaRPr lang="en-US" sz="1350" dirty="0"/>
          </a:p>
        </p:txBody>
      </p:sp>
      <p:sp>
        <p:nvSpPr>
          <p:cNvPr id="15" name="Text 12"/>
          <p:cNvSpPr txBox="1"/>
          <p:nvPr/>
        </p:nvSpPr>
        <p:spPr>
          <a:xfrm>
            <a:off x="6172200" y="1728216"/>
            <a:ext cx="2377440" cy="63093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extindere neomogenă, dependentă de contextul local</a:t>
            </a:r>
            <a:endParaRPr lang="en-US" sz="1150" dirty="0"/>
          </a:p>
        </p:txBody>
      </p:sp>
      <p:sp>
        <p:nvSpPr>
          <p:cNvPr id="16" name="Shape 13"/>
          <p:cNvSpPr/>
          <p:nvPr/>
        </p:nvSpPr>
        <p:spPr>
          <a:xfrm>
            <a:off x="457200" y="2606040"/>
            <a:ext cx="2651760" cy="1234440"/>
          </a:xfrm>
          <a:prstGeom prst="roundRect">
            <a:avLst>
              <a:gd name="adj" fmla="val 7407"/>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7" name="Text 14"/>
          <p:cNvSpPr txBox="1"/>
          <p:nvPr/>
        </p:nvSpPr>
        <p:spPr>
          <a:xfrm>
            <a:off x="594360" y="2715768"/>
            <a:ext cx="2377440" cy="365760"/>
          </a:xfrm>
          <a:prstGeom prst="rect">
            <a:avLst/>
          </a:prstGeom>
          <a:noFill/>
          <a:ln/>
        </p:spPr>
        <p:txBody>
          <a:bodyPr wrap="square" lIns="0" tIns="0" rIns="0" bIns="0" rtlCol="0" anchor="t"/>
          <a:lstStyle/>
          <a:p>
            <a:pPr indent="0" marL="0">
              <a:buNone/>
            </a:pPr>
            <a:r>
              <a:rPr lang="en-US" sz="1350" b="1" dirty="0">
                <a:solidFill>
                  <a:srgbClr val="1F4D3A"/>
                </a:solidFill>
                <a:latin typeface="Cambria" pitchFamily="34" charset="0"/>
                <a:ea typeface="Cambria" pitchFamily="34" charset="-122"/>
                <a:cs typeface="Cambria" pitchFamily="34" charset="-120"/>
              </a:rPr>
              <a:t>Sistemul de legături</a:t>
            </a:r>
            <a:endParaRPr lang="en-US" sz="1350" dirty="0"/>
          </a:p>
        </p:txBody>
      </p:sp>
      <p:sp>
        <p:nvSpPr>
          <p:cNvPr id="18" name="Text 15"/>
          <p:cNvSpPr txBox="1"/>
          <p:nvPr/>
        </p:nvSpPr>
        <p:spPr>
          <a:xfrm>
            <a:off x="594360" y="3099816"/>
            <a:ext cx="2377440" cy="63093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începutul organizării legăturilor în teritoriu și în localități</a:t>
            </a:r>
            <a:endParaRPr lang="en-US" sz="1150" dirty="0"/>
          </a:p>
        </p:txBody>
      </p:sp>
      <p:sp>
        <p:nvSpPr>
          <p:cNvPr id="19" name="Shape 16"/>
          <p:cNvSpPr/>
          <p:nvPr/>
        </p:nvSpPr>
        <p:spPr>
          <a:xfrm>
            <a:off x="3246120" y="2606040"/>
            <a:ext cx="2651760" cy="1234440"/>
          </a:xfrm>
          <a:prstGeom prst="roundRect">
            <a:avLst>
              <a:gd name="adj" fmla="val 7407"/>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20" name="Text 17"/>
          <p:cNvSpPr txBox="1"/>
          <p:nvPr/>
        </p:nvSpPr>
        <p:spPr>
          <a:xfrm>
            <a:off x="3383280" y="2715768"/>
            <a:ext cx="2377440" cy="365760"/>
          </a:xfrm>
          <a:prstGeom prst="rect">
            <a:avLst/>
          </a:prstGeom>
          <a:noFill/>
          <a:ln/>
        </p:spPr>
        <p:txBody>
          <a:bodyPr wrap="square" lIns="0" tIns="0" rIns="0" bIns="0" rtlCol="0" anchor="t"/>
          <a:lstStyle/>
          <a:p>
            <a:pPr indent="0" marL="0">
              <a:buNone/>
            </a:pPr>
            <a:r>
              <a:rPr lang="en-US" sz="1350" b="1" dirty="0">
                <a:solidFill>
                  <a:srgbClr val="9A7B1E"/>
                </a:solidFill>
                <a:latin typeface="Cambria" pitchFamily="34" charset="0"/>
                <a:ea typeface="Cambria" pitchFamily="34" charset="-122"/>
                <a:cs typeface="Cambria" pitchFamily="34" charset="-120"/>
              </a:rPr>
              <a:t>Infrastructuri turistice majore</a:t>
            </a:r>
            <a:endParaRPr lang="en-US" sz="1350" dirty="0"/>
          </a:p>
        </p:txBody>
      </p:sp>
      <p:sp>
        <p:nvSpPr>
          <p:cNvPr id="21" name="Text 18"/>
          <p:cNvSpPr txBox="1"/>
          <p:nvPr/>
        </p:nvSpPr>
        <p:spPr>
          <a:xfrm>
            <a:off x="3383280" y="3099816"/>
            <a:ext cx="2377440" cy="63093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noi poli de atracție în teritoriu</a:t>
            </a:r>
            <a:endParaRPr lang="en-US" sz="1150" dirty="0"/>
          </a:p>
        </p:txBody>
      </p:sp>
      <p:sp>
        <p:nvSpPr>
          <p:cNvPr id="22" name="Shape 19"/>
          <p:cNvSpPr/>
          <p:nvPr/>
        </p:nvSpPr>
        <p:spPr>
          <a:xfrm>
            <a:off x="6035040" y="2606040"/>
            <a:ext cx="2651760" cy="1234440"/>
          </a:xfrm>
          <a:prstGeom prst="roundRect">
            <a:avLst>
              <a:gd name="adj" fmla="val 7407"/>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23" name="Text 20"/>
          <p:cNvSpPr txBox="1"/>
          <p:nvPr/>
        </p:nvSpPr>
        <p:spPr>
          <a:xfrm>
            <a:off x="6172200" y="2715768"/>
            <a:ext cx="2377440" cy="365760"/>
          </a:xfrm>
          <a:prstGeom prst="rect">
            <a:avLst/>
          </a:prstGeom>
          <a:noFill/>
          <a:ln/>
        </p:spPr>
        <p:txBody>
          <a:bodyPr wrap="square" lIns="0" tIns="0" rIns="0" bIns="0" rtlCol="0" anchor="t"/>
          <a:lstStyle/>
          <a:p>
            <a:pPr indent="0" marL="0">
              <a:buNone/>
            </a:pPr>
            <a:r>
              <a:rPr lang="en-US" sz="1350" b="1" dirty="0">
                <a:solidFill>
                  <a:srgbClr val="2B5D8A"/>
                </a:solidFill>
                <a:latin typeface="Cambria" pitchFamily="34" charset="0"/>
                <a:ea typeface="Cambria" pitchFamily="34" charset="-122"/>
                <a:cs typeface="Cambria" pitchFamily="34" charset="-120"/>
              </a:rPr>
              <a:t>Transformări funcționale</a:t>
            </a:r>
            <a:endParaRPr lang="en-US" sz="1350" dirty="0"/>
          </a:p>
        </p:txBody>
      </p:sp>
      <p:sp>
        <p:nvSpPr>
          <p:cNvPr id="24" name="Text 21"/>
          <p:cNvSpPr txBox="1"/>
          <p:nvPr/>
        </p:nvSpPr>
        <p:spPr>
          <a:xfrm>
            <a:off x="6172200" y="3099816"/>
            <a:ext cx="2377440" cy="63093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în interiorul localităților: reconversii, noi funcțiuni</a:t>
            </a:r>
            <a:endParaRPr lang="en-US" sz="1150" dirty="0"/>
          </a:p>
        </p:txBody>
      </p:sp>
      <p:sp>
        <p:nvSpPr>
          <p:cNvPr id="25" name="Shape 22"/>
          <p:cNvSpPr/>
          <p:nvPr/>
        </p:nvSpPr>
        <p:spPr>
          <a:xfrm>
            <a:off x="457200" y="4023360"/>
            <a:ext cx="8229600" cy="566928"/>
          </a:xfrm>
          <a:prstGeom prst="roundRect">
            <a:avLst>
              <a:gd name="adj" fmla="val 16129"/>
            </a:avLst>
          </a:prstGeom>
          <a:solidFill>
            <a:srgbClr val="F6E9E0"/>
          </a:solidFill>
          <a:ln w="12700">
            <a:solidFill>
              <a:srgbClr val="B85A2B"/>
            </a:solidFill>
            <a:prstDash val="solid"/>
          </a:ln>
        </p:spPr>
      </p:sp>
      <p:sp>
        <p:nvSpPr>
          <p:cNvPr id="26" name="Text 23"/>
          <p:cNvSpPr txBox="1"/>
          <p:nvPr/>
        </p:nvSpPr>
        <p:spPr>
          <a:xfrm>
            <a:off x="640080" y="4078224"/>
            <a:ext cx="7863840" cy="457200"/>
          </a:xfrm>
          <a:prstGeom prst="rect">
            <a:avLst/>
          </a:prstGeom>
          <a:noFill/>
          <a:ln/>
        </p:spPr>
        <p:txBody>
          <a:bodyPr wrap="square" lIns="0" tIns="0" rIns="0" bIns="0" rtlCol="0" anchor="ctr"/>
          <a:lstStyle/>
          <a:p>
            <a:pPr indent="0" marL="0">
              <a:buNone/>
            </a:pPr>
            <a:r>
              <a:rPr lang="en-US" sz="1250" i="1" dirty="0">
                <a:solidFill>
                  <a:srgbClr val="1D2321"/>
                </a:solidFill>
                <a:latin typeface="Calibri" pitchFamily="34" charset="0"/>
                <a:ea typeface="Calibri" pitchFamily="34" charset="-122"/>
                <a:cs typeface="Calibri" pitchFamily="34" charset="-120"/>
              </a:rPr>
              <a:t>Tendința de fond: alinierea la modelul european al sistemului policentric de localități, cu mediile mixte urban–rural ca realitate teritorială nouă (reluată la Cursurile 4 și 5).</a:t>
            </a:r>
            <a:endParaRPr lang="en-US" sz="12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548640" y="1234440"/>
            <a:ext cx="1371600" cy="1371600"/>
          </a:xfrm>
          <a:prstGeom prst="ellipse">
            <a:avLst/>
          </a:prstGeom>
          <a:solidFill>
            <a:srgbClr val="8FB996"/>
          </a:solidFill>
          <a:ln/>
        </p:spPr>
      </p:sp>
      <p:sp>
        <p:nvSpPr>
          <p:cNvPr id="3" name="Text 1"/>
          <p:cNvSpPr txBox="1"/>
          <p:nvPr/>
        </p:nvSpPr>
        <p:spPr>
          <a:xfrm>
            <a:off x="548640" y="1234440"/>
            <a:ext cx="1371600" cy="1371600"/>
          </a:xfrm>
          <a:prstGeom prst="rect">
            <a:avLst/>
          </a:prstGeom>
          <a:noFill/>
          <a:ln/>
        </p:spPr>
        <p:txBody>
          <a:bodyPr wrap="square" lIns="0" tIns="0" rIns="0" bIns="0" rtlCol="0" anchor="ctr"/>
          <a:lstStyle/>
          <a:p>
            <a:pPr algn="ctr" indent="0" marL="0">
              <a:buNone/>
            </a:pPr>
            <a:r>
              <a:rPr lang="en-US" sz="3000" b="1" dirty="0">
                <a:solidFill>
                  <a:srgbClr val="1F4D3A"/>
                </a:solidFill>
                <a:latin typeface="Cambria" pitchFamily="34" charset="0"/>
                <a:ea typeface="Cambria" pitchFamily="34" charset="-122"/>
                <a:cs typeface="Cambria" pitchFamily="34" charset="-120"/>
              </a:rPr>
              <a:t>3.3</a:t>
            </a:r>
            <a:endParaRPr lang="en-US" sz="3000" dirty="0"/>
          </a:p>
        </p:txBody>
      </p:sp>
      <p:sp>
        <p:nvSpPr>
          <p:cNvPr id="4" name="Text 2"/>
          <p:cNvSpPr txBox="1"/>
          <p:nvPr/>
        </p:nvSpPr>
        <p:spPr>
          <a:xfrm>
            <a:off x="2286000" y="1097280"/>
            <a:ext cx="6309360" cy="146304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Tipologia unităților administrativ-teritoriale actuale</a:t>
            </a:r>
            <a:endParaRPr lang="en-US" sz="3200" dirty="0"/>
          </a:p>
        </p:txBody>
      </p:sp>
      <p:sp>
        <p:nvSpPr>
          <p:cNvPr id="5" name="Text 3"/>
          <p:cNvSpPr txBox="1"/>
          <p:nvPr/>
        </p:nvSpPr>
        <p:spPr>
          <a:xfrm>
            <a:off x="2286000" y="2651760"/>
            <a:ext cx="6309360" cy="1097280"/>
          </a:xfrm>
          <a:prstGeom prst="rect">
            <a:avLst/>
          </a:prstGeom>
          <a:noFill/>
          <a:ln/>
        </p:spPr>
        <p:txBody>
          <a:bodyPr wrap="square" lIns="0" tIns="0" rIns="0" bIns="0" rtlCol="0" anchor="ctr"/>
          <a:lstStyle/>
          <a:p>
            <a:pPr indent="0" marL="0">
              <a:buNone/>
            </a:pPr>
            <a:r>
              <a:rPr lang="en-US" sz="1600" dirty="0">
                <a:solidFill>
                  <a:srgbClr val="EFE9DC"/>
                </a:solidFill>
                <a:latin typeface="Calibri" pitchFamily="34" charset="0"/>
                <a:ea typeface="Calibri" pitchFamily="34" charset="-122"/>
                <a:cs typeface="Calibri" pitchFamily="34" charset="-120"/>
              </a:rPr>
              <a:t>Localitate, comună, oraș, municipiu, județ — și structura în cifre</a:t>
            </a:r>
            <a:endParaRPr lang="en-US" sz="1600" dirty="0"/>
          </a:p>
        </p:txBody>
      </p:sp>
      <p:sp>
        <p:nvSpPr>
          <p:cNvPr id="6" name="Text 4"/>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8FB996"/>
                </a:solidFill>
                <a:latin typeface="Calibri" pitchFamily="34" charset="0"/>
                <a:ea typeface="Calibri" pitchFamily="34" charset="-122"/>
                <a:cs typeface="Calibri" pitchFamily="34" charset="-120"/>
              </a:rPr>
              <a:t>Organizarea Teritoriului și Ecologie · Cursul 3</a:t>
            </a:r>
            <a:endParaRPr lang="en-US" sz="900" dirty="0"/>
          </a:p>
        </p:txBody>
      </p:sp>
      <p:sp>
        <p:nvSpPr>
          <p:cNvPr id="7" name="Text 5"/>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28</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3.3.1 · LOCALITATEA</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Localitatea și criteriile de diferențiere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29</a:t>
            </a:r>
            <a:endParaRPr lang="en-US" sz="900" dirty="0"/>
          </a:p>
        </p:txBody>
      </p:sp>
      <p:sp>
        <p:nvSpPr>
          <p:cNvPr id="7" name="Shape 4"/>
          <p:cNvSpPr/>
          <p:nvPr/>
        </p:nvSpPr>
        <p:spPr>
          <a:xfrm>
            <a:off x="457200" y="1234440"/>
            <a:ext cx="8229600" cy="914400"/>
          </a:xfrm>
          <a:prstGeom prst="roundRect">
            <a:avLst>
              <a:gd name="adj" fmla="val 15000"/>
            </a:avLst>
          </a:prstGeom>
          <a:solidFill>
            <a:srgbClr val="1F4D3A"/>
          </a:solidFill>
          <a:ln/>
        </p:spPr>
      </p:sp>
      <p:sp>
        <p:nvSpPr>
          <p:cNvPr id="8" name="Text 5"/>
          <p:cNvSpPr txBox="1"/>
          <p:nvPr/>
        </p:nvSpPr>
        <p:spPr>
          <a:xfrm>
            <a:off x="822960" y="1344168"/>
            <a:ext cx="7498080" cy="694944"/>
          </a:xfrm>
          <a:prstGeom prst="rect">
            <a:avLst/>
          </a:prstGeom>
          <a:noFill/>
          <a:ln/>
        </p:spPr>
        <p:txBody>
          <a:bodyPr wrap="square" lIns="0" tIns="0" rIns="0" bIns="0" rtlCol="0" anchor="ctr"/>
          <a:lstStyle/>
          <a:p>
            <a:pPr indent="0" marL="0">
              <a:buNone/>
            </a:pPr>
            <a:r>
              <a:rPr lang="en-US" sz="1500" dirty="0">
                <a:solidFill>
                  <a:srgbClr val="FFFFFF"/>
                </a:solidFill>
                <a:latin typeface="Cambria" pitchFamily="34" charset="0"/>
                <a:ea typeface="Cambria" pitchFamily="34" charset="-122"/>
                <a:cs typeface="Cambria" pitchFamily="34" charset="-120"/>
              </a:rPr>
              <a:t>Localitatea: forma de așezare stabilă a populației în teritoriu, alcătuind un nucleu de viață umană, cu structuri și mărimi variabile.</a:t>
            </a:r>
            <a:endParaRPr lang="en-US" sz="1500" dirty="0"/>
          </a:p>
        </p:txBody>
      </p:sp>
      <p:sp>
        <p:nvSpPr>
          <p:cNvPr id="9" name="Shape 6"/>
          <p:cNvSpPr/>
          <p:nvPr/>
        </p:nvSpPr>
        <p:spPr>
          <a:xfrm>
            <a:off x="457200" y="2633472"/>
            <a:ext cx="402336" cy="402336"/>
          </a:xfrm>
          <a:prstGeom prst="ellipse">
            <a:avLst/>
          </a:prstGeom>
          <a:solidFill>
            <a:srgbClr val="1F4D3A"/>
          </a:solidFill>
          <a:ln/>
        </p:spPr>
      </p:sp>
      <p:sp>
        <p:nvSpPr>
          <p:cNvPr id="10" name="Text 7"/>
          <p:cNvSpPr txBox="1"/>
          <p:nvPr/>
        </p:nvSpPr>
        <p:spPr>
          <a:xfrm>
            <a:off x="457200" y="26334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11" name="Text 8"/>
          <p:cNvSpPr txBox="1"/>
          <p:nvPr/>
        </p:nvSpPr>
        <p:spPr>
          <a:xfrm>
            <a:off x="987552" y="2377440"/>
            <a:ext cx="2103120" cy="914400"/>
          </a:xfrm>
          <a:prstGeom prst="rect">
            <a:avLst/>
          </a:prstGeom>
          <a:noFill/>
          <a:ln/>
        </p:spPr>
        <p:txBody>
          <a:bodyPr wrap="square" lIns="0" tIns="0" rIns="0" bIns="0" rtlCol="0" anchor="ctr"/>
          <a:lstStyle/>
          <a:p>
            <a:pPr indent="0" marL="0">
              <a:buNone/>
            </a:pPr>
            <a:r>
              <a:rPr lang="en-US" sz="1250" dirty="0">
                <a:solidFill>
                  <a:srgbClr val="1D2321"/>
                </a:solidFill>
                <a:latin typeface="Calibri" pitchFamily="34" charset="0"/>
                <a:ea typeface="Calibri" pitchFamily="34" charset="-122"/>
                <a:cs typeface="Calibri" pitchFamily="34" charset="-120"/>
              </a:rPr>
              <a:t>specificul activităților de producție dominante</a:t>
            </a:r>
            <a:endParaRPr lang="en-US" sz="1250" dirty="0"/>
          </a:p>
        </p:txBody>
      </p:sp>
      <p:sp>
        <p:nvSpPr>
          <p:cNvPr id="12" name="Shape 9"/>
          <p:cNvSpPr/>
          <p:nvPr/>
        </p:nvSpPr>
        <p:spPr>
          <a:xfrm>
            <a:off x="3246120" y="2633472"/>
            <a:ext cx="402336" cy="402336"/>
          </a:xfrm>
          <a:prstGeom prst="ellipse">
            <a:avLst/>
          </a:prstGeom>
          <a:solidFill>
            <a:srgbClr val="1F4D3A"/>
          </a:solidFill>
          <a:ln/>
        </p:spPr>
      </p:sp>
      <p:sp>
        <p:nvSpPr>
          <p:cNvPr id="13" name="Text 10"/>
          <p:cNvSpPr txBox="1"/>
          <p:nvPr/>
        </p:nvSpPr>
        <p:spPr>
          <a:xfrm>
            <a:off x="3246120" y="26334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4" name="Text 11"/>
          <p:cNvSpPr txBox="1"/>
          <p:nvPr/>
        </p:nvSpPr>
        <p:spPr>
          <a:xfrm>
            <a:off x="3776472" y="2377440"/>
            <a:ext cx="2103120" cy="914400"/>
          </a:xfrm>
          <a:prstGeom prst="rect">
            <a:avLst/>
          </a:prstGeom>
          <a:noFill/>
          <a:ln/>
        </p:spPr>
        <p:txBody>
          <a:bodyPr wrap="square" lIns="0" tIns="0" rIns="0" bIns="0" rtlCol="0" anchor="ctr"/>
          <a:lstStyle/>
          <a:p>
            <a:pPr indent="0" marL="0">
              <a:buNone/>
            </a:pPr>
            <a:r>
              <a:rPr lang="en-US" sz="1250" dirty="0">
                <a:solidFill>
                  <a:srgbClr val="1D2321"/>
                </a:solidFill>
                <a:latin typeface="Calibri" pitchFamily="34" charset="0"/>
                <a:ea typeface="Calibri" pitchFamily="34" charset="-122"/>
                <a:cs typeface="Calibri" pitchFamily="34" charset="-120"/>
              </a:rPr>
              <a:t>caracteristicile organizării administrativ-teritoriale</a:t>
            </a:r>
            <a:endParaRPr lang="en-US" sz="1250" dirty="0"/>
          </a:p>
        </p:txBody>
      </p:sp>
      <p:sp>
        <p:nvSpPr>
          <p:cNvPr id="15" name="Shape 12"/>
          <p:cNvSpPr/>
          <p:nvPr/>
        </p:nvSpPr>
        <p:spPr>
          <a:xfrm>
            <a:off x="6035040" y="2633472"/>
            <a:ext cx="402336" cy="402336"/>
          </a:xfrm>
          <a:prstGeom prst="ellipse">
            <a:avLst/>
          </a:prstGeom>
          <a:solidFill>
            <a:srgbClr val="1F4D3A"/>
          </a:solidFill>
          <a:ln/>
        </p:spPr>
      </p:sp>
      <p:sp>
        <p:nvSpPr>
          <p:cNvPr id="16" name="Text 13"/>
          <p:cNvSpPr txBox="1"/>
          <p:nvPr/>
        </p:nvSpPr>
        <p:spPr>
          <a:xfrm>
            <a:off x="6035040" y="26334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7" name="Text 14"/>
          <p:cNvSpPr txBox="1"/>
          <p:nvPr/>
        </p:nvSpPr>
        <p:spPr>
          <a:xfrm>
            <a:off x="6565392" y="2377440"/>
            <a:ext cx="2103120" cy="914400"/>
          </a:xfrm>
          <a:prstGeom prst="rect">
            <a:avLst/>
          </a:prstGeom>
          <a:noFill/>
          <a:ln/>
        </p:spPr>
        <p:txBody>
          <a:bodyPr wrap="square" lIns="0" tIns="0" rIns="0" bIns="0" rtlCol="0" anchor="ctr"/>
          <a:lstStyle/>
          <a:p>
            <a:pPr indent="0" marL="0">
              <a:buNone/>
            </a:pPr>
            <a:r>
              <a:rPr lang="en-US" sz="1250" dirty="0">
                <a:solidFill>
                  <a:srgbClr val="1D2321"/>
                </a:solidFill>
                <a:latin typeface="Calibri" pitchFamily="34" charset="0"/>
                <a:ea typeface="Calibri" pitchFamily="34" charset="-122"/>
                <a:cs typeface="Calibri" pitchFamily="34" charset="-120"/>
              </a:rPr>
              <a:t>numărul de locuitori</a:t>
            </a:r>
            <a:endParaRPr lang="en-US" sz="1250" dirty="0"/>
          </a:p>
        </p:txBody>
      </p:sp>
      <p:sp>
        <p:nvSpPr>
          <p:cNvPr id="18" name="Shape 15"/>
          <p:cNvSpPr/>
          <p:nvPr/>
        </p:nvSpPr>
        <p:spPr>
          <a:xfrm>
            <a:off x="457200" y="3685032"/>
            <a:ext cx="402336" cy="402336"/>
          </a:xfrm>
          <a:prstGeom prst="ellipse">
            <a:avLst/>
          </a:prstGeom>
          <a:solidFill>
            <a:srgbClr val="1F4D3A"/>
          </a:solidFill>
          <a:ln/>
        </p:spPr>
      </p:sp>
      <p:sp>
        <p:nvSpPr>
          <p:cNvPr id="19" name="Text 16"/>
          <p:cNvSpPr txBox="1"/>
          <p:nvPr/>
        </p:nvSpPr>
        <p:spPr>
          <a:xfrm>
            <a:off x="457200" y="368503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20" name="Text 17"/>
          <p:cNvSpPr txBox="1"/>
          <p:nvPr/>
        </p:nvSpPr>
        <p:spPr>
          <a:xfrm>
            <a:off x="987552" y="3429000"/>
            <a:ext cx="2103120" cy="914400"/>
          </a:xfrm>
          <a:prstGeom prst="rect">
            <a:avLst/>
          </a:prstGeom>
          <a:noFill/>
          <a:ln/>
        </p:spPr>
        <p:txBody>
          <a:bodyPr wrap="square" lIns="0" tIns="0" rIns="0" bIns="0" rtlCol="0" anchor="ctr"/>
          <a:lstStyle/>
          <a:p>
            <a:pPr indent="0" marL="0">
              <a:buNone/>
            </a:pPr>
            <a:r>
              <a:rPr lang="en-US" sz="1250" dirty="0">
                <a:solidFill>
                  <a:srgbClr val="1D2321"/>
                </a:solidFill>
                <a:latin typeface="Calibri" pitchFamily="34" charset="0"/>
                <a:ea typeface="Calibri" pitchFamily="34" charset="-122"/>
                <a:cs typeface="Calibri" pitchFamily="34" charset="-120"/>
              </a:rPr>
              <a:t>caracterul fondului construit</a:t>
            </a:r>
            <a:endParaRPr lang="en-US" sz="1250" dirty="0"/>
          </a:p>
        </p:txBody>
      </p:sp>
      <p:sp>
        <p:nvSpPr>
          <p:cNvPr id="21" name="Shape 18"/>
          <p:cNvSpPr/>
          <p:nvPr/>
        </p:nvSpPr>
        <p:spPr>
          <a:xfrm>
            <a:off x="3246120" y="3685032"/>
            <a:ext cx="402336" cy="402336"/>
          </a:xfrm>
          <a:prstGeom prst="ellipse">
            <a:avLst/>
          </a:prstGeom>
          <a:solidFill>
            <a:srgbClr val="1F4D3A"/>
          </a:solidFill>
          <a:ln/>
        </p:spPr>
      </p:sp>
      <p:sp>
        <p:nvSpPr>
          <p:cNvPr id="22" name="Text 19"/>
          <p:cNvSpPr txBox="1"/>
          <p:nvPr/>
        </p:nvSpPr>
        <p:spPr>
          <a:xfrm>
            <a:off x="3246120" y="368503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5</a:t>
            </a:r>
            <a:endParaRPr lang="en-US" sz="1300" dirty="0"/>
          </a:p>
        </p:txBody>
      </p:sp>
      <p:sp>
        <p:nvSpPr>
          <p:cNvPr id="23" name="Text 20"/>
          <p:cNvSpPr txBox="1"/>
          <p:nvPr/>
        </p:nvSpPr>
        <p:spPr>
          <a:xfrm>
            <a:off x="3776472" y="3429000"/>
            <a:ext cx="2103120" cy="914400"/>
          </a:xfrm>
          <a:prstGeom prst="rect">
            <a:avLst/>
          </a:prstGeom>
          <a:noFill/>
          <a:ln/>
        </p:spPr>
        <p:txBody>
          <a:bodyPr wrap="square" lIns="0" tIns="0" rIns="0" bIns="0" rtlCol="0" anchor="ctr"/>
          <a:lstStyle/>
          <a:p>
            <a:pPr indent="0" marL="0">
              <a:buNone/>
            </a:pPr>
            <a:r>
              <a:rPr lang="en-US" sz="1250" dirty="0">
                <a:solidFill>
                  <a:srgbClr val="1D2321"/>
                </a:solidFill>
                <a:latin typeface="Calibri" pitchFamily="34" charset="0"/>
                <a:ea typeface="Calibri" pitchFamily="34" charset="-122"/>
                <a:cs typeface="Calibri" pitchFamily="34" charset="-120"/>
              </a:rPr>
              <a:t>gradul de dotare social-culturală</a:t>
            </a:r>
            <a:endParaRPr lang="en-US" sz="1250" dirty="0"/>
          </a:p>
        </p:txBody>
      </p:sp>
      <p:sp>
        <p:nvSpPr>
          <p:cNvPr id="24" name="Shape 21"/>
          <p:cNvSpPr/>
          <p:nvPr/>
        </p:nvSpPr>
        <p:spPr>
          <a:xfrm>
            <a:off x="6035040" y="3685032"/>
            <a:ext cx="402336" cy="402336"/>
          </a:xfrm>
          <a:prstGeom prst="ellipse">
            <a:avLst/>
          </a:prstGeom>
          <a:solidFill>
            <a:srgbClr val="1F4D3A"/>
          </a:solidFill>
          <a:ln/>
        </p:spPr>
      </p:sp>
      <p:sp>
        <p:nvSpPr>
          <p:cNvPr id="25" name="Text 22"/>
          <p:cNvSpPr txBox="1"/>
          <p:nvPr/>
        </p:nvSpPr>
        <p:spPr>
          <a:xfrm>
            <a:off x="6035040" y="368503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6</a:t>
            </a:r>
            <a:endParaRPr lang="en-US" sz="1300" dirty="0"/>
          </a:p>
        </p:txBody>
      </p:sp>
      <p:sp>
        <p:nvSpPr>
          <p:cNvPr id="26" name="Text 23"/>
          <p:cNvSpPr txBox="1"/>
          <p:nvPr/>
        </p:nvSpPr>
        <p:spPr>
          <a:xfrm>
            <a:off x="6565392" y="3429000"/>
            <a:ext cx="2103120" cy="914400"/>
          </a:xfrm>
          <a:prstGeom prst="rect">
            <a:avLst/>
          </a:prstGeom>
          <a:noFill/>
          <a:ln/>
        </p:spPr>
        <p:txBody>
          <a:bodyPr wrap="square" lIns="0" tIns="0" rIns="0" bIns="0" rtlCol="0" anchor="ctr"/>
          <a:lstStyle/>
          <a:p>
            <a:pPr indent="0" marL="0">
              <a:buNone/>
            </a:pPr>
            <a:r>
              <a:rPr lang="en-US" sz="1250" dirty="0">
                <a:solidFill>
                  <a:srgbClr val="1D2321"/>
                </a:solidFill>
                <a:latin typeface="Calibri" pitchFamily="34" charset="0"/>
                <a:ea typeface="Calibri" pitchFamily="34" charset="-122"/>
                <a:cs typeface="Calibri" pitchFamily="34" charset="-120"/>
              </a:rPr>
              <a:t>gradul de echipare tehnico-edilitară</a:t>
            </a:r>
            <a:endParaRPr lang="en-US" sz="12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3.3.1 · URBAN ȘI RURAL</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Localitatea urbană și localitatea rurală</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30</a:t>
            </a:r>
            <a:endParaRPr lang="en-US" sz="900" dirty="0"/>
          </a:p>
        </p:txBody>
      </p:sp>
      <p:sp>
        <p:nvSpPr>
          <p:cNvPr id="7" name="Shape 4"/>
          <p:cNvSpPr/>
          <p:nvPr/>
        </p:nvSpPr>
        <p:spPr>
          <a:xfrm>
            <a:off x="457200" y="1234440"/>
            <a:ext cx="4023360" cy="3200400"/>
          </a:xfrm>
          <a:prstGeom prst="roundRect">
            <a:avLst>
              <a:gd name="adj" fmla="val 2857"/>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3749040" cy="457200"/>
          </a:xfrm>
          <a:prstGeom prst="rect">
            <a:avLst/>
          </a:prstGeom>
          <a:noFill/>
          <a:ln/>
        </p:spPr>
        <p:txBody>
          <a:bodyPr wrap="square" lIns="0" tIns="0" rIns="0" bIns="0" rtlCol="0" anchor="t"/>
          <a:lstStyle/>
          <a:p>
            <a:pPr indent="0" marL="0">
              <a:buNone/>
            </a:pPr>
            <a:r>
              <a:rPr lang="en-US" sz="1600" b="1" dirty="0">
                <a:solidFill>
                  <a:srgbClr val="2B5D8A"/>
                </a:solidFill>
                <a:latin typeface="Cambria" pitchFamily="34" charset="0"/>
                <a:ea typeface="Cambria" pitchFamily="34" charset="-122"/>
                <a:cs typeface="Cambria" pitchFamily="34" charset="-120"/>
              </a:rPr>
              <a:t>Localitatea urbană</a:t>
            </a:r>
            <a:endParaRPr lang="en-US" sz="1600" dirty="0"/>
          </a:p>
        </p:txBody>
      </p:sp>
      <p:sp>
        <p:nvSpPr>
          <p:cNvPr id="9" name="Text 6"/>
          <p:cNvSpPr txBox="1"/>
          <p:nvPr/>
        </p:nvSpPr>
        <p:spPr>
          <a:xfrm>
            <a:off x="594360" y="1819656"/>
            <a:ext cx="3749040" cy="2505456"/>
          </a:xfrm>
          <a:prstGeom prst="rect">
            <a:avLst/>
          </a:prstGeom>
          <a:noFill/>
          <a:ln/>
        </p:spPr>
        <p:txBody>
          <a:bodyPr wrap="square" lIns="0" tIns="0" rIns="0" bIns="0" rtlCol="0" anchor="t"/>
          <a:lstStyle/>
          <a:p>
            <a:pPr indent="0" marL="0">
              <a:buNone/>
            </a:pPr>
            <a:r>
              <a:rPr lang="en-US" sz="1300" dirty="0">
                <a:solidFill>
                  <a:srgbClr val="1D2321"/>
                </a:solidFill>
                <a:latin typeface="Calibri" pitchFamily="34" charset="0"/>
                <a:ea typeface="Calibri" pitchFamily="34" charset="-122"/>
                <a:cs typeface="Calibri" pitchFamily="34" charset="-120"/>
              </a:rPr>
              <a:t>majoritatea resurselor de muncă ocupată în activități neagricole; nivel diversificat de dotare și echipare; influență socio-economică constantă și semnificativă asupra zonei înconjurătoare.</a:t>
            </a:r>
            <a:endParaRPr lang="en-US" sz="1300" dirty="0"/>
          </a:p>
        </p:txBody>
      </p:sp>
      <p:sp>
        <p:nvSpPr>
          <p:cNvPr id="10" name="Shape 7"/>
          <p:cNvSpPr/>
          <p:nvPr/>
        </p:nvSpPr>
        <p:spPr>
          <a:xfrm>
            <a:off x="4663440" y="1234440"/>
            <a:ext cx="4023360" cy="3200400"/>
          </a:xfrm>
          <a:prstGeom prst="roundRect">
            <a:avLst>
              <a:gd name="adj" fmla="val 2857"/>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4800600" y="1344168"/>
            <a:ext cx="3749040" cy="457200"/>
          </a:xfrm>
          <a:prstGeom prst="rect">
            <a:avLst/>
          </a:prstGeom>
          <a:noFill/>
          <a:ln/>
        </p:spPr>
        <p:txBody>
          <a:bodyPr wrap="square" lIns="0" tIns="0" rIns="0" bIns="0" rtlCol="0" anchor="t"/>
          <a:lstStyle/>
          <a:p>
            <a:pPr indent="0" marL="0">
              <a:buNone/>
            </a:pPr>
            <a:r>
              <a:rPr lang="en-US" sz="1600" b="1" dirty="0">
                <a:solidFill>
                  <a:srgbClr val="1F4D3A"/>
                </a:solidFill>
                <a:latin typeface="Cambria" pitchFamily="34" charset="0"/>
                <a:ea typeface="Cambria" pitchFamily="34" charset="-122"/>
                <a:cs typeface="Cambria" pitchFamily="34" charset="-120"/>
              </a:rPr>
              <a:t>Localitatea rurală (satul)</a:t>
            </a:r>
            <a:endParaRPr lang="en-US" sz="1600" dirty="0"/>
          </a:p>
        </p:txBody>
      </p:sp>
      <p:sp>
        <p:nvSpPr>
          <p:cNvPr id="12" name="Text 9"/>
          <p:cNvSpPr txBox="1"/>
          <p:nvPr/>
        </p:nvSpPr>
        <p:spPr>
          <a:xfrm>
            <a:off x="4800600" y="1819656"/>
            <a:ext cx="3749040" cy="250545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(a) majoritatea forței de muncă în agricultură, silvicultură sau pescuit — mod de viață specific și viabil, păstrat prin politicile de modernizare;</a:t>
            </a:r>
            <a:endParaRPr lang="en-US" sz="1250" dirty="0"/>
          </a:p>
          <a:p>
            <a:pPr indent="0" marL="0">
              <a:buNone/>
            </a:pPr>
            <a:endParaRPr lang="en-US" sz="1250" dirty="0"/>
          </a:p>
          <a:p>
            <a:pPr indent="0" marL="0">
              <a:buNone/>
            </a:pPr>
            <a:r>
              <a:rPr lang="en-US" sz="1250" dirty="0">
                <a:solidFill>
                  <a:srgbClr val="1D2321"/>
                </a:solidFill>
                <a:latin typeface="Calibri" pitchFamily="34" charset="0"/>
                <a:ea typeface="Calibri" pitchFamily="34" charset="-122"/>
                <a:cs typeface="Calibri" pitchFamily="34" charset="-120"/>
              </a:rPr>
              <a:t>(b) forță de muncă în alte domenii, dar dotare insuficientă pentru declararea ca oraș — cu perspectiva de a deveni urbană prin echipare.</a:t>
            </a:r>
            <a:endParaRPr lang="en-US" sz="12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3.3.2 · COMUNA</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Unitatea de bază a populației rurale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31</a:t>
            </a:r>
            <a:endParaRPr lang="en-US" sz="900" dirty="0"/>
          </a:p>
        </p:txBody>
      </p:sp>
      <p:sp>
        <p:nvSpPr>
          <p:cNvPr id="7" name="Shape 4"/>
          <p:cNvSpPr/>
          <p:nvPr/>
        </p:nvSpPr>
        <p:spPr>
          <a:xfrm>
            <a:off x="457200" y="1234440"/>
            <a:ext cx="8229600" cy="1371600"/>
          </a:xfrm>
          <a:prstGeom prst="roundRect">
            <a:avLst>
              <a:gd name="adj" fmla="val 10000"/>
            </a:avLst>
          </a:prstGeom>
          <a:solidFill>
            <a:srgbClr val="1F4D3A"/>
          </a:solidFill>
          <a:ln/>
        </p:spPr>
      </p:sp>
      <p:sp>
        <p:nvSpPr>
          <p:cNvPr id="8" name="Text 5"/>
          <p:cNvSpPr txBox="1"/>
          <p:nvPr/>
        </p:nvSpPr>
        <p:spPr>
          <a:xfrm>
            <a:off x="822960" y="1344168"/>
            <a:ext cx="7498080" cy="1152144"/>
          </a:xfrm>
          <a:prstGeom prst="rect">
            <a:avLst/>
          </a:prstGeom>
          <a:noFill/>
          <a:ln/>
        </p:spPr>
        <p:txBody>
          <a:bodyPr wrap="square" lIns="0" tIns="0" rIns="0" bIns="0" rtlCol="0" anchor="ctr"/>
          <a:lstStyle/>
          <a:p>
            <a:pPr indent="0" marL="0">
              <a:buNone/>
            </a:pPr>
            <a:r>
              <a:rPr lang="en-US" sz="1500" dirty="0">
                <a:solidFill>
                  <a:srgbClr val="FFFFFF"/>
                </a:solidFill>
                <a:latin typeface="Cambria" pitchFamily="34" charset="0"/>
                <a:ea typeface="Cambria" pitchFamily="34" charset="-122"/>
                <a:cs typeface="Cambria" pitchFamily="34" charset="-120"/>
              </a:rPr>
              <a:t>Comuna: unitatea administrativ-teritorială de bază care cuprinde populația rurală unită prin comunitate de interese și tradiții, alcătuită din unul sau mai multe sate, în funcție de condițiile economice, social-culturale, geografice și demografice.</a:t>
            </a:r>
            <a:endParaRPr lang="en-US" sz="1500" dirty="0"/>
          </a:p>
        </p:txBody>
      </p:sp>
      <p:sp>
        <p:nvSpPr>
          <p:cNvPr id="9" name="Shape 6"/>
          <p:cNvSpPr/>
          <p:nvPr/>
        </p:nvSpPr>
        <p:spPr>
          <a:xfrm>
            <a:off x="457200" y="2834640"/>
            <a:ext cx="4023360" cy="1645920"/>
          </a:xfrm>
          <a:prstGeom prst="roundRect">
            <a:avLst>
              <a:gd name="adj" fmla="val 5556"/>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0" name="Text 7"/>
          <p:cNvSpPr txBox="1"/>
          <p:nvPr/>
        </p:nvSpPr>
        <p:spPr>
          <a:xfrm>
            <a:off x="594360" y="2944368"/>
            <a:ext cx="3749040" cy="384048"/>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Ce asigură</a:t>
            </a:r>
            <a:endParaRPr lang="en-US" sz="1400" dirty="0"/>
          </a:p>
        </p:txBody>
      </p:sp>
      <p:sp>
        <p:nvSpPr>
          <p:cNvPr id="11" name="Text 8"/>
          <p:cNvSpPr txBox="1"/>
          <p:nvPr/>
        </p:nvSpPr>
        <p:spPr>
          <a:xfrm>
            <a:off x="594360" y="3346704"/>
            <a:ext cx="3749040" cy="1024128"/>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dezvoltarea economică, social-culturală și gospodărească a localităților rurale.</a:t>
            </a:r>
            <a:endParaRPr lang="en-US" sz="1250" dirty="0"/>
          </a:p>
        </p:txBody>
      </p:sp>
      <p:sp>
        <p:nvSpPr>
          <p:cNvPr id="12" name="Shape 9"/>
          <p:cNvSpPr/>
          <p:nvPr/>
        </p:nvSpPr>
        <p:spPr>
          <a:xfrm>
            <a:off x="4663440" y="2834640"/>
            <a:ext cx="4023360" cy="1645920"/>
          </a:xfrm>
          <a:prstGeom prst="roundRect">
            <a:avLst>
              <a:gd name="adj" fmla="val 5556"/>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3" name="Text 10"/>
          <p:cNvSpPr txBox="1"/>
          <p:nvPr/>
        </p:nvSpPr>
        <p:spPr>
          <a:xfrm>
            <a:off x="4800600" y="2944368"/>
            <a:ext cx="3749040" cy="384048"/>
          </a:xfrm>
          <a:prstGeom prst="rect">
            <a:avLst/>
          </a:prstGeom>
          <a:noFill/>
          <a:ln/>
        </p:spPr>
        <p:txBody>
          <a:bodyPr wrap="square" lIns="0" tIns="0" rIns="0" bIns="0" rtlCol="0" anchor="t"/>
          <a:lstStyle/>
          <a:p>
            <a:pPr indent="0" marL="0">
              <a:buNone/>
            </a:pPr>
            <a:r>
              <a:rPr lang="en-US" sz="1400" b="1" dirty="0">
                <a:solidFill>
                  <a:srgbClr val="B85A2B"/>
                </a:solidFill>
                <a:latin typeface="Cambria" pitchFamily="34" charset="0"/>
                <a:ea typeface="Cambria" pitchFamily="34" charset="-122"/>
                <a:cs typeface="Cambria" pitchFamily="34" charset="-120"/>
              </a:rPr>
              <a:t>Satele componente</a:t>
            </a:r>
            <a:endParaRPr lang="en-US" sz="1400" dirty="0"/>
          </a:p>
        </p:txBody>
      </p:sp>
      <p:sp>
        <p:nvSpPr>
          <p:cNvPr id="14" name="Text 11"/>
          <p:cNvSpPr txBox="1"/>
          <p:nvPr/>
        </p:nvSpPr>
        <p:spPr>
          <a:xfrm>
            <a:off x="4800600" y="3346704"/>
            <a:ext cx="3749040" cy="1024128"/>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nu au personalitate juridică; satul reședință de comună este stabilit prin lege; evidența cadastrală se ține însă pe fiecare localitate.</a:t>
            </a:r>
            <a:endParaRPr lang="en-US" sz="12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3.3.3 · ORAȘUL</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Orașul: două componente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32</a:t>
            </a:r>
            <a:endParaRPr lang="en-US" sz="900" dirty="0"/>
          </a:p>
        </p:txBody>
      </p:sp>
      <p:sp>
        <p:nvSpPr>
          <p:cNvPr id="7" name="Shape 4"/>
          <p:cNvSpPr/>
          <p:nvPr/>
        </p:nvSpPr>
        <p:spPr>
          <a:xfrm>
            <a:off x="457200" y="1234440"/>
            <a:ext cx="4023360" cy="3200400"/>
          </a:xfrm>
          <a:prstGeom prst="roundRect">
            <a:avLst>
              <a:gd name="adj" fmla="val 2857"/>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3749040" cy="411480"/>
          </a:xfrm>
          <a:prstGeom prst="rect">
            <a:avLst/>
          </a:prstGeom>
          <a:noFill/>
          <a:ln/>
        </p:spPr>
        <p:txBody>
          <a:bodyPr wrap="square" lIns="0" tIns="0" rIns="0" bIns="0" rtlCol="0" anchor="t"/>
          <a:lstStyle/>
          <a:p>
            <a:pPr indent="0" marL="0">
              <a:buNone/>
            </a:pPr>
            <a:r>
              <a:rPr lang="en-US" sz="1500" b="1" dirty="0">
                <a:solidFill>
                  <a:srgbClr val="2B5D8A"/>
                </a:solidFill>
                <a:latin typeface="Cambria" pitchFamily="34" charset="0"/>
                <a:ea typeface="Cambria" pitchFamily="34" charset="-122"/>
                <a:cs typeface="Cambria" pitchFamily="34" charset="-120"/>
              </a:rPr>
              <a:t>Componenta teritorială</a:t>
            </a:r>
            <a:endParaRPr lang="en-US" sz="1500" dirty="0"/>
          </a:p>
        </p:txBody>
      </p:sp>
      <p:sp>
        <p:nvSpPr>
          <p:cNvPr id="9" name="Text 6"/>
          <p:cNvSpPr txBox="1"/>
          <p:nvPr/>
        </p:nvSpPr>
        <p:spPr>
          <a:xfrm>
            <a:off x="594360" y="1773936"/>
            <a:ext cx="3749040" cy="255117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INTRAVILANUL — suprafața ocupată sau destinată construcțiilor și amenajărilor: locuire, social-cultural, industrie, depozitare, producție, circulație, recreere, comerț.</a:t>
            </a:r>
            <a:endParaRPr lang="en-US" sz="1250" dirty="0"/>
          </a:p>
          <a:p>
            <a:pPr indent="0" marL="0">
              <a:buNone/>
            </a:pPr>
            <a:endParaRPr lang="en-US" sz="1250" dirty="0"/>
          </a:p>
          <a:p>
            <a:pPr indent="0" marL="0">
              <a:buNone/>
            </a:pPr>
            <a:r>
              <a:rPr lang="en-US" sz="1250" dirty="0">
                <a:solidFill>
                  <a:srgbClr val="1D2321"/>
                </a:solidFill>
                <a:latin typeface="Calibri" pitchFamily="34" charset="0"/>
                <a:ea typeface="Calibri" pitchFamily="34" charset="-122"/>
                <a:cs typeface="Calibri" pitchFamily="34" charset="-120"/>
              </a:rPr>
              <a:t>EXTRAVILANUL — restul teritoriului administrativ al orașului.</a:t>
            </a:r>
            <a:endParaRPr lang="en-US" sz="1250" dirty="0"/>
          </a:p>
        </p:txBody>
      </p:sp>
      <p:sp>
        <p:nvSpPr>
          <p:cNvPr id="10" name="Shape 7"/>
          <p:cNvSpPr/>
          <p:nvPr/>
        </p:nvSpPr>
        <p:spPr>
          <a:xfrm>
            <a:off x="4663440" y="1234440"/>
            <a:ext cx="4023360" cy="3200400"/>
          </a:xfrm>
          <a:prstGeom prst="roundRect">
            <a:avLst>
              <a:gd name="adj" fmla="val 2857"/>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4800600" y="1344168"/>
            <a:ext cx="3749040" cy="411480"/>
          </a:xfrm>
          <a:prstGeom prst="rect">
            <a:avLst/>
          </a:prstGeom>
          <a:noFill/>
          <a:ln/>
        </p:spPr>
        <p:txBody>
          <a:bodyPr wrap="square" lIns="0" tIns="0" rIns="0" bIns="0" rtlCol="0" anchor="t"/>
          <a:lstStyle/>
          <a:p>
            <a:pPr indent="0" marL="0">
              <a:buNone/>
            </a:pPr>
            <a:r>
              <a:rPr lang="en-US" sz="1500" b="1" dirty="0">
                <a:solidFill>
                  <a:srgbClr val="1F4D3A"/>
                </a:solidFill>
                <a:latin typeface="Cambria" pitchFamily="34" charset="0"/>
                <a:ea typeface="Cambria" pitchFamily="34" charset="-122"/>
                <a:cs typeface="Cambria" pitchFamily="34" charset="-120"/>
              </a:rPr>
              <a:t>Componenta demografică și socio-economică</a:t>
            </a:r>
            <a:endParaRPr lang="en-US" sz="1500" dirty="0"/>
          </a:p>
        </p:txBody>
      </p:sp>
      <p:sp>
        <p:nvSpPr>
          <p:cNvPr id="12" name="Text 9"/>
          <p:cNvSpPr txBox="1"/>
          <p:nvPr/>
        </p:nvSpPr>
        <p:spPr>
          <a:xfrm>
            <a:off x="4800600" y="1773936"/>
            <a:ext cx="3749040" cy="255117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grupurile de populație și activitățile economice, sociale și politico-administrative desfășurate pe teritoriul localității.</a:t>
            </a:r>
            <a:endParaRPr lang="en-US" sz="1250" dirty="0"/>
          </a:p>
          <a:p>
            <a:pPr indent="0" marL="0">
              <a:buNone/>
            </a:pPr>
            <a:endParaRPr lang="en-US" sz="1250" dirty="0"/>
          </a:p>
          <a:p>
            <a:pPr indent="0" marL="0">
              <a:buNone/>
            </a:pPr>
            <a:r>
              <a:rPr lang="en-US" sz="1250" dirty="0">
                <a:solidFill>
                  <a:srgbClr val="1D2321"/>
                </a:solidFill>
                <a:latin typeface="Calibri" pitchFamily="34" charset="0"/>
                <a:ea typeface="Calibri" pitchFamily="34" charset="-122"/>
                <a:cs typeface="Calibri" pitchFamily="34" charset="-120"/>
              </a:rPr>
              <a:t>Orașul: zone rezidențiale, industriale și de afaceri; funcții administrative, comerciale, politice, sociale, culturale pentru o zonă geografică mai întinsă.</a:t>
            </a:r>
            <a:endParaRPr lang="en-US" sz="12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3.3.3–3.3.4 · MUNICIPIUL ȘI JUDEȚUL</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Municipiul și județul</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33</a:t>
            </a:r>
            <a:endParaRPr lang="en-US" sz="900" dirty="0"/>
          </a:p>
        </p:txBody>
      </p:sp>
      <p:sp>
        <p:nvSpPr>
          <p:cNvPr id="7" name="Shape 4"/>
          <p:cNvSpPr/>
          <p:nvPr/>
        </p:nvSpPr>
        <p:spPr>
          <a:xfrm>
            <a:off x="457200" y="1234440"/>
            <a:ext cx="4023360" cy="3200400"/>
          </a:xfrm>
          <a:prstGeom prst="roundRect">
            <a:avLst>
              <a:gd name="adj" fmla="val 2857"/>
            </a:avLst>
          </a:prstGeom>
          <a:solidFill>
            <a:srgbClr val="ECE6F2"/>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3749040" cy="457200"/>
          </a:xfrm>
          <a:prstGeom prst="rect">
            <a:avLst/>
          </a:prstGeom>
          <a:noFill/>
          <a:ln/>
        </p:spPr>
        <p:txBody>
          <a:bodyPr wrap="square" lIns="0" tIns="0" rIns="0" bIns="0" rtlCol="0" anchor="t"/>
          <a:lstStyle/>
          <a:p>
            <a:pPr indent="0" marL="0">
              <a:buNone/>
            </a:pPr>
            <a:r>
              <a:rPr lang="en-US" sz="1600" b="1" dirty="0">
                <a:solidFill>
                  <a:srgbClr val="5D3F7C"/>
                </a:solidFill>
                <a:latin typeface="Cambria" pitchFamily="34" charset="0"/>
                <a:ea typeface="Cambria" pitchFamily="34" charset="-122"/>
                <a:cs typeface="Cambria" pitchFamily="34" charset="-120"/>
              </a:rPr>
              <a:t>Municipiul</a:t>
            </a:r>
            <a:endParaRPr lang="en-US" sz="1600" dirty="0"/>
          </a:p>
        </p:txBody>
      </p:sp>
      <p:sp>
        <p:nvSpPr>
          <p:cNvPr id="9" name="Text 6"/>
          <p:cNvSpPr txBox="1"/>
          <p:nvPr/>
        </p:nvSpPr>
        <p:spPr>
          <a:xfrm>
            <a:off x="594360" y="1819656"/>
            <a:ext cx="3749040" cy="250545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orașul care prezintă o însemnătate deosebită în viața economică, social-politică și cultural-științifică a țării, sau are condiții de dezvoltare în aceste direcții.</a:t>
            </a:r>
            <a:endParaRPr lang="en-US" sz="1250" dirty="0"/>
          </a:p>
          <a:p>
            <a:pPr indent="0" marL="0">
              <a:buNone/>
            </a:pPr>
            <a:endParaRPr lang="en-US" sz="1250" dirty="0"/>
          </a:p>
          <a:p>
            <a:pPr indent="0" marL="0">
              <a:buNone/>
            </a:pPr>
            <a:r>
              <a:rPr lang="en-US" sz="1250" dirty="0">
                <a:solidFill>
                  <a:srgbClr val="1D2321"/>
                </a:solidFill>
                <a:latin typeface="Calibri" pitchFamily="34" charset="0"/>
                <a:ea typeface="Calibri" pitchFamily="34" charset="-122"/>
                <a:cs typeface="Calibri" pitchFamily="34" charset="-120"/>
              </a:rPr>
              <a:t>Zone rezidențiale, industriale și de afaceri, dotări edilitare multiple; poate avea subdiviziuni administrativ-teritoriale (sectoare) și zonă de dezvoltare.</a:t>
            </a:r>
            <a:endParaRPr lang="en-US" sz="1250" dirty="0"/>
          </a:p>
        </p:txBody>
      </p:sp>
      <p:sp>
        <p:nvSpPr>
          <p:cNvPr id="10" name="Shape 7"/>
          <p:cNvSpPr/>
          <p:nvPr/>
        </p:nvSpPr>
        <p:spPr>
          <a:xfrm>
            <a:off x="4663440" y="1234440"/>
            <a:ext cx="4023360" cy="3200400"/>
          </a:xfrm>
          <a:prstGeom prst="roundRect">
            <a:avLst>
              <a:gd name="adj" fmla="val 2857"/>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4800600" y="1344168"/>
            <a:ext cx="3749040" cy="457200"/>
          </a:xfrm>
          <a:prstGeom prst="rect">
            <a:avLst/>
          </a:prstGeom>
          <a:noFill/>
          <a:ln/>
        </p:spPr>
        <p:txBody>
          <a:bodyPr wrap="square" lIns="0" tIns="0" rIns="0" bIns="0" rtlCol="0" anchor="t"/>
          <a:lstStyle/>
          <a:p>
            <a:pPr indent="0" marL="0">
              <a:buNone/>
            </a:pPr>
            <a:r>
              <a:rPr lang="en-US" sz="1600" b="1" dirty="0">
                <a:solidFill>
                  <a:srgbClr val="2B5D8A"/>
                </a:solidFill>
                <a:latin typeface="Cambria" pitchFamily="34" charset="0"/>
                <a:ea typeface="Cambria" pitchFamily="34" charset="-122"/>
                <a:cs typeface="Cambria" pitchFamily="34" charset="-120"/>
              </a:rPr>
              <a:t>Județul</a:t>
            </a:r>
            <a:endParaRPr lang="en-US" sz="1600" dirty="0"/>
          </a:p>
        </p:txBody>
      </p:sp>
      <p:sp>
        <p:nvSpPr>
          <p:cNvPr id="12" name="Text 9"/>
          <p:cNvSpPr txBox="1"/>
          <p:nvPr/>
        </p:nvSpPr>
        <p:spPr>
          <a:xfrm>
            <a:off x="4800600" y="1819656"/>
            <a:ext cx="3749040" cy="250545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unitatea administrativ-teritorială alcătuită din comune, orașe și, după caz, municipii, în funcție de condițiile geografice, economice, sociale, etnice și de legăturile culturale și tradiționale ale populației, declarată prin lege.</a:t>
            </a:r>
            <a:endParaRPr lang="en-US" sz="1250" dirty="0"/>
          </a:p>
          <a:p>
            <a:pPr indent="0" marL="0">
              <a:buNone/>
            </a:pPr>
            <a:endParaRPr lang="en-US" sz="1250" dirty="0"/>
          </a:p>
          <a:p>
            <a:pPr indent="0" marL="0">
              <a:buNone/>
            </a:pPr>
            <a:r>
              <a:rPr lang="en-US" sz="1250" dirty="0">
                <a:solidFill>
                  <a:srgbClr val="1D2321"/>
                </a:solidFill>
                <a:latin typeface="Calibri" pitchFamily="34" charset="0"/>
                <a:ea typeface="Calibri" pitchFamily="34" charset="-122"/>
                <a:cs typeface="Calibri" pitchFamily="34" charset="-120"/>
              </a:rPr>
              <a:t>Denumirea, componența, municipiile reședință și satele reședință — stabilite prin legea organizării administrative.</a:t>
            </a:r>
            <a:endParaRPr lang="en-US" sz="12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3.3.5 · CIFRE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Structura UAT și a localităților (2014)</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34</a:t>
            </a:r>
            <a:endParaRPr lang="en-US" sz="9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4572000" cy="914400"/>
        </p:xfrm>
        <a:graphic>
          <a:graphicData uri="http://schemas.openxmlformats.org/drawingml/2006/table">
            <a:tbl>
              <a:tblPr/>
              <a:tblGrid>
                <a:gridCol w="3108960"/>
                <a:gridCol w="1463040"/>
              </a:tblGrid>
              <a:tr h="347472">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Categoria</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solidFill>
                      <a:srgbClr val="1F4D3A"/>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Număr</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solidFill>
                      <a:srgbClr val="1F4D3A"/>
                    </a:solidFill>
                  </a:tcPr>
                </a:tc>
              </a:tr>
              <a:tr h="347472">
                <a:tc>
                  <a:txBody>
                    <a:bodyPr/>
                    <a:lstStyle/>
                    <a:p>
                      <a:pPr indent="0" marL="0">
                        <a:buNone/>
                      </a:pPr>
                      <a:r>
                        <a:rPr lang="en-US" sz="1200" dirty="0">
                          <a:solidFill>
                            <a:srgbClr val="1D2321"/>
                          </a:solidFill>
                          <a:latin typeface="Calibri" pitchFamily="34" charset="0"/>
                          <a:ea typeface="Calibri" pitchFamily="34" charset="-122"/>
                          <a:cs typeface="Calibri" pitchFamily="34" charset="-120"/>
                        </a:rPr>
                        <a:t>Municipii</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200" dirty="0">
                          <a:solidFill>
                            <a:srgbClr val="1D2321"/>
                          </a:solidFill>
                          <a:latin typeface="Calibri" pitchFamily="34" charset="0"/>
                          <a:ea typeface="Calibri" pitchFamily="34" charset="-122"/>
                          <a:cs typeface="Calibri" pitchFamily="34" charset="-120"/>
                        </a:rPr>
                        <a:t>103</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347472">
                <a:tc>
                  <a:txBody>
                    <a:bodyPr/>
                    <a:lstStyle/>
                    <a:p>
                      <a:pPr indent="0" marL="0">
                        <a:buNone/>
                      </a:pPr>
                      <a:r>
                        <a:rPr lang="en-US" sz="1200" dirty="0">
                          <a:solidFill>
                            <a:srgbClr val="1D2321"/>
                          </a:solidFill>
                          <a:latin typeface="Calibri" pitchFamily="34" charset="0"/>
                          <a:ea typeface="Calibri" pitchFamily="34" charset="-122"/>
                          <a:cs typeface="Calibri" pitchFamily="34" charset="-120"/>
                        </a:rPr>
                        <a:t>Orașe</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200" dirty="0">
                          <a:solidFill>
                            <a:srgbClr val="1D2321"/>
                          </a:solidFill>
                          <a:latin typeface="Calibri" pitchFamily="34" charset="0"/>
                          <a:ea typeface="Calibri" pitchFamily="34" charset="-122"/>
                          <a:cs typeface="Calibri" pitchFamily="34" charset="-120"/>
                        </a:rPr>
                        <a:t>217</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347472">
                <a:tc>
                  <a:txBody>
                    <a:bodyPr/>
                    <a:lstStyle/>
                    <a:p>
                      <a:pPr indent="0" marL="0">
                        <a:buNone/>
                      </a:pPr>
                      <a:r>
                        <a:rPr lang="en-US" sz="1200" dirty="0">
                          <a:solidFill>
                            <a:srgbClr val="1D2321"/>
                          </a:solidFill>
                          <a:latin typeface="Calibri" pitchFamily="34" charset="0"/>
                          <a:ea typeface="Calibri" pitchFamily="34" charset="-122"/>
                          <a:cs typeface="Calibri" pitchFamily="34" charset="-120"/>
                        </a:rPr>
                        <a:t>Comune</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200" dirty="0">
                          <a:solidFill>
                            <a:srgbClr val="1D2321"/>
                          </a:solidFill>
                          <a:latin typeface="Calibri" pitchFamily="34" charset="0"/>
                          <a:ea typeface="Calibri" pitchFamily="34" charset="-122"/>
                          <a:cs typeface="Calibri" pitchFamily="34" charset="-120"/>
                        </a:rPr>
                        <a:t>2.861</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347472">
                <a:tc>
                  <a:txBody>
                    <a:bodyPr/>
                    <a:lstStyle/>
                    <a:p>
                      <a:pPr indent="0" marL="0">
                        <a:buNone/>
                      </a:pPr>
                      <a:r>
                        <a:rPr lang="en-US" sz="1200" b="1" dirty="0">
                          <a:solidFill>
                            <a:srgbClr val="1D2321"/>
                          </a:solidFill>
                          <a:latin typeface="Calibri" pitchFamily="34" charset="0"/>
                          <a:ea typeface="Calibri" pitchFamily="34" charset="-122"/>
                          <a:cs typeface="Calibri" pitchFamily="34" charset="-120"/>
                        </a:rPr>
                        <a:t>Total UAT de bază</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200" b="1" dirty="0">
                          <a:solidFill>
                            <a:srgbClr val="1D2321"/>
                          </a:solidFill>
                          <a:latin typeface="Calibri" pitchFamily="34" charset="0"/>
                          <a:ea typeface="Calibri" pitchFamily="34" charset="-122"/>
                          <a:cs typeface="Calibri" pitchFamily="34" charset="-120"/>
                        </a:rPr>
                        <a:t>3.181</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347472">
                <a:tc>
                  <a:txBody>
                    <a:bodyPr/>
                    <a:lstStyle/>
                    <a:p>
                      <a:pPr indent="0" marL="0">
                        <a:buNone/>
                      </a:pPr>
                      <a:r>
                        <a:rPr lang="en-US" sz="1200" dirty="0">
                          <a:solidFill>
                            <a:srgbClr val="1D2321"/>
                          </a:solidFill>
                          <a:latin typeface="Calibri" pitchFamily="34" charset="0"/>
                          <a:ea typeface="Calibri" pitchFamily="34" charset="-122"/>
                          <a:cs typeface="Calibri" pitchFamily="34" charset="-120"/>
                        </a:rPr>
                        <a:t>Județe + municipiul București</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200" dirty="0">
                          <a:solidFill>
                            <a:srgbClr val="1D2321"/>
                          </a:solidFill>
                          <a:latin typeface="Calibri" pitchFamily="34" charset="0"/>
                          <a:ea typeface="Calibri" pitchFamily="34" charset="-122"/>
                          <a:cs typeface="Calibri" pitchFamily="34" charset="-120"/>
                        </a:rPr>
                        <a:t>41 + 1</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347472">
                <a:tc>
                  <a:txBody>
                    <a:bodyPr/>
                    <a:lstStyle/>
                    <a:p>
                      <a:pPr indent="0" marL="0">
                        <a:buNone/>
                      </a:pPr>
                      <a:r>
                        <a:rPr lang="en-US" sz="1200" dirty="0">
                          <a:solidFill>
                            <a:srgbClr val="1D2321"/>
                          </a:solidFill>
                          <a:latin typeface="Calibri" pitchFamily="34" charset="0"/>
                          <a:ea typeface="Calibri" pitchFamily="34" charset="-122"/>
                          <a:cs typeface="Calibri" pitchFamily="34" charset="-120"/>
                        </a:rPr>
                        <a:t>Localități (total)</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200" dirty="0">
                          <a:solidFill>
                            <a:srgbClr val="1D2321"/>
                          </a:solidFill>
                          <a:latin typeface="Calibri" pitchFamily="34" charset="0"/>
                          <a:ea typeface="Calibri" pitchFamily="34" charset="-122"/>
                          <a:cs typeface="Calibri" pitchFamily="34" charset="-120"/>
                        </a:rPr>
                        <a:t>13.750</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347472">
                <a:tc>
                  <a:txBody>
                    <a:bodyPr/>
                    <a:lstStyle/>
                    <a:p>
                      <a:pPr indent="0" marL="0">
                        <a:buNone/>
                      </a:pPr>
                      <a:r>
                        <a:rPr lang="en-US" sz="1200" dirty="0">
                          <a:solidFill>
                            <a:srgbClr val="1D2321"/>
                          </a:solidFill>
                          <a:latin typeface="Calibri" pitchFamily="34" charset="0"/>
                          <a:ea typeface="Calibri" pitchFamily="34" charset="-122"/>
                          <a:cs typeface="Calibri" pitchFamily="34" charset="-120"/>
                        </a:rPr>
                        <a:t>— în mediul urban</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200" dirty="0">
                          <a:solidFill>
                            <a:srgbClr val="1D2321"/>
                          </a:solidFill>
                          <a:latin typeface="Calibri" pitchFamily="34" charset="0"/>
                          <a:ea typeface="Calibri" pitchFamily="34" charset="-122"/>
                          <a:cs typeface="Calibri" pitchFamily="34" charset="-120"/>
                        </a:rPr>
                        <a:t>1.263 (10%)</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347472">
                <a:tc>
                  <a:txBody>
                    <a:bodyPr/>
                    <a:lstStyle/>
                    <a:p>
                      <a:pPr indent="0" marL="0">
                        <a:buNone/>
                      </a:pPr>
                      <a:r>
                        <a:rPr lang="en-US" sz="1200" dirty="0">
                          <a:solidFill>
                            <a:srgbClr val="1D2321"/>
                          </a:solidFill>
                          <a:latin typeface="Calibri" pitchFamily="34" charset="0"/>
                          <a:ea typeface="Calibri" pitchFamily="34" charset="-122"/>
                          <a:cs typeface="Calibri" pitchFamily="34" charset="-120"/>
                        </a:rPr>
                        <a:t>— în mediul rural</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200" dirty="0">
                          <a:solidFill>
                            <a:srgbClr val="1D2321"/>
                          </a:solidFill>
                          <a:latin typeface="Calibri" pitchFamily="34" charset="0"/>
                          <a:ea typeface="Calibri" pitchFamily="34" charset="-122"/>
                          <a:cs typeface="Calibri" pitchFamily="34" charset="-120"/>
                        </a:rPr>
                        <a:t>12.487 (90%)</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bl>
          </a:graphicData>
        </a:graphic>
      </p:graphicFrame>
      <p:sp>
        <p:nvSpPr>
          <p:cNvPr id="8" name="Shape 4"/>
          <p:cNvSpPr/>
          <p:nvPr/>
        </p:nvSpPr>
        <p:spPr>
          <a:xfrm>
            <a:off x="5303520" y="1234440"/>
            <a:ext cx="3383280" cy="3200400"/>
          </a:xfrm>
          <a:prstGeom prst="roundRect">
            <a:avLst>
              <a:gd name="adj" fmla="val 2857"/>
            </a:avLst>
          </a:prstGeom>
          <a:solidFill>
            <a:srgbClr val="F5EFD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9" name="Text 5"/>
          <p:cNvSpPr txBox="1"/>
          <p:nvPr/>
        </p:nvSpPr>
        <p:spPr>
          <a:xfrm>
            <a:off x="5440680" y="1344168"/>
            <a:ext cx="3108960" cy="384048"/>
          </a:xfrm>
          <a:prstGeom prst="rect">
            <a:avLst/>
          </a:prstGeom>
          <a:noFill/>
          <a:ln/>
        </p:spPr>
        <p:txBody>
          <a:bodyPr wrap="square" lIns="0" tIns="0" rIns="0" bIns="0" rtlCol="0" anchor="t"/>
          <a:lstStyle/>
          <a:p>
            <a:pPr indent="0" marL="0">
              <a:buNone/>
            </a:pPr>
            <a:r>
              <a:rPr lang="en-US" sz="1400" b="1" dirty="0">
                <a:solidFill>
                  <a:srgbClr val="9A7B1E"/>
                </a:solidFill>
                <a:latin typeface="Cambria" pitchFamily="34" charset="0"/>
                <a:ea typeface="Cambria" pitchFamily="34" charset="-122"/>
                <a:cs typeface="Cambria" pitchFamily="34" charset="-120"/>
              </a:rPr>
              <a:t>De reținut</a:t>
            </a:r>
            <a:endParaRPr lang="en-US" sz="1400" dirty="0"/>
          </a:p>
        </p:txBody>
      </p:sp>
      <p:sp>
        <p:nvSpPr>
          <p:cNvPr id="10" name="Text 6"/>
          <p:cNvSpPr txBox="1"/>
          <p:nvPr/>
        </p:nvSpPr>
        <p:spPr>
          <a:xfrm>
            <a:off x="5440680" y="1746504"/>
            <a:ext cx="3108960" cy="2578608"/>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 ~5,8 localități la 100 km² în medie</a:t>
            </a:r>
            <a:endParaRPr lang="en-US" sz="1200" dirty="0"/>
          </a:p>
          <a:p>
            <a:pPr indent="0" marL="0">
              <a:buNone/>
            </a:pPr>
            <a:r>
              <a:rPr lang="en-US" sz="1200" dirty="0">
                <a:solidFill>
                  <a:srgbClr val="1D2321"/>
                </a:solidFill>
                <a:latin typeface="Calibri" pitchFamily="34" charset="0"/>
                <a:ea typeface="Calibri" pitchFamily="34" charset="-122"/>
                <a:cs typeface="Calibri" pitchFamily="34" charset="-120"/>
              </a:rPr>
              <a:t>• 55% populație urbană pe ~13% din teritoriu</a:t>
            </a:r>
            <a:endParaRPr lang="en-US" sz="1200" dirty="0"/>
          </a:p>
          <a:p>
            <a:pPr indent="0" marL="0">
              <a:buNone/>
            </a:pPr>
            <a:r>
              <a:rPr lang="en-US" sz="1200" dirty="0">
                <a:solidFill>
                  <a:srgbClr val="1D2321"/>
                </a:solidFill>
                <a:latin typeface="Calibri" pitchFamily="34" charset="0"/>
                <a:ea typeface="Calibri" pitchFamily="34" charset="-122"/>
                <a:cs typeface="Calibri" pitchFamily="34" charset="-120"/>
              </a:rPr>
              <a:t>• doar 3 localități desființate juridic în 1968–2012, în ciuda depopulării reale</a:t>
            </a:r>
            <a:endParaRPr lang="en-US" sz="1200" dirty="0"/>
          </a:p>
          <a:p>
            <a:pPr indent="0" marL="0">
              <a:buNone/>
            </a:pPr>
            <a:r>
              <a:rPr lang="en-US" sz="1200" dirty="0">
                <a:solidFill>
                  <a:srgbClr val="1D2321"/>
                </a:solidFill>
                <a:latin typeface="Calibri" pitchFamily="34" charset="0"/>
                <a:ea typeface="Calibri" pitchFamily="34" charset="-122"/>
                <a:cs typeface="Calibri" pitchFamily="34" charset="-120"/>
              </a:rPr>
              <a:t>• evidența administrativă rămâne în urma dinamicii teritoriale</a:t>
            </a:r>
            <a:endParaRPr lang="en-US" sz="1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3.3.5 · STRUCTURA</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Structura pe niveluri a unităților administrativ-teritoriale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35</a:t>
            </a:r>
            <a:endParaRPr lang="en-US" sz="900" dirty="0"/>
          </a:p>
        </p:txBody>
      </p:sp>
      <p:pic>
        <p:nvPicPr>
          <p:cNvPr id="7" name="Image 0" descr="/home/claude/c3/figs3/fig32_structura_uat.png">    </p:cNvPr>
          <p:cNvPicPr>
            <a:picLocks noChangeAspect="1"/>
          </p:cNvPicPr>
          <p:nvPr/>
        </p:nvPicPr>
        <p:blipFill>
          <a:blip r:embed="rId1"/>
          <a:stretch>
            <a:fillRect/>
          </a:stretch>
        </p:blipFill>
        <p:spPr>
          <a:xfrm>
            <a:off x="1845945" y="1188720"/>
            <a:ext cx="5452110" cy="3429000"/>
          </a:xfrm>
          <a:prstGeom prst="rect">
            <a:avLst/>
          </a:prstGeom>
        </p:spPr>
      </p:pic>
      <p:sp>
        <p:nvSpPr>
          <p:cNvPr id="8" name="Text 4"/>
          <p:cNvSpPr txBox="1"/>
          <p:nvPr/>
        </p:nvSpPr>
        <p:spPr>
          <a:xfrm>
            <a:off x="457200" y="4663440"/>
            <a:ext cx="8229600" cy="32004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Structura unităților administrativ-teritoriale și a localităților</a:t>
            </a:r>
            <a:endParaRPr lang="en-US" sz="1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548640" y="1234440"/>
            <a:ext cx="1371600" cy="1371600"/>
          </a:xfrm>
          <a:prstGeom prst="ellipse">
            <a:avLst/>
          </a:prstGeom>
          <a:solidFill>
            <a:srgbClr val="8FB996"/>
          </a:solidFill>
          <a:ln/>
        </p:spPr>
      </p:sp>
      <p:sp>
        <p:nvSpPr>
          <p:cNvPr id="3" name="Text 1"/>
          <p:cNvSpPr txBox="1"/>
          <p:nvPr/>
        </p:nvSpPr>
        <p:spPr>
          <a:xfrm>
            <a:off x="548640" y="1234440"/>
            <a:ext cx="1371600" cy="1371600"/>
          </a:xfrm>
          <a:prstGeom prst="rect">
            <a:avLst/>
          </a:prstGeom>
          <a:noFill/>
          <a:ln/>
        </p:spPr>
        <p:txBody>
          <a:bodyPr wrap="square" lIns="0" tIns="0" rIns="0" bIns="0" rtlCol="0" anchor="ctr"/>
          <a:lstStyle/>
          <a:p>
            <a:pPr algn="ctr" indent="0" marL="0">
              <a:buNone/>
            </a:pPr>
            <a:r>
              <a:rPr lang="en-US" sz="3000" b="1" dirty="0">
                <a:solidFill>
                  <a:srgbClr val="1F4D3A"/>
                </a:solidFill>
                <a:latin typeface="Cambria" pitchFamily="34" charset="0"/>
                <a:ea typeface="Cambria" pitchFamily="34" charset="-122"/>
                <a:cs typeface="Cambria" pitchFamily="34" charset="-120"/>
              </a:rPr>
              <a:t>3.4</a:t>
            </a:r>
            <a:endParaRPr lang="en-US" sz="3000" dirty="0"/>
          </a:p>
        </p:txBody>
      </p:sp>
      <p:sp>
        <p:nvSpPr>
          <p:cNvPr id="4" name="Text 2"/>
          <p:cNvSpPr txBox="1"/>
          <p:nvPr/>
        </p:nvSpPr>
        <p:spPr>
          <a:xfrm>
            <a:off x="2286000" y="1097280"/>
            <a:ext cx="6309360" cy="146304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Rețeaua de localități, armatura urbană și cooperarea teritorială</a:t>
            </a:r>
            <a:endParaRPr lang="en-US" sz="3200" dirty="0"/>
          </a:p>
        </p:txBody>
      </p:sp>
      <p:sp>
        <p:nvSpPr>
          <p:cNvPr id="5" name="Text 3"/>
          <p:cNvSpPr txBox="1"/>
          <p:nvPr/>
        </p:nvSpPr>
        <p:spPr>
          <a:xfrm>
            <a:off x="2286000" y="2651760"/>
            <a:ext cx="6309360" cy="1097280"/>
          </a:xfrm>
          <a:prstGeom prst="rect">
            <a:avLst/>
          </a:prstGeom>
          <a:noFill/>
          <a:ln/>
        </p:spPr>
        <p:txBody>
          <a:bodyPr wrap="square" lIns="0" tIns="0" rIns="0" bIns="0" rtlCol="0" anchor="ctr"/>
          <a:lstStyle/>
          <a:p>
            <a:pPr indent="0" marL="0">
              <a:buNone/>
            </a:pPr>
            <a:r>
              <a:rPr lang="en-US" sz="1600" dirty="0">
                <a:solidFill>
                  <a:srgbClr val="EFE9DC"/>
                </a:solidFill>
                <a:latin typeface="Calibri" pitchFamily="34" charset="0"/>
                <a:ea typeface="Calibri" pitchFamily="34" charset="-122"/>
                <a:cs typeface="Calibri" pitchFamily="34" charset="-120"/>
              </a:rPr>
              <a:t>Poli de creștere, zone de influență, zone metropolitane</a:t>
            </a:r>
            <a:endParaRPr lang="en-US" sz="1600" dirty="0"/>
          </a:p>
        </p:txBody>
      </p:sp>
      <p:sp>
        <p:nvSpPr>
          <p:cNvPr id="6" name="Text 4"/>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8FB996"/>
                </a:solidFill>
                <a:latin typeface="Calibri" pitchFamily="34" charset="0"/>
                <a:ea typeface="Calibri" pitchFamily="34" charset="-122"/>
                <a:cs typeface="Calibri" pitchFamily="34" charset="-120"/>
              </a:rPr>
              <a:t>Organizarea Teritoriului și Ecologie · Cursul 3</a:t>
            </a:r>
            <a:endParaRPr lang="en-US" sz="900" dirty="0"/>
          </a:p>
        </p:txBody>
      </p:sp>
      <p:sp>
        <p:nvSpPr>
          <p:cNvPr id="7" name="Text 5"/>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36</a:t>
            </a:r>
            <a:endParaRPr lang="en-US"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3.4.1 · TREI NOȚIUNI</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Rețea de localități, armatură urbană, sisteme urbane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37</a:t>
            </a:r>
            <a:endParaRPr lang="en-US" sz="900" dirty="0"/>
          </a:p>
        </p:txBody>
      </p:sp>
      <p:sp>
        <p:nvSpPr>
          <p:cNvPr id="7" name="Shape 4"/>
          <p:cNvSpPr/>
          <p:nvPr/>
        </p:nvSpPr>
        <p:spPr>
          <a:xfrm>
            <a:off x="457200" y="1234440"/>
            <a:ext cx="2651760" cy="3200400"/>
          </a:xfrm>
          <a:prstGeom prst="roundRect">
            <a:avLst>
              <a:gd name="adj" fmla="val 3448"/>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2377440" cy="502920"/>
          </a:xfrm>
          <a:prstGeom prst="rect">
            <a:avLst/>
          </a:prstGeom>
          <a:noFill/>
          <a:ln/>
        </p:spPr>
        <p:txBody>
          <a:bodyPr wrap="square" lIns="0" tIns="0" rIns="0" bIns="0" rtlCol="0" anchor="t"/>
          <a:lstStyle/>
          <a:p>
            <a:pPr indent="0" marL="0">
              <a:buNone/>
            </a:pPr>
            <a:r>
              <a:rPr lang="en-US" sz="1500" b="1" dirty="0">
                <a:solidFill>
                  <a:srgbClr val="2B5D8A"/>
                </a:solidFill>
                <a:latin typeface="Cambria" pitchFamily="34" charset="0"/>
                <a:ea typeface="Cambria" pitchFamily="34" charset="-122"/>
                <a:cs typeface="Cambria" pitchFamily="34" charset="-120"/>
              </a:rPr>
              <a:t>Rețeaua de localități</a:t>
            </a:r>
            <a:endParaRPr lang="en-US" sz="1500" dirty="0"/>
          </a:p>
        </p:txBody>
      </p:sp>
      <p:sp>
        <p:nvSpPr>
          <p:cNvPr id="9" name="Text 6"/>
          <p:cNvSpPr txBox="1"/>
          <p:nvPr/>
        </p:nvSpPr>
        <p:spPr>
          <a:xfrm>
            <a:off x="594360" y="1865376"/>
            <a:ext cx="2377440" cy="245973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totalitatea localităților de pe un teritoriu (național, județean, zonă funcțională), cu ansamblul relațiilor dintre ele — economice, demografice, de servicii, politico-administrative</a:t>
            </a:r>
            <a:endParaRPr lang="en-US" sz="1250" dirty="0"/>
          </a:p>
        </p:txBody>
      </p:sp>
      <p:sp>
        <p:nvSpPr>
          <p:cNvPr id="10" name="Shape 7"/>
          <p:cNvSpPr/>
          <p:nvPr/>
        </p:nvSpPr>
        <p:spPr>
          <a:xfrm>
            <a:off x="3246120" y="1234440"/>
            <a:ext cx="2651760" cy="3200400"/>
          </a:xfrm>
          <a:prstGeom prst="roundRect">
            <a:avLst>
              <a:gd name="adj" fmla="val 3448"/>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3383280" y="1344168"/>
            <a:ext cx="2377440" cy="502920"/>
          </a:xfrm>
          <a:prstGeom prst="rect">
            <a:avLst/>
          </a:prstGeom>
          <a:noFill/>
          <a:ln/>
        </p:spPr>
        <p:txBody>
          <a:bodyPr wrap="square" lIns="0" tIns="0" rIns="0" bIns="0" rtlCol="0" anchor="t"/>
          <a:lstStyle/>
          <a:p>
            <a:pPr indent="0" marL="0">
              <a:buNone/>
            </a:pPr>
            <a:r>
              <a:rPr lang="en-US" sz="1500" b="1" dirty="0">
                <a:solidFill>
                  <a:srgbClr val="1F4D3A"/>
                </a:solidFill>
                <a:latin typeface="Cambria" pitchFamily="34" charset="0"/>
                <a:ea typeface="Cambria" pitchFamily="34" charset="-122"/>
                <a:cs typeface="Cambria" pitchFamily="34" charset="-120"/>
              </a:rPr>
              <a:t>Armatura urbană</a:t>
            </a:r>
            <a:endParaRPr lang="en-US" sz="1500" dirty="0"/>
          </a:p>
        </p:txBody>
      </p:sp>
      <p:sp>
        <p:nvSpPr>
          <p:cNvPr id="12" name="Text 9"/>
          <p:cNvSpPr txBox="1"/>
          <p:nvPr/>
        </p:nvSpPr>
        <p:spPr>
          <a:xfrm>
            <a:off x="3383280" y="1865376"/>
            <a:ext cx="2377440" cy="245973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ansamblul orașelor ierarhizate și ariile lor de influență — scheletul urban al teritoriului</a:t>
            </a:r>
            <a:endParaRPr lang="en-US" sz="1250" dirty="0"/>
          </a:p>
        </p:txBody>
      </p:sp>
      <p:sp>
        <p:nvSpPr>
          <p:cNvPr id="13" name="Shape 10"/>
          <p:cNvSpPr/>
          <p:nvPr/>
        </p:nvSpPr>
        <p:spPr>
          <a:xfrm>
            <a:off x="6035040" y="1234440"/>
            <a:ext cx="2651760" cy="3200400"/>
          </a:xfrm>
          <a:prstGeom prst="roundRect">
            <a:avLst>
              <a:gd name="adj" fmla="val 3448"/>
            </a:avLst>
          </a:prstGeom>
          <a:solidFill>
            <a:srgbClr val="ECE6F2"/>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6172200" y="1344168"/>
            <a:ext cx="2377440" cy="502920"/>
          </a:xfrm>
          <a:prstGeom prst="rect">
            <a:avLst/>
          </a:prstGeom>
          <a:noFill/>
          <a:ln/>
        </p:spPr>
        <p:txBody>
          <a:bodyPr wrap="square" lIns="0" tIns="0" rIns="0" bIns="0" rtlCol="0" anchor="t"/>
          <a:lstStyle/>
          <a:p>
            <a:pPr indent="0" marL="0">
              <a:buNone/>
            </a:pPr>
            <a:r>
              <a:rPr lang="en-US" sz="1500" b="1" dirty="0">
                <a:solidFill>
                  <a:srgbClr val="5D3F7C"/>
                </a:solidFill>
                <a:latin typeface="Cambria" pitchFamily="34" charset="0"/>
                <a:ea typeface="Cambria" pitchFamily="34" charset="-122"/>
                <a:cs typeface="Cambria" pitchFamily="34" charset="-120"/>
              </a:rPr>
              <a:t>Sistemele urbane</a:t>
            </a:r>
            <a:endParaRPr lang="en-US" sz="1500" dirty="0"/>
          </a:p>
        </p:txBody>
      </p:sp>
      <p:sp>
        <p:nvSpPr>
          <p:cNvPr id="15" name="Text 12"/>
          <p:cNvSpPr txBox="1"/>
          <p:nvPr/>
        </p:nvSpPr>
        <p:spPr>
          <a:xfrm>
            <a:off x="6172200" y="1865376"/>
            <a:ext cx="2377440" cy="245973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localități învecinate care dezvoltă relații de cooperare, păstrându-și autonomia administrativă</a:t>
            </a:r>
            <a:endParaRPr lang="en-US" sz="12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3.4.2 · ARMATURA URBANĂ</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Patru trepte ale armaturii urbane a României (2014)</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38</a:t>
            </a:r>
            <a:endParaRPr lang="en-US" sz="900" dirty="0"/>
          </a:p>
        </p:txBody>
      </p:sp>
      <p:sp>
        <p:nvSpPr>
          <p:cNvPr id="7" name="Shape 4"/>
          <p:cNvSpPr/>
          <p:nvPr/>
        </p:nvSpPr>
        <p:spPr>
          <a:xfrm>
            <a:off x="457200" y="1234440"/>
            <a:ext cx="8229600" cy="731520"/>
          </a:xfrm>
          <a:prstGeom prst="roundRect">
            <a:avLst>
              <a:gd name="adj" fmla="val 10000"/>
            </a:avLst>
          </a:prstGeom>
          <a:solidFill>
            <a:srgbClr val="E6F0EA"/>
          </a:solidFill>
          <a:ln w="16510">
            <a:solidFill>
              <a:srgbClr val="1F4D3A"/>
            </a:solidFill>
            <a:prstDash val="solid"/>
          </a:ln>
        </p:spPr>
      </p:sp>
      <p:sp>
        <p:nvSpPr>
          <p:cNvPr id="8" name="Text 5"/>
          <p:cNvSpPr txBox="1"/>
          <p:nvPr/>
        </p:nvSpPr>
        <p:spPr>
          <a:xfrm>
            <a:off x="594360" y="1234440"/>
            <a:ext cx="7955280" cy="731520"/>
          </a:xfrm>
          <a:prstGeom prst="rect">
            <a:avLst/>
          </a:prstGeom>
          <a:noFill/>
          <a:ln/>
        </p:spPr>
        <p:txBody>
          <a:bodyPr wrap="square" lIns="0" tIns="0" rIns="0" bIns="0" rtlCol="0" anchor="ctr"/>
          <a:lstStyle/>
          <a:p>
            <a:pPr indent="0" marL="0">
              <a:buNone/>
            </a:pPr>
            <a:r>
              <a:rPr lang="en-US" sz="1200" b="1" dirty="0">
                <a:solidFill>
                  <a:srgbClr val="1F4D3A"/>
                </a:solidFill>
                <a:latin typeface="Calibri" pitchFamily="34" charset="0"/>
                <a:ea typeface="Calibri" pitchFamily="34" charset="-122"/>
                <a:cs typeface="Calibri" pitchFamily="34" charset="-120"/>
              </a:rPr>
              <a:t>4 orașe principale</a:t>
            </a:r>
            <a:endParaRPr lang="en-US" sz="1200" dirty="0"/>
          </a:p>
          <a:p>
            <a:pPr indent="0" marL="0">
              <a:buNone/>
            </a:pPr>
            <a:r>
              <a:rPr lang="en-US" sz="950" dirty="0">
                <a:solidFill>
                  <a:srgbClr val="1D2321"/>
                </a:solidFill>
                <a:latin typeface="Calibri" pitchFamily="34" charset="0"/>
                <a:ea typeface="Calibri" pitchFamily="34" charset="-122"/>
                <a:cs typeface="Calibri" pitchFamily="34" charset="-120"/>
              </a:rPr>
              <a:t>București (~1,9 mil.), Iași, Timișoara, Cluj-Napoca (&gt;300.000) — reprezentative pentru sud, est, vest, centru-nord</a:t>
            </a:r>
            <a:endParaRPr lang="en-US" sz="1200" dirty="0"/>
          </a:p>
        </p:txBody>
      </p:sp>
      <p:sp>
        <p:nvSpPr>
          <p:cNvPr id="9" name="Shape 6"/>
          <p:cNvSpPr/>
          <p:nvPr/>
        </p:nvSpPr>
        <p:spPr>
          <a:xfrm>
            <a:off x="1005840" y="2057400"/>
            <a:ext cx="7132320" cy="731520"/>
          </a:xfrm>
          <a:prstGeom prst="roundRect">
            <a:avLst>
              <a:gd name="adj" fmla="val 10000"/>
            </a:avLst>
          </a:prstGeom>
          <a:solidFill>
            <a:srgbClr val="E4ECF4"/>
          </a:solidFill>
          <a:ln w="16510">
            <a:solidFill>
              <a:srgbClr val="2B5D8A"/>
            </a:solidFill>
            <a:prstDash val="solid"/>
          </a:ln>
        </p:spPr>
      </p:sp>
      <p:sp>
        <p:nvSpPr>
          <p:cNvPr id="10" name="Text 7"/>
          <p:cNvSpPr txBox="1"/>
          <p:nvPr/>
        </p:nvSpPr>
        <p:spPr>
          <a:xfrm>
            <a:off x="1143000" y="2057400"/>
            <a:ext cx="6858000" cy="731520"/>
          </a:xfrm>
          <a:prstGeom prst="rect">
            <a:avLst/>
          </a:prstGeom>
          <a:noFill/>
          <a:ln/>
        </p:spPr>
        <p:txBody>
          <a:bodyPr wrap="square" lIns="0" tIns="0" rIns="0" bIns="0" rtlCol="0" anchor="ctr"/>
          <a:lstStyle/>
          <a:p>
            <a:pPr indent="0" marL="0">
              <a:buNone/>
            </a:pPr>
            <a:r>
              <a:rPr lang="en-US" sz="1200" b="1" dirty="0">
                <a:solidFill>
                  <a:srgbClr val="2B5D8A"/>
                </a:solidFill>
                <a:latin typeface="Calibri" pitchFamily="34" charset="0"/>
                <a:ea typeface="Calibri" pitchFamily="34" charset="-122"/>
                <a:cs typeface="Calibri" pitchFamily="34" charset="-120"/>
              </a:rPr>
              <a:t>4 + 3 orașe</a:t>
            </a:r>
            <a:endParaRPr lang="en-US" sz="1200" dirty="0"/>
          </a:p>
          <a:p>
            <a:pPr indent="0" marL="0">
              <a:buNone/>
            </a:pPr>
            <a:r>
              <a:rPr lang="en-US" sz="950" dirty="0">
                <a:solidFill>
                  <a:srgbClr val="1D2321"/>
                </a:solidFill>
                <a:latin typeface="Calibri" pitchFamily="34" charset="0"/>
                <a:ea typeface="Calibri" pitchFamily="34" charset="-122"/>
                <a:cs typeface="Calibri" pitchFamily="34" charset="-120"/>
              </a:rPr>
              <a:t>Constanța, Craiova, Galați, Brașov (275–300k) · Ploiești, Brăila, Oradea (200–275k)</a:t>
            </a:r>
            <a:endParaRPr lang="en-US" sz="1200" dirty="0"/>
          </a:p>
        </p:txBody>
      </p:sp>
      <p:sp>
        <p:nvSpPr>
          <p:cNvPr id="11" name="Shape 8"/>
          <p:cNvSpPr/>
          <p:nvPr/>
        </p:nvSpPr>
        <p:spPr>
          <a:xfrm>
            <a:off x="1554480" y="2880360"/>
            <a:ext cx="6035040" cy="731520"/>
          </a:xfrm>
          <a:prstGeom prst="roundRect">
            <a:avLst>
              <a:gd name="adj" fmla="val 10000"/>
            </a:avLst>
          </a:prstGeom>
          <a:solidFill>
            <a:srgbClr val="ECE6F2"/>
          </a:solidFill>
          <a:ln w="16510">
            <a:solidFill>
              <a:srgbClr val="5D3F7C"/>
            </a:solidFill>
            <a:prstDash val="solid"/>
          </a:ln>
        </p:spPr>
      </p:sp>
      <p:sp>
        <p:nvSpPr>
          <p:cNvPr id="12" name="Text 9"/>
          <p:cNvSpPr txBox="1"/>
          <p:nvPr/>
        </p:nvSpPr>
        <p:spPr>
          <a:xfrm>
            <a:off x="1691640" y="2880360"/>
            <a:ext cx="5760720" cy="731520"/>
          </a:xfrm>
          <a:prstGeom prst="rect">
            <a:avLst/>
          </a:prstGeom>
          <a:noFill/>
          <a:ln/>
        </p:spPr>
        <p:txBody>
          <a:bodyPr wrap="square" lIns="0" tIns="0" rIns="0" bIns="0" rtlCol="0" anchor="ctr"/>
          <a:lstStyle/>
          <a:p>
            <a:pPr indent="0" marL="0">
              <a:buNone/>
            </a:pPr>
            <a:r>
              <a:rPr lang="en-US" sz="1200" b="1" dirty="0">
                <a:solidFill>
                  <a:srgbClr val="5D3F7C"/>
                </a:solidFill>
                <a:latin typeface="Calibri" pitchFamily="34" charset="0"/>
                <a:ea typeface="Calibri" pitchFamily="34" charset="-122"/>
                <a:cs typeface="Calibri" pitchFamily="34" charset="-120"/>
              </a:rPr>
              <a:t>13 orașe · 100–200k</a:t>
            </a:r>
            <a:endParaRPr lang="en-US" sz="1200" dirty="0"/>
          </a:p>
          <a:p>
            <a:pPr indent="0" marL="0">
              <a:buNone/>
            </a:pPr>
            <a:r>
              <a:rPr lang="en-US" sz="950" dirty="0">
                <a:solidFill>
                  <a:srgbClr val="1D2321"/>
                </a:solidFill>
                <a:latin typeface="Calibri" pitchFamily="34" charset="0"/>
                <a:ea typeface="Calibri" pitchFamily="34" charset="-122"/>
                <a:cs typeface="Calibri" pitchFamily="34" charset="-120"/>
              </a:rPr>
              <a:t>Bacău, Pitești, Arad, Sibiu, Târgu Mureș, Baia Mare, Buzău, Botoșani, Râmnicu Vâlcea, Satu Mare, Suceava, Piatra Neamț, Drobeta-Turnu Severin</a:t>
            </a:r>
            <a:endParaRPr lang="en-US" sz="1200" dirty="0"/>
          </a:p>
        </p:txBody>
      </p:sp>
      <p:sp>
        <p:nvSpPr>
          <p:cNvPr id="13" name="Shape 10"/>
          <p:cNvSpPr/>
          <p:nvPr/>
        </p:nvSpPr>
        <p:spPr>
          <a:xfrm>
            <a:off x="2103120" y="3703320"/>
            <a:ext cx="4937760" cy="731520"/>
          </a:xfrm>
          <a:prstGeom prst="roundRect">
            <a:avLst>
              <a:gd name="adj" fmla="val 10000"/>
            </a:avLst>
          </a:prstGeom>
          <a:solidFill>
            <a:srgbClr val="F6E9E0"/>
          </a:solidFill>
          <a:ln w="16510">
            <a:solidFill>
              <a:srgbClr val="B85A2B"/>
            </a:solidFill>
            <a:prstDash val="solid"/>
          </a:ln>
        </p:spPr>
      </p:sp>
      <p:sp>
        <p:nvSpPr>
          <p:cNvPr id="14" name="Text 11"/>
          <p:cNvSpPr txBox="1"/>
          <p:nvPr/>
        </p:nvSpPr>
        <p:spPr>
          <a:xfrm>
            <a:off x="2240280" y="3703320"/>
            <a:ext cx="4663440" cy="731520"/>
          </a:xfrm>
          <a:prstGeom prst="rect">
            <a:avLst/>
          </a:prstGeom>
          <a:noFill/>
          <a:ln/>
        </p:spPr>
        <p:txBody>
          <a:bodyPr wrap="square" lIns="0" tIns="0" rIns="0" bIns="0" rtlCol="0" anchor="ctr"/>
          <a:lstStyle/>
          <a:p>
            <a:pPr indent="0" marL="0">
              <a:buNone/>
            </a:pPr>
            <a:r>
              <a:rPr lang="en-US" sz="1200" b="1" dirty="0">
                <a:solidFill>
                  <a:srgbClr val="B85A2B"/>
                </a:solidFill>
                <a:latin typeface="Calibri" pitchFamily="34" charset="0"/>
                <a:ea typeface="Calibri" pitchFamily="34" charset="-122"/>
                <a:cs typeface="Calibri" pitchFamily="34" charset="-120"/>
              </a:rPr>
              <a:t>19 orașe · 50–100k</a:t>
            </a:r>
            <a:endParaRPr lang="en-US" sz="1200" dirty="0"/>
          </a:p>
          <a:p>
            <a:pPr indent="0" marL="0">
              <a:buNone/>
            </a:pPr>
            <a:r>
              <a:rPr lang="en-US" sz="950" dirty="0">
                <a:solidFill>
                  <a:srgbClr val="1D2321"/>
                </a:solidFill>
                <a:latin typeface="Calibri" pitchFamily="34" charset="0"/>
                <a:ea typeface="Calibri" pitchFamily="34" charset="-122"/>
                <a:cs typeface="Calibri" pitchFamily="34" charset="-120"/>
              </a:rPr>
              <a:t>Focșani, Târgu Jiu, Tulcea, Târgoviște, Bistrița, Reșița, Slatina, Călărași, Vaslui, Alba Iulia, Hunedoara, Bârlad, Giurgiu, Deva, Roman, Zalău, Sfântu Gheorghe, Turda, Mediaș, Slobozia</a:t>
            </a:r>
            <a:endParaRPr lang="en-US" sz="1200" dirty="0"/>
          </a:p>
        </p:txBody>
      </p:sp>
      <p:sp>
        <p:nvSpPr>
          <p:cNvPr id="15" name="Text 12"/>
          <p:cNvSpPr txBox="1"/>
          <p:nvPr/>
        </p:nvSpPr>
        <p:spPr>
          <a:xfrm>
            <a:off x="457200" y="4526280"/>
            <a:ext cx="8229600" cy="22860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Bucureștiul are, din pricina centralizării excesive a ultimului secol, o dimensiune disproporționată față de eșalonul următor.</a:t>
            </a:r>
            <a:endParaRPr lang="en-US" sz="1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3.4.3 · STRUCTURI DE SPRIJIN</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Poli de creștere, poli de dezvoltare, centre urbane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39</a:t>
            </a:r>
            <a:endParaRPr lang="en-US" sz="900" dirty="0"/>
          </a:p>
        </p:txBody>
      </p:sp>
      <p:sp>
        <p:nvSpPr>
          <p:cNvPr id="7" name="Shape 4"/>
          <p:cNvSpPr/>
          <p:nvPr/>
        </p:nvSpPr>
        <p:spPr>
          <a:xfrm>
            <a:off x="457200" y="1234440"/>
            <a:ext cx="2651760" cy="3246120"/>
          </a:xfrm>
          <a:prstGeom prst="roundRect">
            <a:avLst>
              <a:gd name="adj" fmla="val 4138"/>
            </a:avLst>
          </a:prstGeom>
          <a:solidFill>
            <a:srgbClr val="E6F0EA"/>
          </a:solidFill>
          <a:ln w="16510">
            <a:solidFill>
              <a:srgbClr val="1F4D3A"/>
            </a:solidFill>
            <a:prstDash val="solid"/>
          </a:ln>
        </p:spPr>
      </p:sp>
      <p:sp>
        <p:nvSpPr>
          <p:cNvPr id="8" name="Text 5"/>
          <p:cNvSpPr txBox="1"/>
          <p:nvPr/>
        </p:nvSpPr>
        <p:spPr>
          <a:xfrm>
            <a:off x="640080" y="1280160"/>
            <a:ext cx="2286000" cy="822960"/>
          </a:xfrm>
          <a:prstGeom prst="rect">
            <a:avLst/>
          </a:prstGeom>
          <a:noFill/>
          <a:ln/>
        </p:spPr>
        <p:txBody>
          <a:bodyPr wrap="square" lIns="0" tIns="0" rIns="0" bIns="0" rtlCol="0" anchor="ctr"/>
          <a:lstStyle/>
          <a:p>
            <a:pPr indent="0" marL="0">
              <a:buNone/>
            </a:pPr>
            <a:r>
              <a:rPr lang="en-US" sz="3600" b="1" dirty="0">
                <a:solidFill>
                  <a:srgbClr val="1F4D3A"/>
                </a:solidFill>
                <a:latin typeface="Cambria" pitchFamily="34" charset="0"/>
                <a:ea typeface="Cambria" pitchFamily="34" charset="-122"/>
                <a:cs typeface="Cambria" pitchFamily="34" charset="-120"/>
              </a:rPr>
              <a:t>7</a:t>
            </a:r>
            <a:endParaRPr lang="en-US" sz="3600" dirty="0"/>
          </a:p>
        </p:txBody>
      </p:sp>
      <p:sp>
        <p:nvSpPr>
          <p:cNvPr id="9" name="Text 6"/>
          <p:cNvSpPr txBox="1"/>
          <p:nvPr/>
        </p:nvSpPr>
        <p:spPr>
          <a:xfrm>
            <a:off x="640080" y="2103120"/>
            <a:ext cx="2286000" cy="41148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poli de creștere</a:t>
            </a:r>
            <a:endParaRPr lang="en-US" sz="1300" dirty="0"/>
          </a:p>
        </p:txBody>
      </p:sp>
      <p:sp>
        <p:nvSpPr>
          <p:cNvPr id="10" name="Text 7"/>
          <p:cNvSpPr txBox="1"/>
          <p:nvPr/>
        </p:nvSpPr>
        <p:spPr>
          <a:xfrm>
            <a:off x="640080" y="2560320"/>
            <a:ext cx="2286000" cy="1828800"/>
          </a:xfrm>
          <a:prstGeom prst="rect">
            <a:avLst/>
          </a:prstGeom>
          <a:noFill/>
          <a:ln/>
        </p:spPr>
        <p:txBody>
          <a:bodyPr wrap="square" lIns="0" tIns="0" rIns="0" bIns="0" rtlCol="0" anchor="ctr"/>
          <a:lstStyle/>
          <a:p>
            <a:pPr indent="0" marL="0">
              <a:buNone/>
            </a:pPr>
            <a:r>
              <a:rPr lang="en-US" sz="1100" dirty="0">
                <a:solidFill>
                  <a:srgbClr val="1D2321"/>
                </a:solidFill>
                <a:latin typeface="Calibri" pitchFamily="34" charset="0"/>
                <a:ea typeface="Calibri" pitchFamily="34" charset="-122"/>
                <a:cs typeface="Calibri" pitchFamily="34" charset="-120"/>
              </a:rPr>
              <a:t>Iași, Constanța, Ploiești, Craiova, Timișoara, Cluj-Napoca, Brașov — împreună cu arealele lor de influență (HG nr. 998/2008)</a:t>
            </a:r>
            <a:endParaRPr lang="en-US" sz="1100" dirty="0"/>
          </a:p>
        </p:txBody>
      </p:sp>
      <p:sp>
        <p:nvSpPr>
          <p:cNvPr id="11" name="Shape 8"/>
          <p:cNvSpPr/>
          <p:nvPr/>
        </p:nvSpPr>
        <p:spPr>
          <a:xfrm>
            <a:off x="3246120" y="1234440"/>
            <a:ext cx="2651760" cy="3246120"/>
          </a:xfrm>
          <a:prstGeom prst="roundRect">
            <a:avLst>
              <a:gd name="adj" fmla="val 4138"/>
            </a:avLst>
          </a:prstGeom>
          <a:solidFill>
            <a:srgbClr val="E4ECF4"/>
          </a:solidFill>
          <a:ln w="16510">
            <a:solidFill>
              <a:srgbClr val="2B5D8A"/>
            </a:solidFill>
            <a:prstDash val="solid"/>
          </a:ln>
        </p:spPr>
      </p:sp>
      <p:sp>
        <p:nvSpPr>
          <p:cNvPr id="12" name="Text 9"/>
          <p:cNvSpPr txBox="1"/>
          <p:nvPr/>
        </p:nvSpPr>
        <p:spPr>
          <a:xfrm>
            <a:off x="3429000" y="1280160"/>
            <a:ext cx="2286000" cy="822960"/>
          </a:xfrm>
          <a:prstGeom prst="rect">
            <a:avLst/>
          </a:prstGeom>
          <a:noFill/>
          <a:ln/>
        </p:spPr>
        <p:txBody>
          <a:bodyPr wrap="square" lIns="0" tIns="0" rIns="0" bIns="0" rtlCol="0" anchor="ctr"/>
          <a:lstStyle/>
          <a:p>
            <a:pPr indent="0" marL="0">
              <a:buNone/>
            </a:pPr>
            <a:r>
              <a:rPr lang="en-US" sz="3600" b="1" dirty="0">
                <a:solidFill>
                  <a:srgbClr val="2B5D8A"/>
                </a:solidFill>
                <a:latin typeface="Cambria" pitchFamily="34" charset="0"/>
                <a:ea typeface="Cambria" pitchFamily="34" charset="-122"/>
                <a:cs typeface="Cambria" pitchFamily="34" charset="-120"/>
              </a:rPr>
              <a:t>13</a:t>
            </a:r>
            <a:endParaRPr lang="en-US" sz="3600" dirty="0"/>
          </a:p>
        </p:txBody>
      </p:sp>
      <p:sp>
        <p:nvSpPr>
          <p:cNvPr id="13" name="Text 10"/>
          <p:cNvSpPr txBox="1"/>
          <p:nvPr/>
        </p:nvSpPr>
        <p:spPr>
          <a:xfrm>
            <a:off x="3429000" y="2103120"/>
            <a:ext cx="2286000" cy="41148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poli de dezvoltare urbană</a:t>
            </a:r>
            <a:endParaRPr lang="en-US" sz="1300" dirty="0"/>
          </a:p>
        </p:txBody>
      </p:sp>
      <p:sp>
        <p:nvSpPr>
          <p:cNvPr id="14" name="Text 11"/>
          <p:cNvSpPr txBox="1"/>
          <p:nvPr/>
        </p:nvSpPr>
        <p:spPr>
          <a:xfrm>
            <a:off x="3429000" y="2560320"/>
            <a:ext cx="2286000" cy="1828800"/>
          </a:xfrm>
          <a:prstGeom prst="rect">
            <a:avLst/>
          </a:prstGeom>
          <a:noFill/>
          <a:ln/>
        </p:spPr>
        <p:txBody>
          <a:bodyPr wrap="square" lIns="0" tIns="0" rIns="0" bIns="0" rtlCol="0" anchor="ctr"/>
          <a:lstStyle/>
          <a:p>
            <a:pPr indent="0" marL="0">
              <a:buNone/>
            </a:pPr>
            <a:r>
              <a:rPr lang="en-US" sz="1100" dirty="0">
                <a:solidFill>
                  <a:srgbClr val="1D2321"/>
                </a:solidFill>
                <a:latin typeface="Calibri" pitchFamily="34" charset="0"/>
                <a:ea typeface="Calibri" pitchFamily="34" charset="-122"/>
                <a:cs typeface="Calibri" pitchFamily="34" charset="-120"/>
              </a:rPr>
              <a:t>Arad, Baia Mare, Bacău, Brăila, Galați, Deva, Oradea, Pitești, Râmnicu Vâlcea, Satu Mare, Sibiu, Suceava, Târgu Mureș (HG nr. 1149/2008)</a:t>
            </a:r>
            <a:endParaRPr lang="en-US" sz="1100" dirty="0"/>
          </a:p>
        </p:txBody>
      </p:sp>
      <p:sp>
        <p:nvSpPr>
          <p:cNvPr id="15" name="Shape 12"/>
          <p:cNvSpPr/>
          <p:nvPr/>
        </p:nvSpPr>
        <p:spPr>
          <a:xfrm>
            <a:off x="6035040" y="1234440"/>
            <a:ext cx="2651760" cy="3246120"/>
          </a:xfrm>
          <a:prstGeom prst="roundRect">
            <a:avLst>
              <a:gd name="adj" fmla="val 4138"/>
            </a:avLst>
          </a:prstGeom>
          <a:solidFill>
            <a:srgbClr val="ECE6F2"/>
          </a:solidFill>
          <a:ln w="16510">
            <a:solidFill>
              <a:srgbClr val="5D3F7C"/>
            </a:solidFill>
            <a:prstDash val="solid"/>
          </a:ln>
        </p:spPr>
      </p:sp>
      <p:sp>
        <p:nvSpPr>
          <p:cNvPr id="16" name="Text 13"/>
          <p:cNvSpPr txBox="1"/>
          <p:nvPr/>
        </p:nvSpPr>
        <p:spPr>
          <a:xfrm>
            <a:off x="6217920" y="1280160"/>
            <a:ext cx="2286000" cy="822960"/>
          </a:xfrm>
          <a:prstGeom prst="rect">
            <a:avLst/>
          </a:prstGeom>
          <a:noFill/>
          <a:ln/>
        </p:spPr>
        <p:txBody>
          <a:bodyPr wrap="square" lIns="0" tIns="0" rIns="0" bIns="0" rtlCol="0" anchor="ctr"/>
          <a:lstStyle/>
          <a:p>
            <a:pPr indent="0" marL="0">
              <a:buNone/>
            </a:pPr>
            <a:r>
              <a:rPr lang="en-US" sz="3600" b="1" dirty="0">
                <a:solidFill>
                  <a:srgbClr val="5D3F7C"/>
                </a:solidFill>
                <a:latin typeface="Cambria" pitchFamily="34" charset="0"/>
                <a:ea typeface="Cambria" pitchFamily="34" charset="-122"/>
                <a:cs typeface="Cambria" pitchFamily="34" charset="-120"/>
              </a:rPr>
              <a:t>179</a:t>
            </a:r>
            <a:endParaRPr lang="en-US" sz="3600" dirty="0"/>
          </a:p>
        </p:txBody>
      </p:sp>
      <p:sp>
        <p:nvSpPr>
          <p:cNvPr id="17" name="Text 14"/>
          <p:cNvSpPr txBox="1"/>
          <p:nvPr/>
        </p:nvSpPr>
        <p:spPr>
          <a:xfrm>
            <a:off x="6217920" y="2103120"/>
            <a:ext cx="2286000" cy="41148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centre urbane</a:t>
            </a:r>
            <a:endParaRPr lang="en-US" sz="1300" dirty="0"/>
          </a:p>
        </p:txBody>
      </p:sp>
      <p:sp>
        <p:nvSpPr>
          <p:cNvPr id="18" name="Text 15"/>
          <p:cNvSpPr txBox="1"/>
          <p:nvPr/>
        </p:nvSpPr>
        <p:spPr>
          <a:xfrm>
            <a:off x="6217920" y="2560320"/>
            <a:ext cx="2286000" cy="1828800"/>
          </a:xfrm>
          <a:prstGeom prst="rect">
            <a:avLst/>
          </a:prstGeom>
          <a:noFill/>
          <a:ln/>
        </p:spPr>
        <p:txBody>
          <a:bodyPr wrap="square" lIns="0" tIns="0" rIns="0" bIns="0" rtlCol="0" anchor="ctr"/>
          <a:lstStyle/>
          <a:p>
            <a:pPr indent="0" marL="0">
              <a:buNone/>
            </a:pPr>
            <a:r>
              <a:rPr lang="en-US" sz="1100" dirty="0">
                <a:solidFill>
                  <a:srgbClr val="1D2321"/>
                </a:solidFill>
                <a:latin typeface="Calibri" pitchFamily="34" charset="0"/>
                <a:ea typeface="Calibri" pitchFamily="34" charset="-122"/>
                <a:cs typeface="Calibri" pitchFamily="34" charset="-120"/>
              </a:rPr>
              <a:t>orașe și municipii cu peste 10.000 de locuitori, altele decât polii (date 2012)</a:t>
            </a:r>
            <a:endParaRPr lang="en-US" sz="11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3.4.3 · EFECTE TERITORIALE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Ce produc polii de creștere în jurul lor</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40</a:t>
            </a:r>
            <a:endParaRPr lang="en-US" sz="900" dirty="0"/>
          </a:p>
        </p:txBody>
      </p:sp>
      <p:sp>
        <p:nvSpPr>
          <p:cNvPr id="7" name="Shape 4"/>
          <p:cNvSpPr/>
          <p:nvPr/>
        </p:nvSpPr>
        <p:spPr>
          <a:xfrm>
            <a:off x="457200" y="1234440"/>
            <a:ext cx="4023360" cy="1554480"/>
          </a:xfrm>
          <a:prstGeom prst="roundRect">
            <a:avLst>
              <a:gd name="adj" fmla="val 5882"/>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3749040" cy="384048"/>
          </a:xfrm>
          <a:prstGeom prst="rect">
            <a:avLst/>
          </a:prstGeom>
          <a:noFill/>
          <a:ln/>
        </p:spPr>
        <p:txBody>
          <a:bodyPr wrap="square" lIns="0" tIns="0" rIns="0" bIns="0" rtlCol="0" anchor="t"/>
          <a:lstStyle/>
          <a:p>
            <a:pPr indent="0" marL="0">
              <a:buNone/>
            </a:pPr>
            <a:r>
              <a:rPr lang="en-US" sz="1400" b="1" dirty="0">
                <a:solidFill>
                  <a:srgbClr val="B85A2B"/>
                </a:solidFill>
                <a:latin typeface="Cambria" pitchFamily="34" charset="0"/>
                <a:ea typeface="Cambria" pitchFamily="34" charset="-122"/>
                <a:cs typeface="Cambria" pitchFamily="34" charset="-120"/>
              </a:rPr>
              <a:t>Orașe mici dependente</a:t>
            </a:r>
            <a:endParaRPr lang="en-US" sz="1400" dirty="0"/>
          </a:p>
        </p:txBody>
      </p:sp>
      <p:sp>
        <p:nvSpPr>
          <p:cNvPr id="9" name="Text 6"/>
          <p:cNvSpPr txBox="1"/>
          <p:nvPr/>
        </p:nvSpPr>
        <p:spPr>
          <a:xfrm>
            <a:off x="594360" y="1746504"/>
            <a:ext cx="3749040" cy="932688"/>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în apropierea polilor apar orașe cu populație sub 10.000 de locuitori care, ca și comunele periurbane, depind de infrastructura marilor orașe — ceea ce le îngreunează funcționarea</a:t>
            </a:r>
            <a:endParaRPr lang="en-US" sz="1200" dirty="0"/>
          </a:p>
        </p:txBody>
      </p:sp>
      <p:sp>
        <p:nvSpPr>
          <p:cNvPr id="10" name="Shape 7"/>
          <p:cNvSpPr/>
          <p:nvPr/>
        </p:nvSpPr>
        <p:spPr>
          <a:xfrm>
            <a:off x="4663440" y="1234440"/>
            <a:ext cx="4023360" cy="1554480"/>
          </a:xfrm>
          <a:prstGeom prst="roundRect">
            <a:avLst>
              <a:gd name="adj" fmla="val 5882"/>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4800600" y="1344168"/>
            <a:ext cx="3749040" cy="384048"/>
          </a:xfrm>
          <a:prstGeom prst="rect">
            <a:avLst/>
          </a:prstGeom>
          <a:noFill/>
          <a:ln/>
        </p:spPr>
        <p:txBody>
          <a:bodyPr wrap="square" lIns="0" tIns="0" rIns="0" bIns="0" rtlCol="0" anchor="t"/>
          <a:lstStyle/>
          <a:p>
            <a:pPr indent="0" marL="0">
              <a:buNone/>
            </a:pPr>
            <a:r>
              <a:rPr lang="en-US" sz="1400" b="1" dirty="0">
                <a:solidFill>
                  <a:srgbClr val="2B5D8A"/>
                </a:solidFill>
                <a:latin typeface="Cambria" pitchFamily="34" charset="0"/>
                <a:ea typeface="Cambria" pitchFamily="34" charset="-122"/>
                <a:cs typeface="Cambria" pitchFamily="34" charset="-120"/>
              </a:rPr>
              <a:t>Mișcarea populației</a:t>
            </a:r>
            <a:endParaRPr lang="en-US" sz="1400" dirty="0"/>
          </a:p>
        </p:txBody>
      </p:sp>
      <p:sp>
        <p:nvSpPr>
          <p:cNvPr id="12" name="Text 9"/>
          <p:cNvSpPr txBox="1"/>
          <p:nvPr/>
        </p:nvSpPr>
        <p:spPr>
          <a:xfrm>
            <a:off x="4800600" y="1746504"/>
            <a:ext cx="3749040" cy="932688"/>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dezvoltarea polilor și a centrelor metropolitane încurajează mutarea locuitorilor spre localitățile mici apropiate — periurbanizare rezidențială</a:t>
            </a:r>
            <a:endParaRPr lang="en-US" sz="1200" dirty="0"/>
          </a:p>
        </p:txBody>
      </p:sp>
      <p:sp>
        <p:nvSpPr>
          <p:cNvPr id="13" name="Shape 10"/>
          <p:cNvSpPr/>
          <p:nvPr/>
        </p:nvSpPr>
        <p:spPr>
          <a:xfrm>
            <a:off x="457200" y="2971800"/>
            <a:ext cx="8229600" cy="1508760"/>
          </a:xfrm>
          <a:prstGeom prst="roundRect">
            <a:avLst>
              <a:gd name="adj" fmla="val 6061"/>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594360" y="3081528"/>
            <a:ext cx="7955280" cy="384048"/>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Rezultatul: mediile mixte urban–rural</a:t>
            </a:r>
            <a:endParaRPr lang="en-US" sz="1400" dirty="0"/>
          </a:p>
        </p:txBody>
      </p:sp>
      <p:sp>
        <p:nvSpPr>
          <p:cNvPr id="15" name="Text 12"/>
          <p:cNvSpPr txBox="1"/>
          <p:nvPr/>
        </p:nvSpPr>
        <p:spPr>
          <a:xfrm>
            <a:off x="594360" y="3483864"/>
            <a:ext cx="7955280" cy="886968"/>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dependența funcțională depășește granițele administrative; statistica pe UAT nu mai descrie realitatea teritorială — argument pentru cooperarea supracomunală și pentru date geospațiale integrate (Cursul 5).</a:t>
            </a:r>
            <a:endParaRPr lang="en-US" sz="12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3.4.4 · ZONA DE INFLUENȚĂ</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Teritoriul care gravitează în jurul orașului</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41</a:t>
            </a:r>
            <a:endParaRPr lang="en-US" sz="900" dirty="0"/>
          </a:p>
        </p:txBody>
      </p:sp>
      <p:sp>
        <p:nvSpPr>
          <p:cNvPr id="7" name="Shape 4"/>
          <p:cNvSpPr/>
          <p:nvPr/>
        </p:nvSpPr>
        <p:spPr>
          <a:xfrm>
            <a:off x="731520" y="1325880"/>
            <a:ext cx="3291840" cy="3108960"/>
          </a:xfrm>
          <a:prstGeom prst="ellipse">
            <a:avLst/>
          </a:prstGeom>
          <a:solidFill>
            <a:srgbClr val="E4ECF4"/>
          </a:solidFill>
          <a:ln w="19050">
            <a:solidFill>
              <a:srgbClr val="2B5D8A"/>
            </a:solidFill>
            <a:prstDash val="dash"/>
          </a:ln>
        </p:spPr>
      </p:sp>
      <p:sp>
        <p:nvSpPr>
          <p:cNvPr id="8" name="Shape 5"/>
          <p:cNvSpPr/>
          <p:nvPr/>
        </p:nvSpPr>
        <p:spPr>
          <a:xfrm>
            <a:off x="1828800" y="2331720"/>
            <a:ext cx="1097280" cy="1097280"/>
          </a:xfrm>
          <a:prstGeom prst="ellipse">
            <a:avLst/>
          </a:prstGeom>
          <a:solidFill>
            <a:srgbClr val="2B5D8A"/>
          </a:solidFill>
          <a:ln/>
        </p:spPr>
      </p:sp>
      <p:sp>
        <p:nvSpPr>
          <p:cNvPr id="9" name="Text 6"/>
          <p:cNvSpPr txBox="1"/>
          <p:nvPr/>
        </p:nvSpPr>
        <p:spPr>
          <a:xfrm>
            <a:off x="1828800" y="2331720"/>
            <a:ext cx="1097280" cy="1097280"/>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ORAȘ</a:t>
            </a:r>
            <a:endParaRPr lang="en-US" sz="1200" dirty="0"/>
          </a:p>
        </p:txBody>
      </p:sp>
      <p:sp>
        <p:nvSpPr>
          <p:cNvPr id="10" name="Text 7"/>
          <p:cNvSpPr txBox="1"/>
          <p:nvPr/>
        </p:nvSpPr>
        <p:spPr>
          <a:xfrm>
            <a:off x="731520" y="1417320"/>
            <a:ext cx="3291840" cy="365760"/>
          </a:xfrm>
          <a:prstGeom prst="rect">
            <a:avLst/>
          </a:prstGeom>
          <a:noFill/>
          <a:ln/>
        </p:spPr>
        <p:txBody>
          <a:bodyPr wrap="square" lIns="0" tIns="0" rIns="0" bIns="0" rtlCol="0" anchor="ctr"/>
          <a:lstStyle/>
          <a:p>
            <a:pPr algn="ctr" indent="0" marL="0">
              <a:buNone/>
            </a:pPr>
            <a:r>
              <a:rPr lang="en-US" sz="1100" b="1" dirty="0">
                <a:solidFill>
                  <a:srgbClr val="2B5D8A"/>
                </a:solidFill>
                <a:latin typeface="Calibri" pitchFamily="34" charset="0"/>
                <a:ea typeface="Calibri" pitchFamily="34" charset="-122"/>
                <a:cs typeface="Calibri" pitchFamily="34" charset="-120"/>
              </a:rPr>
              <a:t>zona de influență</a:t>
            </a:r>
            <a:endParaRPr lang="en-US" sz="1100" dirty="0"/>
          </a:p>
        </p:txBody>
      </p:sp>
      <p:sp>
        <p:nvSpPr>
          <p:cNvPr id="11" name="Text 8"/>
          <p:cNvSpPr txBox="1"/>
          <p:nvPr/>
        </p:nvSpPr>
        <p:spPr>
          <a:xfrm>
            <a:off x="4389120" y="1325880"/>
            <a:ext cx="4297680" cy="219456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rgbClr val="1D2321"/>
                </a:solidFill>
                <a:latin typeface="Calibri" pitchFamily="34" charset="0"/>
                <a:ea typeface="Calibri" pitchFamily="34" charset="-122"/>
                <a:cs typeface="Calibri" pitchFamily="34" charset="-120"/>
              </a:rPr>
              <a:t>activități economice și piața muncii</a:t>
            </a:r>
            <a:endParaRPr lang="en-US" sz="1300" dirty="0"/>
          </a:p>
          <a:p>
            <a:pPr marL="342900" indent="-342900">
              <a:spcAft>
                <a:spcPts val="600"/>
              </a:spcAft>
              <a:buSzPct val="100000"/>
              <a:buChar char="•"/>
            </a:pPr>
            <a:r>
              <a:rPr lang="en-US" sz="1300" dirty="0">
                <a:solidFill>
                  <a:srgbClr val="1D2321"/>
                </a:solidFill>
                <a:latin typeface="Calibri" pitchFamily="34" charset="0"/>
                <a:ea typeface="Calibri" pitchFamily="34" charset="-122"/>
                <a:cs typeface="Calibri" pitchFamily="34" charset="-120"/>
              </a:rPr>
              <a:t>aprovizionarea cu produse agroalimentare</a:t>
            </a:r>
            <a:endParaRPr lang="en-US" sz="1300" dirty="0"/>
          </a:p>
          <a:p>
            <a:pPr marL="342900" indent="-342900">
              <a:spcAft>
                <a:spcPts val="600"/>
              </a:spcAft>
              <a:buSzPct val="100000"/>
              <a:buChar char="•"/>
            </a:pPr>
            <a:r>
              <a:rPr lang="en-US" sz="1300" dirty="0">
                <a:solidFill>
                  <a:srgbClr val="1D2321"/>
                </a:solidFill>
                <a:latin typeface="Calibri" pitchFamily="34" charset="0"/>
                <a:ea typeface="Calibri" pitchFamily="34" charset="-122"/>
                <a:cs typeface="Calibri" pitchFamily="34" charset="-120"/>
              </a:rPr>
              <a:t>accesul la dotările sociale și comerciale</a:t>
            </a:r>
            <a:endParaRPr lang="en-US" sz="1300" dirty="0"/>
          </a:p>
          <a:p>
            <a:pPr marL="342900" indent="-342900">
              <a:spcAft>
                <a:spcPts val="600"/>
              </a:spcAft>
              <a:buSzPct val="100000"/>
              <a:buChar char="•"/>
            </a:pPr>
            <a:r>
              <a:rPr lang="en-US" sz="1300" dirty="0">
                <a:solidFill>
                  <a:srgbClr val="1D2321"/>
                </a:solidFill>
                <a:latin typeface="Calibri" pitchFamily="34" charset="0"/>
                <a:ea typeface="Calibri" pitchFamily="34" charset="-122"/>
                <a:cs typeface="Calibri" pitchFamily="34" charset="-120"/>
              </a:rPr>
              <a:t>echiparea cu infrastructură</a:t>
            </a:r>
            <a:endParaRPr lang="en-US" sz="1300" dirty="0"/>
          </a:p>
          <a:p>
            <a:pPr marL="342900" indent="-342900">
              <a:spcAft>
                <a:spcPts val="600"/>
              </a:spcAft>
              <a:buSzPct val="100000"/>
              <a:buChar char="•"/>
            </a:pPr>
            <a:r>
              <a:rPr lang="en-US" sz="1300" dirty="0">
                <a:solidFill>
                  <a:srgbClr val="1D2321"/>
                </a:solidFill>
                <a:latin typeface="Calibri" pitchFamily="34" charset="0"/>
                <a:ea typeface="Calibri" pitchFamily="34" charset="-122"/>
                <a:cs typeface="Calibri" pitchFamily="34" charset="-120"/>
              </a:rPr>
              <a:t>amenajări pentru odihnă, recreere și turism</a:t>
            </a:r>
            <a:endParaRPr lang="en-US" sz="1300" dirty="0"/>
          </a:p>
        </p:txBody>
      </p:sp>
      <p:sp>
        <p:nvSpPr>
          <p:cNvPr id="12" name="Text 9"/>
          <p:cNvSpPr txBox="1"/>
          <p:nvPr/>
        </p:nvSpPr>
        <p:spPr>
          <a:xfrm>
            <a:off x="4389120" y="3657600"/>
            <a:ext cx="4297680" cy="731520"/>
          </a:xfrm>
          <a:prstGeom prst="rect">
            <a:avLst/>
          </a:prstGeom>
          <a:noFill/>
          <a:ln/>
        </p:spPr>
        <p:txBody>
          <a:bodyPr wrap="square" lIns="0" tIns="0" rIns="0" bIns="0" rtlCol="0" anchor="ctr"/>
          <a:lstStyle/>
          <a:p>
            <a:pPr indent="0" marL="0">
              <a:buNone/>
            </a:pPr>
            <a:r>
              <a:rPr lang="en-US" sz="1200" i="1" dirty="0">
                <a:solidFill>
                  <a:srgbClr val="5A645F"/>
                </a:solidFill>
                <a:latin typeface="Calibri" pitchFamily="34" charset="0"/>
                <a:ea typeface="Calibri" pitchFamily="34" charset="-122"/>
                <a:cs typeface="Calibri" pitchFamily="34" charset="-120"/>
              </a:rPr>
              <a:t>Dimensiunile zonei de influență sunt în relație directă cu mărimea demografică și cu funcțiile orașului.</a:t>
            </a:r>
            <a:endParaRPr lang="en-US" sz="1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3.4.4 · ZONA METROPOLITANĂ</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Asociere voluntară pe o rază de până la 30 km</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42</a:t>
            </a:r>
            <a:endParaRPr lang="en-US" sz="900" dirty="0"/>
          </a:p>
        </p:txBody>
      </p:sp>
      <p:pic>
        <p:nvPicPr>
          <p:cNvPr id="7" name="Image 0" descr="/home/claude/c3/figs3/map_zone_metropolitane.jpg">    </p:cNvPr>
          <p:cNvPicPr>
            <a:picLocks noChangeAspect="1"/>
          </p:cNvPicPr>
          <p:nvPr/>
        </p:nvPicPr>
        <p:blipFill>
          <a:blip r:embed="rId1"/>
          <a:stretch>
            <a:fillRect/>
          </a:stretch>
        </p:blipFill>
        <p:spPr>
          <a:xfrm>
            <a:off x="576072" y="1188720"/>
            <a:ext cx="3785616" cy="3154680"/>
          </a:xfrm>
          <a:prstGeom prst="rect">
            <a:avLst/>
          </a:prstGeom>
        </p:spPr>
      </p:pic>
      <p:sp>
        <p:nvSpPr>
          <p:cNvPr id="8" name="Text 4"/>
          <p:cNvSpPr txBox="1"/>
          <p:nvPr/>
        </p:nvSpPr>
        <p:spPr>
          <a:xfrm>
            <a:off x="457200" y="4389120"/>
            <a:ext cx="4023360" cy="32004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Zonele metropolitane</a:t>
            </a:r>
            <a:endParaRPr lang="en-US" sz="1000" dirty="0"/>
          </a:p>
        </p:txBody>
      </p:sp>
      <p:sp>
        <p:nvSpPr>
          <p:cNvPr id="9" name="Text 5"/>
          <p:cNvSpPr txBox="1"/>
          <p:nvPr/>
        </p:nvSpPr>
        <p:spPr>
          <a:xfrm>
            <a:off x="4754880" y="1280160"/>
            <a:ext cx="3931920" cy="3291840"/>
          </a:xfrm>
          <a:prstGeom prst="rect">
            <a:avLst/>
          </a:prstGeom>
          <a:noFill/>
          <a:ln/>
        </p:spPr>
        <p:txBody>
          <a:bodyPr wrap="square" lIns="0" tIns="0" rIns="0" bIns="0" rtlCol="0" anchor="t"/>
          <a:lstStyle/>
          <a:p>
            <a:pPr marL="342900" indent="-342900">
              <a:spcAft>
                <a:spcPts val="600"/>
              </a:spcAft>
              <a:buSzPct val="100000"/>
              <a:buChar char="•"/>
            </a:pPr>
            <a:r>
              <a:rPr lang="en-US" sz="1250" dirty="0">
                <a:solidFill>
                  <a:srgbClr val="1D2321"/>
                </a:solidFill>
                <a:latin typeface="Calibri" pitchFamily="34" charset="0"/>
                <a:ea typeface="Calibri" pitchFamily="34" charset="-122"/>
                <a:cs typeface="Calibri" pitchFamily="34" charset="-120"/>
              </a:rPr>
              <a:t>Asociere pe bază de parteneriat voluntar.</a:t>
            </a:r>
            <a:endParaRPr lang="en-US" sz="1250" dirty="0"/>
          </a:p>
          <a:p>
            <a:pPr marL="342900" indent="-342900">
              <a:spcAft>
                <a:spcPts val="600"/>
              </a:spcAft>
              <a:buSzPct val="100000"/>
              <a:buChar char="•"/>
            </a:pPr>
            <a:r>
              <a:rPr lang="en-US" sz="1250" dirty="0">
                <a:solidFill>
                  <a:srgbClr val="1D2321"/>
                </a:solidFill>
                <a:latin typeface="Calibri" pitchFamily="34" charset="0"/>
                <a:ea typeface="Calibri" pitchFamily="34" charset="-122"/>
                <a:cs typeface="Calibri" pitchFamily="34" charset="-120"/>
              </a:rPr>
              <a:t>Marile centre urbane: Capitala și municipiile de rangul I.</a:t>
            </a:r>
            <a:endParaRPr lang="en-US" sz="1250" dirty="0"/>
          </a:p>
          <a:p>
            <a:pPr marL="342900" indent="-342900">
              <a:spcAft>
                <a:spcPts val="600"/>
              </a:spcAft>
              <a:buSzPct val="100000"/>
              <a:buChar char="•"/>
            </a:pPr>
            <a:r>
              <a:rPr lang="en-US" sz="1250" dirty="0">
                <a:solidFill>
                  <a:srgbClr val="1D2321"/>
                </a:solidFill>
                <a:latin typeface="Calibri" pitchFamily="34" charset="0"/>
                <a:ea typeface="Calibri" pitchFamily="34" charset="-122"/>
                <a:cs typeface="Calibri" pitchFamily="34" charset="-120"/>
              </a:rPr>
              <a:t>Localitățile urbane și rurale din zona imediată, la distanțe de până la 30 km.</a:t>
            </a:r>
            <a:endParaRPr lang="en-US" sz="1250" dirty="0"/>
          </a:p>
          <a:p>
            <a:pPr marL="342900" indent="-342900">
              <a:spcAft>
                <a:spcPts val="600"/>
              </a:spcAft>
              <a:buSzPct val="100000"/>
              <a:buChar char="•"/>
            </a:pPr>
            <a:r>
              <a:rPr lang="en-US" sz="1250" dirty="0">
                <a:solidFill>
                  <a:srgbClr val="1D2321"/>
                </a:solidFill>
                <a:latin typeface="Calibri" pitchFamily="34" charset="0"/>
                <a:ea typeface="Calibri" pitchFamily="34" charset="-122"/>
                <a:cs typeface="Calibri" pitchFamily="34" charset="-120"/>
              </a:rPr>
              <a:t>Relații de cooperare pe multiple planuri: transport, servicii, planificare.</a:t>
            </a:r>
            <a:endParaRPr lang="en-US" sz="1250" dirty="0"/>
          </a:p>
          <a:p>
            <a:pPr marL="342900" indent="-342900">
              <a:spcAft>
                <a:spcPts val="600"/>
              </a:spcAft>
              <a:buSzPct val="100000"/>
              <a:buChar char="•"/>
            </a:pPr>
            <a:r>
              <a:rPr lang="en-US" sz="1250" dirty="0">
                <a:solidFill>
                  <a:srgbClr val="1D2321"/>
                </a:solidFill>
                <a:latin typeface="Calibri" pitchFamily="34" charset="0"/>
                <a:ea typeface="Calibri" pitchFamily="34" charset="-122"/>
                <a:cs typeface="Calibri" pitchFamily="34" charset="-120"/>
              </a:rPr>
              <a:t>Perimetru independent de limitele administrative — cere date geospațiale integrate.</a:t>
            </a:r>
            <a:endParaRPr lang="en-US" sz="12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3.4.4 · BANCA MONDIALĂ</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Trei niveluri de intervenție pentru centrele metropolitane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43</a:t>
            </a:r>
            <a:endParaRPr lang="en-US" sz="900" dirty="0"/>
          </a:p>
        </p:txBody>
      </p:sp>
      <p:sp>
        <p:nvSpPr>
          <p:cNvPr id="7" name="Shape 4"/>
          <p:cNvSpPr/>
          <p:nvPr/>
        </p:nvSpPr>
        <p:spPr>
          <a:xfrm>
            <a:off x="457200" y="1234440"/>
            <a:ext cx="2651760" cy="3200400"/>
          </a:xfrm>
          <a:prstGeom prst="roundRect">
            <a:avLst>
              <a:gd name="adj" fmla="val 3448"/>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2377440" cy="457200"/>
          </a:xfrm>
          <a:prstGeom prst="rect">
            <a:avLst/>
          </a:prstGeom>
          <a:noFill/>
          <a:ln/>
        </p:spPr>
        <p:txBody>
          <a:bodyPr wrap="square" lIns="0" tIns="0" rIns="0" bIns="0" rtlCol="0" anchor="t"/>
          <a:lstStyle/>
          <a:p>
            <a:pPr indent="0" marL="0">
              <a:buNone/>
            </a:pPr>
            <a:r>
              <a:rPr lang="en-US" sz="1500" b="1" dirty="0">
                <a:solidFill>
                  <a:srgbClr val="2B5D8A"/>
                </a:solidFill>
                <a:latin typeface="Cambria" pitchFamily="34" charset="0"/>
                <a:ea typeface="Cambria" pitchFamily="34" charset="-122"/>
                <a:cs typeface="Cambria" pitchFamily="34" charset="-120"/>
              </a:rPr>
              <a:t>Nivel urban</a:t>
            </a:r>
            <a:endParaRPr lang="en-US" sz="1500" dirty="0"/>
          </a:p>
        </p:txBody>
      </p:sp>
      <p:sp>
        <p:nvSpPr>
          <p:cNvPr id="9" name="Text 6"/>
          <p:cNvSpPr txBox="1"/>
          <p:nvPr/>
        </p:nvSpPr>
        <p:spPr>
          <a:xfrm>
            <a:off x="594360" y="1819656"/>
            <a:ext cx="2377440" cy="250545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calitatea vieții: transport public, spații verzi, centre culturale, spații publice; stabilizarea pieței imobiliare; consolidarea planificării urbane</a:t>
            </a:r>
            <a:endParaRPr lang="en-US" sz="1250" dirty="0"/>
          </a:p>
        </p:txBody>
      </p:sp>
      <p:sp>
        <p:nvSpPr>
          <p:cNvPr id="10" name="Shape 7"/>
          <p:cNvSpPr/>
          <p:nvPr/>
        </p:nvSpPr>
        <p:spPr>
          <a:xfrm>
            <a:off x="3246120" y="1234440"/>
            <a:ext cx="2651760" cy="3200400"/>
          </a:xfrm>
          <a:prstGeom prst="roundRect">
            <a:avLst>
              <a:gd name="adj" fmla="val 3448"/>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3383280" y="1344168"/>
            <a:ext cx="2377440" cy="457200"/>
          </a:xfrm>
          <a:prstGeom prst="rect">
            <a:avLst/>
          </a:prstGeom>
          <a:noFill/>
          <a:ln/>
        </p:spPr>
        <p:txBody>
          <a:bodyPr wrap="square" lIns="0" tIns="0" rIns="0" bIns="0" rtlCol="0" anchor="t"/>
          <a:lstStyle/>
          <a:p>
            <a:pPr indent="0" marL="0">
              <a:buNone/>
            </a:pPr>
            <a:r>
              <a:rPr lang="en-US" sz="1500" b="1" dirty="0">
                <a:solidFill>
                  <a:srgbClr val="1F4D3A"/>
                </a:solidFill>
                <a:latin typeface="Cambria" pitchFamily="34" charset="0"/>
                <a:ea typeface="Cambria" pitchFamily="34" charset="-122"/>
                <a:cs typeface="Cambria" pitchFamily="34" charset="-120"/>
              </a:rPr>
              <a:t>Nivel metropolitan</a:t>
            </a:r>
            <a:endParaRPr lang="en-US" sz="1500" dirty="0"/>
          </a:p>
        </p:txBody>
      </p:sp>
      <p:sp>
        <p:nvSpPr>
          <p:cNvPr id="12" name="Text 9"/>
          <p:cNvSpPr txBox="1"/>
          <p:nvPr/>
        </p:nvSpPr>
        <p:spPr>
          <a:xfrm>
            <a:off x="3383280" y="1819656"/>
            <a:ext cx="2377440" cy="250545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mobilitate și interacțiune: sistem integrat de transport la nivelul metropolei, dimensionat după utilizatori, cu administrare unică</a:t>
            </a:r>
            <a:endParaRPr lang="en-US" sz="1250" dirty="0"/>
          </a:p>
        </p:txBody>
      </p:sp>
      <p:sp>
        <p:nvSpPr>
          <p:cNvPr id="13" name="Shape 10"/>
          <p:cNvSpPr/>
          <p:nvPr/>
        </p:nvSpPr>
        <p:spPr>
          <a:xfrm>
            <a:off x="6035040" y="1234440"/>
            <a:ext cx="2651760" cy="3200400"/>
          </a:xfrm>
          <a:prstGeom prst="roundRect">
            <a:avLst>
              <a:gd name="adj" fmla="val 3448"/>
            </a:avLst>
          </a:prstGeom>
          <a:solidFill>
            <a:srgbClr val="ECE6F2"/>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6172200" y="1344168"/>
            <a:ext cx="2377440" cy="457200"/>
          </a:xfrm>
          <a:prstGeom prst="rect">
            <a:avLst/>
          </a:prstGeom>
          <a:noFill/>
          <a:ln/>
        </p:spPr>
        <p:txBody>
          <a:bodyPr wrap="square" lIns="0" tIns="0" rIns="0" bIns="0" rtlCol="0" anchor="t"/>
          <a:lstStyle/>
          <a:p>
            <a:pPr indent="0" marL="0">
              <a:buNone/>
            </a:pPr>
            <a:r>
              <a:rPr lang="en-US" sz="1500" b="1" dirty="0">
                <a:solidFill>
                  <a:srgbClr val="5D3F7C"/>
                </a:solidFill>
                <a:latin typeface="Cambria" pitchFamily="34" charset="0"/>
                <a:ea typeface="Cambria" pitchFamily="34" charset="-122"/>
                <a:cs typeface="Cambria" pitchFamily="34" charset="-120"/>
              </a:rPr>
              <a:t>Zone economice mari</a:t>
            </a:r>
            <a:endParaRPr lang="en-US" sz="1500" dirty="0"/>
          </a:p>
        </p:txBody>
      </p:sp>
      <p:sp>
        <p:nvSpPr>
          <p:cNvPr id="15" name="Text 12"/>
          <p:cNvSpPr txBox="1"/>
          <p:nvPr/>
        </p:nvSpPr>
        <p:spPr>
          <a:xfrm>
            <a:off x="6172200" y="1819656"/>
            <a:ext cx="2377440" cy="250545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infrastructura de conectivitate — autostrăzi, căi ferate, aeroporturi, porturi — susținută de orașele mari</a:t>
            </a:r>
            <a:endParaRPr lang="en-US" sz="12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548640" y="1234440"/>
            <a:ext cx="1371600" cy="1371600"/>
          </a:xfrm>
          <a:prstGeom prst="ellipse">
            <a:avLst/>
          </a:prstGeom>
          <a:solidFill>
            <a:srgbClr val="8FB996"/>
          </a:solidFill>
          <a:ln/>
        </p:spPr>
      </p:sp>
      <p:sp>
        <p:nvSpPr>
          <p:cNvPr id="3" name="Text 1"/>
          <p:cNvSpPr txBox="1"/>
          <p:nvPr/>
        </p:nvSpPr>
        <p:spPr>
          <a:xfrm>
            <a:off x="548640" y="1234440"/>
            <a:ext cx="1371600" cy="1371600"/>
          </a:xfrm>
          <a:prstGeom prst="rect">
            <a:avLst/>
          </a:prstGeom>
          <a:noFill/>
          <a:ln/>
        </p:spPr>
        <p:txBody>
          <a:bodyPr wrap="square" lIns="0" tIns="0" rIns="0" bIns="0" rtlCol="0" anchor="ctr"/>
          <a:lstStyle/>
          <a:p>
            <a:pPr algn="ctr" indent="0" marL="0">
              <a:buNone/>
            </a:pPr>
            <a:r>
              <a:rPr lang="en-US" sz="3000" b="1" dirty="0">
                <a:solidFill>
                  <a:srgbClr val="1F4D3A"/>
                </a:solidFill>
                <a:latin typeface="Cambria" pitchFamily="34" charset="0"/>
                <a:ea typeface="Cambria" pitchFamily="34" charset="-122"/>
                <a:cs typeface="Cambria" pitchFamily="34" charset="-120"/>
              </a:rPr>
              <a:t>3.5</a:t>
            </a:r>
            <a:endParaRPr lang="en-US" sz="3000" dirty="0"/>
          </a:p>
        </p:txBody>
      </p:sp>
      <p:sp>
        <p:nvSpPr>
          <p:cNvPr id="4" name="Text 2"/>
          <p:cNvSpPr txBox="1"/>
          <p:nvPr/>
        </p:nvSpPr>
        <p:spPr>
          <a:xfrm>
            <a:off x="2286000" y="1097280"/>
            <a:ext cx="6309360" cy="146304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Delimitarea teritoriului</a:t>
            </a:r>
            <a:endParaRPr lang="en-US" sz="3200" dirty="0"/>
          </a:p>
        </p:txBody>
      </p:sp>
      <p:sp>
        <p:nvSpPr>
          <p:cNvPr id="5" name="Text 3"/>
          <p:cNvSpPr txBox="1"/>
          <p:nvPr/>
        </p:nvSpPr>
        <p:spPr>
          <a:xfrm>
            <a:off x="2286000" y="2651760"/>
            <a:ext cx="6309360" cy="1097280"/>
          </a:xfrm>
          <a:prstGeom prst="rect">
            <a:avLst/>
          </a:prstGeom>
          <a:noFill/>
          <a:ln/>
        </p:spPr>
        <p:txBody>
          <a:bodyPr wrap="square" lIns="0" tIns="0" rIns="0" bIns="0" rtlCol="0" anchor="ctr"/>
          <a:lstStyle/>
          <a:p>
            <a:pPr indent="0" marL="0">
              <a:buNone/>
            </a:pPr>
            <a:r>
              <a:rPr lang="en-US" sz="1600" dirty="0">
                <a:solidFill>
                  <a:srgbClr val="EFE9DC"/>
                </a:solidFill>
                <a:latin typeface="Calibri" pitchFamily="34" charset="0"/>
                <a:ea typeface="Calibri" pitchFamily="34" charset="-122"/>
                <a:cs typeface="Calibri" pitchFamily="34" charset="-120"/>
              </a:rPr>
              <a:t>Intravilan, extravilan, unități cadastrale, hotare și limite</a:t>
            </a:r>
            <a:endParaRPr lang="en-US" sz="1600" dirty="0"/>
          </a:p>
        </p:txBody>
      </p:sp>
      <p:sp>
        <p:nvSpPr>
          <p:cNvPr id="6" name="Text 4"/>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8FB996"/>
                </a:solidFill>
                <a:latin typeface="Calibri" pitchFamily="34" charset="0"/>
                <a:ea typeface="Calibri" pitchFamily="34" charset="-122"/>
                <a:cs typeface="Calibri" pitchFamily="34" charset="-120"/>
              </a:rPr>
              <a:t>Organizarea Teritoriului și Ecologie · Cursul 3</a:t>
            </a:r>
            <a:endParaRPr lang="en-US" sz="900" dirty="0"/>
          </a:p>
        </p:txBody>
      </p:sp>
      <p:sp>
        <p:nvSpPr>
          <p:cNvPr id="7" name="Text 5"/>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44</a:t>
            </a:r>
            <a:endParaRPr lang="en-US" sz="9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3.5 · TERITORIUL ADMINISTRATIV</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Intravilan și extravilan</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45</a:t>
            </a:r>
            <a:endParaRPr lang="en-US" sz="900" dirty="0"/>
          </a:p>
        </p:txBody>
      </p:sp>
      <p:pic>
        <p:nvPicPr>
          <p:cNvPr id="7" name="Image 0" descr="/home/claude/c3/figs3/fig33_teritoriu_administrativ.png">    </p:cNvPr>
          <p:cNvPicPr>
            <a:picLocks noChangeAspect="1"/>
          </p:cNvPicPr>
          <p:nvPr/>
        </p:nvPicPr>
        <p:blipFill>
          <a:blip r:embed="rId1"/>
          <a:stretch>
            <a:fillRect/>
          </a:stretch>
        </p:blipFill>
        <p:spPr>
          <a:xfrm>
            <a:off x="457200" y="1188720"/>
            <a:ext cx="4846320" cy="2564190"/>
          </a:xfrm>
          <a:prstGeom prst="rect">
            <a:avLst/>
          </a:prstGeom>
        </p:spPr>
      </p:pic>
      <p:sp>
        <p:nvSpPr>
          <p:cNvPr id="8" name="Text 4"/>
          <p:cNvSpPr txBox="1"/>
          <p:nvPr/>
        </p:nvSpPr>
        <p:spPr>
          <a:xfrm>
            <a:off x="457200" y="3798630"/>
            <a:ext cx="4846320" cy="32004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Structura teritoriului administrativ</a:t>
            </a:r>
            <a:endParaRPr lang="en-US" sz="1000" dirty="0"/>
          </a:p>
        </p:txBody>
      </p:sp>
      <p:sp>
        <p:nvSpPr>
          <p:cNvPr id="9" name="Shape 5"/>
          <p:cNvSpPr/>
          <p:nvPr/>
        </p:nvSpPr>
        <p:spPr>
          <a:xfrm>
            <a:off x="5486400" y="1234440"/>
            <a:ext cx="3200400" cy="1508760"/>
          </a:xfrm>
          <a:prstGeom prst="roundRect">
            <a:avLst>
              <a:gd name="adj" fmla="val 6061"/>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0" name="Text 6"/>
          <p:cNvSpPr txBox="1"/>
          <p:nvPr/>
        </p:nvSpPr>
        <p:spPr>
          <a:xfrm>
            <a:off x="5623560" y="1344168"/>
            <a:ext cx="2926080" cy="365760"/>
          </a:xfrm>
          <a:prstGeom prst="rect">
            <a:avLst/>
          </a:prstGeom>
          <a:noFill/>
          <a:ln/>
        </p:spPr>
        <p:txBody>
          <a:bodyPr wrap="square" lIns="0" tIns="0" rIns="0" bIns="0" rtlCol="0" anchor="t"/>
          <a:lstStyle/>
          <a:p>
            <a:pPr indent="0" marL="0">
              <a:buNone/>
            </a:pPr>
            <a:r>
              <a:rPr lang="en-US" sz="1400" b="1" dirty="0">
                <a:solidFill>
                  <a:srgbClr val="B85A2B"/>
                </a:solidFill>
                <a:latin typeface="Cambria" pitchFamily="34" charset="0"/>
                <a:ea typeface="Cambria" pitchFamily="34" charset="-122"/>
                <a:cs typeface="Cambria" pitchFamily="34" charset="-120"/>
              </a:rPr>
              <a:t>Intravilanul</a:t>
            </a:r>
            <a:endParaRPr lang="en-US" sz="1400" dirty="0"/>
          </a:p>
        </p:txBody>
      </p:sp>
      <p:sp>
        <p:nvSpPr>
          <p:cNvPr id="11" name="Text 7"/>
          <p:cNvSpPr txBox="1"/>
          <p:nvPr/>
        </p:nvSpPr>
        <p:spPr>
          <a:xfrm>
            <a:off x="5623560" y="1728216"/>
            <a:ext cx="2926080" cy="90525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locuințe și anexe, construcții social-culturale și economice, căi de comunicație, dotări edilitare și comerciale</a:t>
            </a:r>
            <a:endParaRPr lang="en-US" sz="1150" dirty="0"/>
          </a:p>
        </p:txBody>
      </p:sp>
      <p:sp>
        <p:nvSpPr>
          <p:cNvPr id="12" name="Shape 8"/>
          <p:cNvSpPr/>
          <p:nvPr/>
        </p:nvSpPr>
        <p:spPr>
          <a:xfrm>
            <a:off x="5486400" y="2880360"/>
            <a:ext cx="3200400" cy="1508760"/>
          </a:xfrm>
          <a:prstGeom prst="roundRect">
            <a:avLst>
              <a:gd name="adj" fmla="val 6061"/>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3" name="Text 9"/>
          <p:cNvSpPr txBox="1"/>
          <p:nvPr/>
        </p:nvSpPr>
        <p:spPr>
          <a:xfrm>
            <a:off x="5623560" y="2990088"/>
            <a:ext cx="2926080" cy="365760"/>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Extravilanul</a:t>
            </a:r>
            <a:endParaRPr lang="en-US" sz="1400" dirty="0"/>
          </a:p>
        </p:txBody>
      </p:sp>
      <p:sp>
        <p:nvSpPr>
          <p:cNvPr id="14" name="Text 10"/>
          <p:cNvSpPr txBox="1"/>
          <p:nvPr/>
        </p:nvSpPr>
        <p:spPr>
          <a:xfrm>
            <a:off x="5623560" y="3374136"/>
            <a:ext cx="2926080" cy="90525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partea teritoriului administrativ dintre limita intravilanului și hotarul administrativ; limita intravilanului se stabilește prin PUG</a:t>
            </a:r>
            <a:endParaRPr lang="en-US" sz="115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3.5.1 · UNITĂȚI CADASTRALE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Subdiviziunile extravilanului</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46</a:t>
            </a:r>
            <a:endParaRPr lang="en-US" sz="900" dirty="0"/>
          </a:p>
        </p:txBody>
      </p:sp>
      <p:sp>
        <p:nvSpPr>
          <p:cNvPr id="7" name="Shape 4"/>
          <p:cNvSpPr/>
          <p:nvPr/>
        </p:nvSpPr>
        <p:spPr>
          <a:xfrm>
            <a:off x="457200" y="1234440"/>
            <a:ext cx="8229600" cy="603504"/>
          </a:xfrm>
          <a:prstGeom prst="roundRect">
            <a:avLst>
              <a:gd name="adj" fmla="val 12121"/>
            </a:avLst>
          </a:prstGeom>
          <a:solidFill>
            <a:srgbClr val="E4ECF4"/>
          </a:solidFill>
          <a:ln w="16510">
            <a:solidFill>
              <a:srgbClr val="2B5D8A"/>
            </a:solidFill>
            <a:prstDash val="solid"/>
          </a:ln>
        </p:spPr>
      </p:sp>
      <p:sp>
        <p:nvSpPr>
          <p:cNvPr id="8" name="Text 5"/>
          <p:cNvSpPr txBox="1"/>
          <p:nvPr/>
        </p:nvSpPr>
        <p:spPr>
          <a:xfrm>
            <a:off x="594360" y="1234440"/>
            <a:ext cx="7955280" cy="603504"/>
          </a:xfrm>
          <a:prstGeom prst="rect">
            <a:avLst/>
          </a:prstGeom>
          <a:noFill/>
          <a:ln/>
        </p:spPr>
        <p:txBody>
          <a:bodyPr wrap="square" lIns="0" tIns="0" rIns="0" bIns="0" rtlCol="0" anchor="ctr"/>
          <a:lstStyle/>
          <a:p>
            <a:pPr algn="ctr" indent="0" marL="0">
              <a:buNone/>
            </a:pPr>
            <a:r>
              <a:rPr lang="en-US" sz="1150" b="1" dirty="0">
                <a:solidFill>
                  <a:srgbClr val="2B5D8A"/>
                </a:solidFill>
                <a:latin typeface="Calibri" pitchFamily="34" charset="0"/>
                <a:ea typeface="Calibri" pitchFamily="34" charset="-122"/>
                <a:cs typeface="Calibri" pitchFamily="34" charset="-120"/>
              </a:rPr>
              <a:t>TARLAUA (sectorul cadastral)</a:t>
            </a:r>
            <a:endParaRPr lang="en-US" sz="1150" dirty="0"/>
          </a:p>
          <a:p>
            <a:pPr algn="ctr" indent="0" marL="0">
              <a:buNone/>
            </a:pPr>
            <a:r>
              <a:rPr lang="en-US" sz="950" dirty="0">
                <a:solidFill>
                  <a:srgbClr val="1D2321"/>
                </a:solidFill>
                <a:latin typeface="Calibri" pitchFamily="34" charset="0"/>
                <a:ea typeface="Calibri" pitchFamily="34" charset="-122"/>
                <a:cs typeface="Calibri" pitchFamily="34" charset="-120"/>
              </a:rPr>
              <a:t>diviziune a extravilanului delimitată de detalii liniare stabile; mai mulți proprietari și mai multe folosințe</a:t>
            </a:r>
            <a:endParaRPr lang="en-US" sz="1150" dirty="0"/>
          </a:p>
        </p:txBody>
      </p:sp>
      <p:sp>
        <p:nvSpPr>
          <p:cNvPr id="9" name="Shape 6"/>
          <p:cNvSpPr/>
          <p:nvPr/>
        </p:nvSpPr>
        <p:spPr>
          <a:xfrm>
            <a:off x="1097280" y="1947672"/>
            <a:ext cx="6949440" cy="603504"/>
          </a:xfrm>
          <a:prstGeom prst="roundRect">
            <a:avLst>
              <a:gd name="adj" fmla="val 12121"/>
            </a:avLst>
          </a:prstGeom>
          <a:solidFill>
            <a:srgbClr val="E6F0EA"/>
          </a:solidFill>
          <a:ln w="16510">
            <a:solidFill>
              <a:srgbClr val="1F4D3A"/>
            </a:solidFill>
            <a:prstDash val="solid"/>
          </a:ln>
        </p:spPr>
      </p:sp>
      <p:sp>
        <p:nvSpPr>
          <p:cNvPr id="10" name="Text 7"/>
          <p:cNvSpPr txBox="1"/>
          <p:nvPr/>
        </p:nvSpPr>
        <p:spPr>
          <a:xfrm>
            <a:off x="1234440" y="1947672"/>
            <a:ext cx="6675120" cy="603504"/>
          </a:xfrm>
          <a:prstGeom prst="rect">
            <a:avLst/>
          </a:prstGeom>
          <a:noFill/>
          <a:ln/>
        </p:spPr>
        <p:txBody>
          <a:bodyPr wrap="square" lIns="0" tIns="0" rIns="0" bIns="0" rtlCol="0" anchor="ctr"/>
          <a:lstStyle/>
          <a:p>
            <a:pPr algn="ctr" indent="0" marL="0">
              <a:buNone/>
            </a:pPr>
            <a:r>
              <a:rPr lang="en-US" sz="1150" b="1" dirty="0">
                <a:solidFill>
                  <a:srgbClr val="1F4D3A"/>
                </a:solidFill>
                <a:latin typeface="Calibri" pitchFamily="34" charset="0"/>
                <a:ea typeface="Calibri" pitchFamily="34" charset="-122"/>
                <a:cs typeface="Calibri" pitchFamily="34" charset="-120"/>
              </a:rPr>
              <a:t>CORPUL DE PROPRIETATE</a:t>
            </a:r>
            <a:endParaRPr lang="en-US" sz="1150" dirty="0"/>
          </a:p>
          <a:p>
            <a:pPr algn="ctr" indent="0" marL="0">
              <a:buNone/>
            </a:pPr>
            <a:r>
              <a:rPr lang="en-US" sz="950" dirty="0">
                <a:solidFill>
                  <a:srgbClr val="1D2321"/>
                </a:solidFill>
                <a:latin typeface="Calibri" pitchFamily="34" charset="0"/>
                <a:ea typeface="Calibri" pitchFamily="34" charset="-122"/>
                <a:cs typeface="Calibri" pitchFamily="34" charset="-120"/>
              </a:rPr>
              <a:t>una sau mai multe parcele alipite ale unui singur proprietar (sau în indiviziune); una sau mai multe folosințe</a:t>
            </a:r>
            <a:endParaRPr lang="en-US" sz="1150" dirty="0"/>
          </a:p>
        </p:txBody>
      </p:sp>
      <p:sp>
        <p:nvSpPr>
          <p:cNvPr id="11" name="Shape 8"/>
          <p:cNvSpPr/>
          <p:nvPr/>
        </p:nvSpPr>
        <p:spPr>
          <a:xfrm>
            <a:off x="1737360" y="2660904"/>
            <a:ext cx="5669280" cy="603504"/>
          </a:xfrm>
          <a:prstGeom prst="roundRect">
            <a:avLst>
              <a:gd name="adj" fmla="val 12121"/>
            </a:avLst>
          </a:prstGeom>
          <a:solidFill>
            <a:srgbClr val="F5EFDA"/>
          </a:solidFill>
          <a:ln w="16510">
            <a:solidFill>
              <a:srgbClr val="9A7B1E"/>
            </a:solidFill>
            <a:prstDash val="solid"/>
          </a:ln>
        </p:spPr>
      </p:sp>
      <p:sp>
        <p:nvSpPr>
          <p:cNvPr id="12" name="Text 9"/>
          <p:cNvSpPr txBox="1"/>
          <p:nvPr/>
        </p:nvSpPr>
        <p:spPr>
          <a:xfrm>
            <a:off x="1874520" y="2660904"/>
            <a:ext cx="5394960" cy="603504"/>
          </a:xfrm>
          <a:prstGeom prst="rect">
            <a:avLst/>
          </a:prstGeom>
          <a:noFill/>
          <a:ln/>
        </p:spPr>
        <p:txBody>
          <a:bodyPr wrap="square" lIns="0" tIns="0" rIns="0" bIns="0" rtlCol="0" anchor="ctr"/>
          <a:lstStyle/>
          <a:p>
            <a:pPr algn="ctr" indent="0" marL="0">
              <a:buNone/>
            </a:pPr>
            <a:r>
              <a:rPr lang="en-US" sz="1150" b="1" dirty="0">
                <a:solidFill>
                  <a:srgbClr val="9A7B1E"/>
                </a:solidFill>
                <a:latin typeface="Calibri" pitchFamily="34" charset="0"/>
                <a:ea typeface="Calibri" pitchFamily="34" charset="-122"/>
                <a:cs typeface="Calibri" pitchFamily="34" charset="-120"/>
              </a:rPr>
              <a:t>PARCELA</a:t>
            </a:r>
            <a:endParaRPr lang="en-US" sz="1150" dirty="0"/>
          </a:p>
          <a:p>
            <a:pPr algn="ctr" indent="0" marL="0">
              <a:buNone/>
            </a:pPr>
            <a:r>
              <a:rPr lang="en-US" sz="950" dirty="0">
                <a:solidFill>
                  <a:srgbClr val="1D2321"/>
                </a:solidFill>
                <a:latin typeface="Calibri" pitchFamily="34" charset="0"/>
                <a:ea typeface="Calibri" pitchFamily="34" charset="-122"/>
                <a:cs typeface="Calibri" pitchFamily="34" charset="-120"/>
              </a:rPr>
              <a:t>o singură categorie de folosință și un singur proprietar</a:t>
            </a:r>
            <a:endParaRPr lang="en-US" sz="1150" dirty="0"/>
          </a:p>
        </p:txBody>
      </p:sp>
      <p:sp>
        <p:nvSpPr>
          <p:cNvPr id="13" name="Shape 10"/>
          <p:cNvSpPr/>
          <p:nvPr/>
        </p:nvSpPr>
        <p:spPr>
          <a:xfrm>
            <a:off x="2377440" y="3374136"/>
            <a:ext cx="4389120" cy="603504"/>
          </a:xfrm>
          <a:prstGeom prst="roundRect">
            <a:avLst>
              <a:gd name="adj" fmla="val 12121"/>
            </a:avLst>
          </a:prstGeom>
          <a:solidFill>
            <a:srgbClr val="F6E9E0"/>
          </a:solidFill>
          <a:ln w="16510">
            <a:solidFill>
              <a:srgbClr val="B85A2B"/>
            </a:solidFill>
            <a:prstDash val="solid"/>
          </a:ln>
        </p:spPr>
      </p:sp>
      <p:sp>
        <p:nvSpPr>
          <p:cNvPr id="14" name="Text 11"/>
          <p:cNvSpPr txBox="1"/>
          <p:nvPr/>
        </p:nvSpPr>
        <p:spPr>
          <a:xfrm>
            <a:off x="2514600" y="3374136"/>
            <a:ext cx="4114800" cy="603504"/>
          </a:xfrm>
          <a:prstGeom prst="rect">
            <a:avLst/>
          </a:prstGeom>
          <a:noFill/>
          <a:ln/>
        </p:spPr>
        <p:txBody>
          <a:bodyPr wrap="square" lIns="0" tIns="0" rIns="0" bIns="0" rtlCol="0" anchor="ctr"/>
          <a:lstStyle/>
          <a:p>
            <a:pPr algn="ctr" indent="0" marL="0">
              <a:buNone/>
            </a:pPr>
            <a:r>
              <a:rPr lang="en-US" sz="1150" b="1" dirty="0">
                <a:solidFill>
                  <a:srgbClr val="B85A2B"/>
                </a:solidFill>
                <a:latin typeface="Calibri" pitchFamily="34" charset="0"/>
                <a:ea typeface="Calibri" pitchFamily="34" charset="-122"/>
                <a:cs typeface="Calibri" pitchFamily="34" charset="-120"/>
              </a:rPr>
              <a:t>SUBPARCELA</a:t>
            </a:r>
            <a:endParaRPr lang="en-US" sz="1150" dirty="0"/>
          </a:p>
          <a:p>
            <a:pPr algn="ctr" indent="0" marL="0">
              <a:buNone/>
            </a:pPr>
            <a:r>
              <a:rPr lang="en-US" sz="950" dirty="0">
                <a:solidFill>
                  <a:srgbClr val="1D2321"/>
                </a:solidFill>
                <a:latin typeface="Calibri" pitchFamily="34" charset="0"/>
                <a:ea typeface="Calibri" pitchFamily="34" charset="-122"/>
                <a:cs typeface="Calibri" pitchFamily="34" charset="-120"/>
              </a:rPr>
              <a:t>definită de însușirile calitative: clase de bonitare, sol, pante, degradare — unde cadastrul întâlnește pedologia</a:t>
            </a:r>
            <a:endParaRPr lang="en-US" sz="1150" dirty="0"/>
          </a:p>
        </p:txBody>
      </p:sp>
      <p:sp>
        <p:nvSpPr>
          <p:cNvPr id="15" name="Shape 12"/>
          <p:cNvSpPr/>
          <p:nvPr/>
        </p:nvSpPr>
        <p:spPr>
          <a:xfrm>
            <a:off x="457200" y="4114800"/>
            <a:ext cx="8229600" cy="566928"/>
          </a:xfrm>
          <a:prstGeom prst="roundRect">
            <a:avLst>
              <a:gd name="adj" fmla="val 16129"/>
            </a:avLst>
          </a:prstGeom>
          <a:solidFill>
            <a:srgbClr val="F6E9E0"/>
          </a:solidFill>
          <a:ln w="12700">
            <a:solidFill>
              <a:srgbClr val="B85A2B"/>
            </a:solidFill>
            <a:prstDash val="solid"/>
          </a:ln>
        </p:spPr>
      </p:sp>
      <p:sp>
        <p:nvSpPr>
          <p:cNvPr id="16" name="Text 13"/>
          <p:cNvSpPr txBox="1"/>
          <p:nvPr/>
        </p:nvSpPr>
        <p:spPr>
          <a:xfrm>
            <a:off x="640080" y="4169664"/>
            <a:ext cx="7863840" cy="457200"/>
          </a:xfrm>
          <a:prstGeom prst="rect">
            <a:avLst/>
          </a:prstGeom>
          <a:noFill/>
          <a:ln/>
        </p:spPr>
        <p:txBody>
          <a:bodyPr wrap="square" lIns="0" tIns="0" rIns="0" bIns="0" rtlCol="0" anchor="ctr"/>
          <a:lstStyle/>
          <a:p>
            <a:pPr indent="0" marL="0">
              <a:buNone/>
            </a:pPr>
            <a:r>
              <a:rPr lang="en-US" sz="1250" i="1" dirty="0">
                <a:solidFill>
                  <a:srgbClr val="1D2321"/>
                </a:solidFill>
                <a:latin typeface="Calibri" pitchFamily="34" charset="0"/>
                <a:ea typeface="Calibri" pitchFamily="34" charset="-122"/>
                <a:cs typeface="Calibri" pitchFamily="34" charset="-120"/>
              </a:rPr>
              <a:t>Lotul — parcele cu utilitate definită, administrate de stațiunile agricole experimentale; trupul — una sau mai multe tarlale cu un singur proprietar (asociații agricole, fostele IAS).</a:t>
            </a:r>
            <a:endParaRPr lang="en-US" sz="125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3.5.1 · UNITĂȚI CADASTRALE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Subdiviziunile intravilanului și evidența actuală</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47</a:t>
            </a:r>
            <a:endParaRPr lang="en-US" sz="900" dirty="0"/>
          </a:p>
        </p:txBody>
      </p:sp>
      <p:sp>
        <p:nvSpPr>
          <p:cNvPr id="7" name="Shape 4"/>
          <p:cNvSpPr/>
          <p:nvPr/>
        </p:nvSpPr>
        <p:spPr>
          <a:xfrm>
            <a:off x="457200" y="1234440"/>
            <a:ext cx="4023360" cy="3200400"/>
          </a:xfrm>
          <a:prstGeom prst="roundRect">
            <a:avLst>
              <a:gd name="adj" fmla="val 2857"/>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3749040" cy="411480"/>
          </a:xfrm>
          <a:prstGeom prst="rect">
            <a:avLst/>
          </a:prstGeom>
          <a:noFill/>
          <a:ln/>
        </p:spPr>
        <p:txBody>
          <a:bodyPr wrap="square" lIns="0" tIns="0" rIns="0" bIns="0" rtlCol="0" anchor="t"/>
          <a:lstStyle/>
          <a:p>
            <a:pPr indent="0" marL="0">
              <a:buNone/>
            </a:pPr>
            <a:r>
              <a:rPr lang="en-US" sz="1500" b="1" dirty="0">
                <a:solidFill>
                  <a:srgbClr val="2B5D8A"/>
                </a:solidFill>
                <a:latin typeface="Cambria" pitchFamily="34" charset="0"/>
                <a:ea typeface="Cambria" pitchFamily="34" charset="-122"/>
                <a:cs typeface="Cambria" pitchFamily="34" charset="-120"/>
              </a:rPr>
              <a:t>În intravilan</a:t>
            </a:r>
            <a:endParaRPr lang="en-US" sz="1500" dirty="0"/>
          </a:p>
        </p:txBody>
      </p:sp>
      <p:sp>
        <p:nvSpPr>
          <p:cNvPr id="9" name="Text 6"/>
          <p:cNvSpPr txBox="1"/>
          <p:nvPr/>
        </p:nvSpPr>
        <p:spPr>
          <a:xfrm>
            <a:off x="594360" y="1773936"/>
            <a:ext cx="3749040" cy="255117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 sectorul cadastral — asimilat cu CVARTALUL</a:t>
            </a:r>
            <a:endParaRPr lang="en-US" sz="1250" dirty="0"/>
          </a:p>
          <a:p>
            <a:pPr indent="0" marL="0">
              <a:buNone/>
            </a:pPr>
            <a:r>
              <a:rPr lang="en-US" sz="1250" dirty="0">
                <a:solidFill>
                  <a:srgbClr val="1D2321"/>
                </a:solidFill>
                <a:latin typeface="Calibri" pitchFamily="34" charset="0"/>
                <a:ea typeface="Calibri" pitchFamily="34" charset="-122"/>
                <a:cs typeface="Calibri" pitchFamily="34" charset="-120"/>
              </a:rPr>
              <a:t>• corpul de proprietate</a:t>
            </a:r>
            <a:endParaRPr lang="en-US" sz="1250" dirty="0"/>
          </a:p>
          <a:p>
            <a:pPr indent="0" marL="0">
              <a:buNone/>
            </a:pPr>
            <a:r>
              <a:rPr lang="en-US" sz="1250" dirty="0">
                <a:solidFill>
                  <a:srgbClr val="1D2321"/>
                </a:solidFill>
                <a:latin typeface="Calibri" pitchFamily="34" charset="0"/>
                <a:ea typeface="Calibri" pitchFamily="34" charset="-122"/>
                <a:cs typeface="Calibri" pitchFamily="34" charset="-120"/>
              </a:rPr>
              <a:t>• parcela, cu sau fără construcții</a:t>
            </a:r>
            <a:endParaRPr lang="en-US" sz="1250" dirty="0"/>
          </a:p>
          <a:p>
            <a:pPr indent="0" marL="0">
              <a:buNone/>
            </a:pPr>
            <a:endParaRPr lang="en-US" sz="1250" dirty="0"/>
          </a:p>
          <a:p>
            <a:pPr indent="0" marL="0">
              <a:buNone/>
            </a:pPr>
            <a:r>
              <a:rPr lang="en-US" sz="1250" dirty="0">
                <a:solidFill>
                  <a:srgbClr val="1D2321"/>
                </a:solidFill>
                <a:latin typeface="Calibri" pitchFamily="34" charset="0"/>
                <a:ea typeface="Calibri" pitchFamily="34" charset="-122"/>
                <a:cs typeface="Calibri" pitchFamily="34" charset="-120"/>
              </a:rPr>
              <a:t>definite la fel ca omoloagele din extravilan</a:t>
            </a:r>
            <a:endParaRPr lang="en-US" sz="1250" dirty="0"/>
          </a:p>
        </p:txBody>
      </p:sp>
      <p:sp>
        <p:nvSpPr>
          <p:cNvPr id="10" name="Shape 7"/>
          <p:cNvSpPr/>
          <p:nvPr/>
        </p:nvSpPr>
        <p:spPr>
          <a:xfrm>
            <a:off x="4663440" y="1234440"/>
            <a:ext cx="4023360" cy="3200400"/>
          </a:xfrm>
          <a:prstGeom prst="roundRect">
            <a:avLst>
              <a:gd name="adj" fmla="val 2857"/>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4800600" y="1344168"/>
            <a:ext cx="3749040" cy="457200"/>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Evidența juridică actuală (Legea nr. 7/1996)</a:t>
            </a:r>
            <a:endParaRPr lang="en-US" sz="1400" dirty="0"/>
          </a:p>
        </p:txBody>
      </p:sp>
      <p:sp>
        <p:nvSpPr>
          <p:cNvPr id="12" name="Text 9"/>
          <p:cNvSpPr txBox="1"/>
          <p:nvPr/>
        </p:nvSpPr>
        <p:spPr>
          <a:xfrm>
            <a:off x="4800600" y="1819656"/>
            <a:ext cx="3749040" cy="2505456"/>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unitatea de bază este IMOBILUL: terenul, cu sau fără construcții, de pe teritoriul unei UAT, aparținând unuia sau mai multor proprietari, identificat prin NUMĂR CADASTRAL UNIC.</a:t>
            </a:r>
            <a:endParaRPr lang="en-US" sz="1200" dirty="0"/>
          </a:p>
          <a:p>
            <a:pPr indent="0" marL="0">
              <a:buNone/>
            </a:pPr>
            <a:endParaRPr lang="en-US" sz="1200" dirty="0"/>
          </a:p>
          <a:p>
            <a:pPr indent="0" marL="0">
              <a:buNone/>
            </a:pPr>
            <a:r>
              <a:rPr lang="en-US" sz="1200" dirty="0">
                <a:solidFill>
                  <a:srgbClr val="1D2321"/>
                </a:solidFill>
                <a:latin typeface="Calibri" pitchFamily="34" charset="0"/>
                <a:ea typeface="Calibri" pitchFamily="34" charset="-122"/>
                <a:cs typeface="Calibri" pitchFamily="34" charset="-120"/>
              </a:rPr>
              <a:t>Terminologia clasică (tarla, corp, parcelă) rămâne gramatica planurilor parcelare și a înregistrării sistematice pe sectoare cadastrale.</a:t>
            </a:r>
            <a:endParaRPr lang="en-US" sz="12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3.5.2 · HOTARE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Hotarele: patru tipuri, materializate prin borne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48</a:t>
            </a:r>
            <a:endParaRPr lang="en-US" sz="900" dirty="0"/>
          </a:p>
        </p:txBody>
      </p:sp>
      <p:sp>
        <p:nvSpPr>
          <p:cNvPr id="7" name="Shape 4"/>
          <p:cNvSpPr/>
          <p:nvPr/>
        </p:nvSpPr>
        <p:spPr>
          <a:xfrm>
            <a:off x="457200" y="1234440"/>
            <a:ext cx="1920240" cy="1417320"/>
          </a:xfrm>
          <a:prstGeom prst="roundRect">
            <a:avLst>
              <a:gd name="adj" fmla="val 6452"/>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1645920" cy="502920"/>
          </a:xfrm>
          <a:prstGeom prst="rect">
            <a:avLst/>
          </a:prstGeom>
          <a:noFill/>
          <a:ln/>
        </p:spPr>
        <p:txBody>
          <a:bodyPr wrap="square" lIns="0" tIns="0" rIns="0" bIns="0" rtlCol="0" anchor="t"/>
          <a:lstStyle/>
          <a:p>
            <a:pPr indent="0" marL="0">
              <a:buNone/>
            </a:pPr>
            <a:r>
              <a:rPr lang="en-US" sz="1300" b="1" dirty="0">
                <a:solidFill>
                  <a:srgbClr val="5D3F7C"/>
                </a:solidFill>
                <a:latin typeface="Cambria" pitchFamily="34" charset="0"/>
                <a:ea typeface="Cambria" pitchFamily="34" charset="-122"/>
                <a:cs typeface="Cambria" pitchFamily="34" charset="-120"/>
              </a:rPr>
              <a:t>Naționale</a:t>
            </a:r>
            <a:endParaRPr lang="en-US" sz="1300" dirty="0"/>
          </a:p>
        </p:txBody>
      </p:sp>
      <p:sp>
        <p:nvSpPr>
          <p:cNvPr id="9" name="Text 6"/>
          <p:cNvSpPr txBox="1"/>
          <p:nvPr/>
        </p:nvSpPr>
        <p:spPr>
          <a:xfrm>
            <a:off x="594360" y="1865376"/>
            <a:ext cx="1645920" cy="676656"/>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granițele țării</a:t>
            </a:r>
            <a:endParaRPr lang="en-US" sz="1100" dirty="0"/>
          </a:p>
        </p:txBody>
      </p:sp>
      <p:sp>
        <p:nvSpPr>
          <p:cNvPr id="10" name="Shape 7"/>
          <p:cNvSpPr/>
          <p:nvPr/>
        </p:nvSpPr>
        <p:spPr>
          <a:xfrm>
            <a:off x="2560320" y="1234440"/>
            <a:ext cx="1920240" cy="1417320"/>
          </a:xfrm>
          <a:prstGeom prst="roundRect">
            <a:avLst>
              <a:gd name="adj" fmla="val 6452"/>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2697480" y="1344168"/>
            <a:ext cx="1645920" cy="502920"/>
          </a:xfrm>
          <a:prstGeom prst="rect">
            <a:avLst/>
          </a:prstGeom>
          <a:noFill/>
          <a:ln/>
        </p:spPr>
        <p:txBody>
          <a:bodyPr wrap="square" lIns="0" tIns="0" rIns="0" bIns="0" rtlCol="0" anchor="t"/>
          <a:lstStyle/>
          <a:p>
            <a:pPr indent="0" marL="0">
              <a:buNone/>
            </a:pPr>
            <a:r>
              <a:rPr lang="en-US" sz="1300" b="1" dirty="0">
                <a:solidFill>
                  <a:srgbClr val="2B5D8A"/>
                </a:solidFill>
                <a:latin typeface="Cambria" pitchFamily="34" charset="0"/>
                <a:ea typeface="Cambria" pitchFamily="34" charset="-122"/>
                <a:cs typeface="Cambria" pitchFamily="34" charset="-120"/>
              </a:rPr>
              <a:t>Administrative</a:t>
            </a:r>
            <a:endParaRPr lang="en-US" sz="1300" dirty="0"/>
          </a:p>
        </p:txBody>
      </p:sp>
      <p:sp>
        <p:nvSpPr>
          <p:cNvPr id="12" name="Text 9"/>
          <p:cNvSpPr txBox="1"/>
          <p:nvPr/>
        </p:nvSpPr>
        <p:spPr>
          <a:xfrm>
            <a:off x="2697480" y="1865376"/>
            <a:ext cx="1645920" cy="676656"/>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județene, municipale, orășenești, comunale</a:t>
            </a:r>
            <a:endParaRPr lang="en-US" sz="1100" dirty="0"/>
          </a:p>
        </p:txBody>
      </p:sp>
      <p:sp>
        <p:nvSpPr>
          <p:cNvPr id="13" name="Shape 10"/>
          <p:cNvSpPr/>
          <p:nvPr/>
        </p:nvSpPr>
        <p:spPr>
          <a:xfrm>
            <a:off x="4663440" y="1234440"/>
            <a:ext cx="1920240" cy="1417320"/>
          </a:xfrm>
          <a:prstGeom prst="roundRect">
            <a:avLst>
              <a:gd name="adj" fmla="val 6452"/>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4800600" y="1344168"/>
            <a:ext cx="1645920" cy="502920"/>
          </a:xfrm>
          <a:prstGeom prst="rect">
            <a:avLst/>
          </a:prstGeom>
          <a:noFill/>
          <a:ln/>
        </p:spPr>
        <p:txBody>
          <a:bodyPr wrap="square" lIns="0" tIns="0" rIns="0" bIns="0" rtlCol="0" anchor="t"/>
          <a:lstStyle/>
          <a:p>
            <a:pPr indent="0" marL="0">
              <a:buNone/>
            </a:pPr>
            <a:r>
              <a:rPr lang="en-US" sz="1300" b="1" dirty="0">
                <a:solidFill>
                  <a:srgbClr val="1F4D3A"/>
                </a:solidFill>
                <a:latin typeface="Cambria" pitchFamily="34" charset="0"/>
                <a:ea typeface="Cambria" pitchFamily="34" charset="-122"/>
                <a:cs typeface="Cambria" pitchFamily="34" charset="-120"/>
              </a:rPr>
              <a:t>Ale unităților economice</a:t>
            </a:r>
            <a:endParaRPr lang="en-US" sz="1300" dirty="0"/>
          </a:p>
        </p:txBody>
      </p:sp>
      <p:sp>
        <p:nvSpPr>
          <p:cNvPr id="15" name="Text 12"/>
          <p:cNvSpPr txBox="1"/>
          <p:nvPr/>
        </p:nvSpPr>
        <p:spPr>
          <a:xfrm>
            <a:off x="4800600" y="1865376"/>
            <a:ext cx="1645920" cy="676656"/>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industriale, agricole, forestiere</a:t>
            </a:r>
            <a:endParaRPr lang="en-US" sz="1100" dirty="0"/>
          </a:p>
        </p:txBody>
      </p:sp>
      <p:sp>
        <p:nvSpPr>
          <p:cNvPr id="16" name="Shape 13"/>
          <p:cNvSpPr/>
          <p:nvPr/>
        </p:nvSpPr>
        <p:spPr>
          <a:xfrm>
            <a:off x="6766560" y="1234440"/>
            <a:ext cx="1920240" cy="1417320"/>
          </a:xfrm>
          <a:prstGeom prst="roundRect">
            <a:avLst>
              <a:gd name="adj" fmla="val 6452"/>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7" name="Text 14"/>
          <p:cNvSpPr txBox="1"/>
          <p:nvPr/>
        </p:nvSpPr>
        <p:spPr>
          <a:xfrm>
            <a:off x="6903720" y="1344168"/>
            <a:ext cx="1645920" cy="502920"/>
          </a:xfrm>
          <a:prstGeom prst="rect">
            <a:avLst/>
          </a:prstGeom>
          <a:noFill/>
          <a:ln/>
        </p:spPr>
        <p:txBody>
          <a:bodyPr wrap="square" lIns="0" tIns="0" rIns="0" bIns="0" rtlCol="0" anchor="t"/>
          <a:lstStyle/>
          <a:p>
            <a:pPr indent="0" marL="0">
              <a:buNone/>
            </a:pPr>
            <a:r>
              <a:rPr lang="en-US" sz="1300" b="1" dirty="0">
                <a:solidFill>
                  <a:srgbClr val="B85A2B"/>
                </a:solidFill>
                <a:latin typeface="Cambria" pitchFamily="34" charset="0"/>
                <a:ea typeface="Cambria" pitchFamily="34" charset="-122"/>
                <a:cs typeface="Cambria" pitchFamily="34" charset="-120"/>
              </a:rPr>
              <a:t>Ale proprietăților funciare</a:t>
            </a:r>
            <a:endParaRPr lang="en-US" sz="1300" dirty="0"/>
          </a:p>
        </p:txBody>
      </p:sp>
      <p:sp>
        <p:nvSpPr>
          <p:cNvPr id="18" name="Text 15"/>
          <p:cNvSpPr txBox="1"/>
          <p:nvPr/>
        </p:nvSpPr>
        <p:spPr>
          <a:xfrm>
            <a:off x="6903720" y="1865376"/>
            <a:ext cx="1645920" cy="676656"/>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între proprietăți de stat, ale asociațiilor, particulare</a:t>
            </a:r>
            <a:endParaRPr lang="en-US" sz="1100" dirty="0"/>
          </a:p>
        </p:txBody>
      </p:sp>
      <p:sp>
        <p:nvSpPr>
          <p:cNvPr id="19" name="Shape 16"/>
          <p:cNvSpPr/>
          <p:nvPr/>
        </p:nvSpPr>
        <p:spPr>
          <a:xfrm>
            <a:off x="457200" y="2834640"/>
            <a:ext cx="4023360" cy="1645920"/>
          </a:xfrm>
          <a:prstGeom prst="roundRect">
            <a:avLst>
              <a:gd name="adj" fmla="val 5556"/>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20" name="Text 17"/>
          <p:cNvSpPr txBox="1"/>
          <p:nvPr/>
        </p:nvSpPr>
        <p:spPr>
          <a:xfrm>
            <a:off x="594360" y="2944368"/>
            <a:ext cx="3749040" cy="384048"/>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Linii de hotar naturale</a:t>
            </a:r>
            <a:endParaRPr lang="en-US" sz="1400" dirty="0"/>
          </a:p>
        </p:txBody>
      </p:sp>
      <p:sp>
        <p:nvSpPr>
          <p:cNvPr id="21" name="Text 18"/>
          <p:cNvSpPr txBox="1"/>
          <p:nvPr/>
        </p:nvSpPr>
        <p:spPr>
          <a:xfrm>
            <a:off x="594360" y="3346704"/>
            <a:ext cx="3749040" cy="1024128"/>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talvegul cursurilor de apă permanente sau temporare, cumpăna apelor, lizierele pădurilor</a:t>
            </a:r>
            <a:endParaRPr lang="en-US" sz="1200" dirty="0"/>
          </a:p>
        </p:txBody>
      </p:sp>
      <p:sp>
        <p:nvSpPr>
          <p:cNvPr id="22" name="Shape 19"/>
          <p:cNvSpPr/>
          <p:nvPr/>
        </p:nvSpPr>
        <p:spPr>
          <a:xfrm>
            <a:off x="4663440" y="2834640"/>
            <a:ext cx="4023360" cy="1645920"/>
          </a:xfrm>
          <a:prstGeom prst="roundRect">
            <a:avLst>
              <a:gd name="adj" fmla="val 5556"/>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23" name="Text 20"/>
          <p:cNvSpPr txBox="1"/>
          <p:nvPr/>
        </p:nvSpPr>
        <p:spPr>
          <a:xfrm>
            <a:off x="4800600" y="2944368"/>
            <a:ext cx="3749040" cy="384048"/>
          </a:xfrm>
          <a:prstGeom prst="rect">
            <a:avLst/>
          </a:prstGeom>
          <a:noFill/>
          <a:ln/>
        </p:spPr>
        <p:txBody>
          <a:bodyPr wrap="square" lIns="0" tIns="0" rIns="0" bIns="0" rtlCol="0" anchor="t"/>
          <a:lstStyle/>
          <a:p>
            <a:pPr indent="0" marL="0">
              <a:buNone/>
            </a:pPr>
            <a:r>
              <a:rPr lang="en-US" sz="1400" b="1" dirty="0">
                <a:solidFill>
                  <a:srgbClr val="B85A2B"/>
                </a:solidFill>
                <a:latin typeface="Cambria" pitchFamily="34" charset="0"/>
                <a:ea typeface="Cambria" pitchFamily="34" charset="-122"/>
                <a:cs typeface="Cambria" pitchFamily="34" charset="-120"/>
              </a:rPr>
              <a:t>Linii de hotar artificiale</a:t>
            </a:r>
            <a:endParaRPr lang="en-US" sz="1400" dirty="0"/>
          </a:p>
        </p:txBody>
      </p:sp>
      <p:sp>
        <p:nvSpPr>
          <p:cNvPr id="24" name="Text 21"/>
          <p:cNvSpPr txBox="1"/>
          <p:nvPr/>
        </p:nvSpPr>
        <p:spPr>
          <a:xfrm>
            <a:off x="4800600" y="3346704"/>
            <a:ext cx="3749040" cy="1024128"/>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șanțuri, garduri, diguri, canale, drumuri — realizate de om; materializare prin borne și puncte de hotar</a:t>
            </a:r>
            <a:endParaRPr lang="en-US" sz="1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3.5.3 · LIMITE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Limite distincte, difuze, discrete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49</a:t>
            </a:r>
            <a:endParaRPr lang="en-US" sz="900" dirty="0"/>
          </a:p>
        </p:txBody>
      </p:sp>
      <p:graphicFrame>
        <p:nvGraphicFramePr>
          <p:cNvPr id="50"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8229600" cy="914400"/>
        </p:xfrm>
        <a:graphic>
          <a:graphicData uri="http://schemas.openxmlformats.org/drawingml/2006/table">
            <a:tbl>
              <a:tblPr/>
              <a:tblGrid>
                <a:gridCol w="1188720"/>
                <a:gridCol w="2468880"/>
                <a:gridCol w="2286000"/>
                <a:gridCol w="2286000"/>
              </a:tblGrid>
              <a:tr h="384048">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Tipul</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solidFill>
                      <a:srgbClr val="1F4D3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Caracterizare</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solidFill>
                      <a:srgbClr val="1F4D3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Exemple</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solidFill>
                      <a:srgbClr val="1F4D3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Metoda de ridicare</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solidFill>
                      <a:srgbClr val="1F4D3A"/>
                    </a:solidFill>
                  </a:tcPr>
                </a:tc>
              </a:tr>
              <a:tr h="777240">
                <a:tc>
                  <a:txBody>
                    <a:bodyPr/>
                    <a:lstStyle/>
                    <a:p>
                      <a:pPr indent="0" marL="0">
                        <a:buNone/>
                      </a:pPr>
                      <a:r>
                        <a:rPr lang="en-US" sz="1150" b="1" dirty="0">
                          <a:solidFill>
                            <a:srgbClr val="1F4D3A"/>
                          </a:solidFill>
                          <a:latin typeface="Calibri" pitchFamily="34" charset="0"/>
                          <a:ea typeface="Calibri" pitchFamily="34" charset="-122"/>
                          <a:cs typeface="Calibri" pitchFamily="34" charset="-120"/>
                        </a:rPr>
                        <a:t>Distincte</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50" dirty="0">
                          <a:solidFill>
                            <a:srgbClr val="1D2321"/>
                          </a:solidFill>
                          <a:latin typeface="Calibri" pitchFamily="34" charset="0"/>
                          <a:ea typeface="Calibri" pitchFamily="34" charset="-122"/>
                          <a:cs typeface="Calibri" pitchFamily="34" charset="-120"/>
                        </a:rPr>
                        <a:t>contur vizibil, identificabil cu precizie; naturale sau artificiale</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50" dirty="0">
                          <a:solidFill>
                            <a:srgbClr val="1D2321"/>
                          </a:solidFill>
                          <a:latin typeface="Calibri" pitchFamily="34" charset="0"/>
                          <a:ea typeface="Calibri" pitchFamily="34" charset="-122"/>
                          <a:cs typeface="Calibri" pitchFamily="34" charset="-120"/>
                        </a:rPr>
                        <a:t>terasă–luncă; baza pantei; arabil–vie; amenajat–neamenajat</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50" dirty="0">
                          <a:solidFill>
                            <a:srgbClr val="1D2321"/>
                          </a:solidFill>
                          <a:latin typeface="Calibri" pitchFamily="34" charset="0"/>
                          <a:ea typeface="Calibri" pitchFamily="34" charset="-122"/>
                          <a:cs typeface="Calibri" pitchFamily="34" charset="-120"/>
                        </a:rPr>
                        <a:t>topografie clasică, fotointerpretare</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685800">
                <a:tc>
                  <a:txBody>
                    <a:bodyPr/>
                    <a:lstStyle/>
                    <a:p>
                      <a:pPr indent="0" marL="0">
                        <a:buNone/>
                      </a:pPr>
                      <a:r>
                        <a:rPr lang="en-US" sz="1150" b="1" dirty="0">
                          <a:solidFill>
                            <a:srgbClr val="9A7B1E"/>
                          </a:solidFill>
                          <a:latin typeface="Calibri" pitchFamily="34" charset="0"/>
                          <a:ea typeface="Calibri" pitchFamily="34" charset="-122"/>
                          <a:cs typeface="Calibri" pitchFamily="34" charset="-120"/>
                        </a:rPr>
                        <a:t>Difuze</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50" dirty="0">
                          <a:solidFill>
                            <a:srgbClr val="1D2321"/>
                          </a:solidFill>
                          <a:latin typeface="Calibri" pitchFamily="34" charset="0"/>
                          <a:ea typeface="Calibri" pitchFamily="34" charset="-122"/>
                          <a:cs typeface="Calibri" pitchFamily="34" charset="-120"/>
                        </a:rPr>
                        <a:t>necesită documentații și martori pentru stabilire</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50" dirty="0">
                          <a:solidFill>
                            <a:srgbClr val="1D2321"/>
                          </a:solidFill>
                          <a:latin typeface="Calibri" pitchFamily="34" charset="0"/>
                          <a:ea typeface="Calibri" pitchFamily="34" charset="-122"/>
                          <a:cs typeface="Calibri" pitchFamily="34" charset="-120"/>
                        </a:rPr>
                        <a:t>pășune împădurită – pădure</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50" dirty="0">
                          <a:solidFill>
                            <a:srgbClr val="1D2321"/>
                          </a:solidFill>
                          <a:latin typeface="Calibri" pitchFamily="34" charset="0"/>
                          <a:ea typeface="Calibri" pitchFamily="34" charset="-122"/>
                          <a:cs typeface="Calibri" pitchFamily="34" charset="-120"/>
                        </a:rPr>
                        <a:t>documentare istorică, martori, verificări de teren</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777240">
                <a:tc>
                  <a:txBody>
                    <a:bodyPr/>
                    <a:lstStyle/>
                    <a:p>
                      <a:pPr indent="0" marL="0">
                        <a:buNone/>
                      </a:pPr>
                      <a:r>
                        <a:rPr lang="en-US" sz="1150" b="1" dirty="0">
                          <a:solidFill>
                            <a:srgbClr val="B85A2B"/>
                          </a:solidFill>
                          <a:latin typeface="Calibri" pitchFamily="34" charset="0"/>
                          <a:ea typeface="Calibri" pitchFamily="34" charset="-122"/>
                          <a:cs typeface="Calibri" pitchFamily="34" charset="-120"/>
                        </a:rPr>
                        <a:t>Discrete</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50" dirty="0">
                          <a:solidFill>
                            <a:srgbClr val="1D2321"/>
                          </a:solidFill>
                          <a:latin typeface="Calibri" pitchFamily="34" charset="0"/>
                          <a:ea typeface="Calibri" pitchFamily="34" charset="-122"/>
                          <a:cs typeface="Calibri" pitchFamily="34" charset="-120"/>
                        </a:rPr>
                        <a:t>invizibile la suprafață; cer lucrări speciale</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50" dirty="0">
                          <a:solidFill>
                            <a:srgbClr val="1D2321"/>
                          </a:solidFill>
                          <a:latin typeface="Calibri" pitchFamily="34" charset="0"/>
                          <a:ea typeface="Calibri" pitchFamily="34" charset="-122"/>
                          <a:cs typeface="Calibri" pitchFamily="34" charset="-120"/>
                        </a:rPr>
                        <a:t>unități de sol, clase de bonitare, categorii de terenuri</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50" dirty="0">
                          <a:solidFill>
                            <a:srgbClr val="1D2321"/>
                          </a:solidFill>
                          <a:latin typeface="Calibri" pitchFamily="34" charset="0"/>
                          <a:ea typeface="Calibri" pitchFamily="34" charset="-122"/>
                          <a:cs typeface="Calibri" pitchFamily="34" charset="-120"/>
                        </a:rPr>
                        <a:t>profile pedologice, cartări de sol, investigații de specialitate</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bl>
          </a:graphicData>
        </a:graphic>
      </p:graphicFrame>
      <p:sp>
        <p:nvSpPr>
          <p:cNvPr id="8" name="Shape 4"/>
          <p:cNvSpPr/>
          <p:nvPr/>
        </p:nvSpPr>
        <p:spPr>
          <a:xfrm>
            <a:off x="457200" y="3977640"/>
            <a:ext cx="8229600" cy="594360"/>
          </a:xfrm>
          <a:prstGeom prst="roundRect">
            <a:avLst>
              <a:gd name="adj" fmla="val 15385"/>
            </a:avLst>
          </a:prstGeom>
          <a:solidFill>
            <a:srgbClr val="F6E9E0"/>
          </a:solidFill>
          <a:ln w="12700">
            <a:solidFill>
              <a:srgbClr val="B85A2B"/>
            </a:solidFill>
            <a:prstDash val="solid"/>
          </a:ln>
        </p:spPr>
      </p:sp>
      <p:sp>
        <p:nvSpPr>
          <p:cNvPr id="9" name="Text 5"/>
          <p:cNvSpPr txBox="1"/>
          <p:nvPr/>
        </p:nvSpPr>
        <p:spPr>
          <a:xfrm>
            <a:off x="640080" y="4032504"/>
            <a:ext cx="7863840" cy="484632"/>
          </a:xfrm>
          <a:prstGeom prst="rect">
            <a:avLst/>
          </a:prstGeom>
          <a:noFill/>
          <a:ln/>
        </p:spPr>
        <p:txBody>
          <a:bodyPr wrap="square" lIns="0" tIns="0" rIns="0" bIns="0" rtlCol="0" anchor="ctr"/>
          <a:lstStyle/>
          <a:p>
            <a:pPr indent="0" marL="0">
              <a:buNone/>
            </a:pPr>
            <a:r>
              <a:rPr lang="en-US" sz="1250" i="1" dirty="0">
                <a:solidFill>
                  <a:srgbClr val="1D2321"/>
                </a:solidFill>
                <a:latin typeface="Calibri" pitchFamily="34" charset="0"/>
                <a:ea typeface="Calibri" pitchFamily="34" charset="-122"/>
                <a:cs typeface="Calibri" pitchFamily="34" charset="-120"/>
              </a:rPr>
              <a:t>O ierarhie a efortului de măsurare pe care orice proiect de delimitare trebuie să o bugeteze corect: distinctă → difuză → discretă = cost și incertitudine crescătoare.</a:t>
            </a:r>
            <a:endParaRPr lang="en-US" sz="125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548640" y="1234440"/>
            <a:ext cx="1371600" cy="1371600"/>
          </a:xfrm>
          <a:prstGeom prst="ellipse">
            <a:avLst/>
          </a:prstGeom>
          <a:solidFill>
            <a:srgbClr val="8FB996"/>
          </a:solidFill>
          <a:ln/>
        </p:spPr>
      </p:sp>
      <p:sp>
        <p:nvSpPr>
          <p:cNvPr id="3" name="Text 1"/>
          <p:cNvSpPr txBox="1"/>
          <p:nvPr/>
        </p:nvSpPr>
        <p:spPr>
          <a:xfrm>
            <a:off x="548640" y="1234440"/>
            <a:ext cx="1371600" cy="1371600"/>
          </a:xfrm>
          <a:prstGeom prst="rect">
            <a:avLst/>
          </a:prstGeom>
          <a:noFill/>
          <a:ln/>
        </p:spPr>
        <p:txBody>
          <a:bodyPr wrap="square" lIns="0" tIns="0" rIns="0" bIns="0" rtlCol="0" anchor="ctr"/>
          <a:lstStyle/>
          <a:p>
            <a:pPr algn="ctr" indent="0" marL="0">
              <a:buNone/>
            </a:pPr>
            <a:r>
              <a:rPr lang="en-US" sz="3000" b="1" dirty="0">
                <a:solidFill>
                  <a:srgbClr val="1F4D3A"/>
                </a:solidFill>
                <a:latin typeface="Cambria" pitchFamily="34" charset="0"/>
                <a:ea typeface="Cambria" pitchFamily="34" charset="-122"/>
                <a:cs typeface="Cambria" pitchFamily="34" charset="-120"/>
              </a:rPr>
              <a:t>3.6</a:t>
            </a:r>
            <a:endParaRPr lang="en-US" sz="3000" dirty="0"/>
          </a:p>
        </p:txBody>
      </p:sp>
      <p:sp>
        <p:nvSpPr>
          <p:cNvPr id="4" name="Text 2"/>
          <p:cNvSpPr txBox="1"/>
          <p:nvPr/>
        </p:nvSpPr>
        <p:spPr>
          <a:xfrm>
            <a:off x="2286000" y="1097280"/>
            <a:ext cx="6309360" cy="146304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Relevanța pentru specializarea MTC</a:t>
            </a:r>
            <a:endParaRPr lang="en-US" sz="3200" dirty="0"/>
          </a:p>
        </p:txBody>
      </p:sp>
      <p:sp>
        <p:nvSpPr>
          <p:cNvPr id="5" name="Text 3"/>
          <p:cNvSpPr txBox="1"/>
          <p:nvPr/>
        </p:nvSpPr>
        <p:spPr>
          <a:xfrm>
            <a:off x="2286000" y="2651760"/>
            <a:ext cx="6309360" cy="1097280"/>
          </a:xfrm>
          <a:prstGeom prst="rect">
            <a:avLst/>
          </a:prstGeom>
          <a:noFill/>
          <a:ln/>
        </p:spPr>
        <p:txBody>
          <a:bodyPr wrap="square" lIns="0" tIns="0" rIns="0" bIns="0" rtlCol="0" anchor="ctr"/>
          <a:lstStyle/>
          <a:p>
            <a:pPr indent="0" marL="0">
              <a:buNone/>
            </a:pPr>
            <a:r>
              <a:rPr lang="en-US" sz="1600" dirty="0">
                <a:solidFill>
                  <a:srgbClr val="EFE9DC"/>
                </a:solidFill>
                <a:latin typeface="Calibri" pitchFamily="34" charset="0"/>
                <a:ea typeface="Calibri" pitchFamily="34" charset="-122"/>
                <a:cs typeface="Calibri" pitchFamily="34" charset="-120"/>
              </a:rPr>
              <a:t>Capitolul cu cea mai directă aplicabilitate profesională</a:t>
            </a:r>
            <a:endParaRPr lang="en-US" sz="1600" dirty="0"/>
          </a:p>
        </p:txBody>
      </p:sp>
      <p:sp>
        <p:nvSpPr>
          <p:cNvPr id="6" name="Text 4"/>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8FB996"/>
                </a:solidFill>
                <a:latin typeface="Calibri" pitchFamily="34" charset="0"/>
                <a:ea typeface="Calibri" pitchFamily="34" charset="-122"/>
                <a:cs typeface="Calibri" pitchFamily="34" charset="-120"/>
              </a:rPr>
              <a:t>Organizarea Teritoriului și Ecologie · Cursul 3</a:t>
            </a:r>
            <a:endParaRPr lang="en-US" sz="900" dirty="0"/>
          </a:p>
        </p:txBody>
      </p:sp>
      <p:sp>
        <p:nvSpPr>
          <p:cNvPr id="7" name="Text 5"/>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50</a:t>
            </a:r>
            <a:endParaRPr lang="en-US" sz="9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3.6 · ROLUL SPECIALISTULUI MTC</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Șase contribuții directe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51</a:t>
            </a:r>
            <a:endParaRPr lang="en-US" sz="900" dirty="0"/>
          </a:p>
        </p:txBody>
      </p:sp>
      <p:sp>
        <p:nvSpPr>
          <p:cNvPr id="7" name="Shape 4"/>
          <p:cNvSpPr/>
          <p:nvPr/>
        </p:nvSpPr>
        <p:spPr>
          <a:xfrm>
            <a:off x="457200" y="1490472"/>
            <a:ext cx="457200" cy="457200"/>
          </a:xfrm>
          <a:prstGeom prst="ellipse">
            <a:avLst/>
          </a:prstGeom>
          <a:solidFill>
            <a:srgbClr val="1F4D3A"/>
          </a:solidFill>
          <a:ln/>
        </p:spPr>
      </p:sp>
      <p:sp>
        <p:nvSpPr>
          <p:cNvPr id="8" name="Text 5"/>
          <p:cNvSpPr txBox="1"/>
          <p:nvPr/>
        </p:nvSpPr>
        <p:spPr>
          <a:xfrm>
            <a:off x="457200" y="1490472"/>
            <a:ext cx="45720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9" name="Text 6"/>
          <p:cNvSpPr txBox="1"/>
          <p:nvPr/>
        </p:nvSpPr>
        <p:spPr>
          <a:xfrm>
            <a:off x="1051560" y="1234440"/>
            <a:ext cx="3474720" cy="1024128"/>
          </a:xfrm>
          <a:prstGeom prst="rect">
            <a:avLst/>
          </a:prstGeom>
          <a:noFill/>
          <a:ln/>
        </p:spPr>
        <p:txBody>
          <a:bodyPr wrap="square" lIns="0" tIns="0" rIns="0" bIns="0" rtlCol="0" anchor="ctr"/>
          <a:lstStyle/>
          <a:p>
            <a:pPr indent="0" marL="0">
              <a:buNone/>
            </a:pPr>
            <a:r>
              <a:rPr lang="en-US" sz="1250" b="1" dirty="0">
                <a:solidFill>
                  <a:srgbClr val="1D2321"/>
                </a:solidFill>
                <a:latin typeface="Calibri" pitchFamily="34" charset="0"/>
                <a:ea typeface="Calibri" pitchFamily="34" charset="-122"/>
                <a:cs typeface="Calibri" pitchFamily="34" charset="-120"/>
              </a:rPr>
              <a:t>Delimitarea și materializarea hotarelor UAT</a:t>
            </a:r>
            <a:endParaRPr lang="en-US" sz="1250" dirty="0"/>
          </a:p>
          <a:p>
            <a:pPr indent="0" marL="0">
              <a:buNone/>
            </a:pPr>
            <a:r>
              <a:rPr lang="en-US" sz="1050" dirty="0">
                <a:solidFill>
                  <a:srgbClr val="5A645F"/>
                </a:solidFill>
                <a:latin typeface="Calibri" pitchFamily="34" charset="0"/>
                <a:ea typeface="Calibri" pitchFamily="34" charset="-122"/>
                <a:cs typeface="Calibri" pitchFamily="34" charset="-120"/>
              </a:rPr>
              <a:t>puncte de hotar, procese-verbale de delimitare, inventare de coordonate, bornare — fiecare imobil aparține unui singur UAT</a:t>
            </a:r>
            <a:endParaRPr lang="en-US" sz="1250" dirty="0"/>
          </a:p>
        </p:txBody>
      </p:sp>
      <p:sp>
        <p:nvSpPr>
          <p:cNvPr id="10" name="Shape 7"/>
          <p:cNvSpPr/>
          <p:nvPr/>
        </p:nvSpPr>
        <p:spPr>
          <a:xfrm>
            <a:off x="4709160" y="1490472"/>
            <a:ext cx="457200" cy="457200"/>
          </a:xfrm>
          <a:prstGeom prst="ellipse">
            <a:avLst/>
          </a:prstGeom>
          <a:solidFill>
            <a:srgbClr val="2B5D8A"/>
          </a:solidFill>
          <a:ln/>
        </p:spPr>
      </p:sp>
      <p:sp>
        <p:nvSpPr>
          <p:cNvPr id="11" name="Text 8"/>
          <p:cNvSpPr txBox="1"/>
          <p:nvPr/>
        </p:nvSpPr>
        <p:spPr>
          <a:xfrm>
            <a:off x="4709160" y="1490472"/>
            <a:ext cx="45720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2" name="Text 9"/>
          <p:cNvSpPr txBox="1"/>
          <p:nvPr/>
        </p:nvSpPr>
        <p:spPr>
          <a:xfrm>
            <a:off x="5303520" y="1234440"/>
            <a:ext cx="3474720" cy="1024128"/>
          </a:xfrm>
          <a:prstGeom prst="rect">
            <a:avLst/>
          </a:prstGeom>
          <a:noFill/>
          <a:ln/>
        </p:spPr>
        <p:txBody>
          <a:bodyPr wrap="square" lIns="0" tIns="0" rIns="0" bIns="0" rtlCol="0" anchor="ctr"/>
          <a:lstStyle/>
          <a:p>
            <a:pPr indent="0" marL="0">
              <a:buNone/>
            </a:pPr>
            <a:r>
              <a:rPr lang="en-US" sz="1250" b="1" dirty="0">
                <a:solidFill>
                  <a:srgbClr val="1D2321"/>
                </a:solidFill>
                <a:latin typeface="Calibri" pitchFamily="34" charset="0"/>
                <a:ea typeface="Calibri" pitchFamily="34" charset="-122"/>
                <a:cs typeface="Calibri" pitchFamily="34" charset="-120"/>
              </a:rPr>
              <a:t>Evidența intravilan / extravilan</a:t>
            </a:r>
            <a:endParaRPr lang="en-US" sz="1250" dirty="0"/>
          </a:p>
          <a:p>
            <a:pPr indent="0" marL="0">
              <a:buNone/>
            </a:pPr>
            <a:r>
              <a:rPr lang="en-US" sz="1050" dirty="0">
                <a:solidFill>
                  <a:srgbClr val="5A645F"/>
                </a:solidFill>
                <a:latin typeface="Calibri" pitchFamily="34" charset="0"/>
                <a:ea typeface="Calibri" pitchFamily="34" charset="-122"/>
                <a:cs typeface="Calibri" pitchFamily="34" charset="-120"/>
              </a:rPr>
              <a:t>actualizarea limitei intravilanului odată cu PUG; regimul juridic, tehnic și fiscal al fiecărui imobil</a:t>
            </a:r>
            <a:endParaRPr lang="en-US" sz="1250" dirty="0"/>
          </a:p>
        </p:txBody>
      </p:sp>
      <p:sp>
        <p:nvSpPr>
          <p:cNvPr id="13" name="Shape 10"/>
          <p:cNvSpPr/>
          <p:nvPr/>
        </p:nvSpPr>
        <p:spPr>
          <a:xfrm>
            <a:off x="457200" y="2587752"/>
            <a:ext cx="457200" cy="457200"/>
          </a:xfrm>
          <a:prstGeom prst="ellipse">
            <a:avLst/>
          </a:prstGeom>
          <a:solidFill>
            <a:srgbClr val="5D3F7C"/>
          </a:solidFill>
          <a:ln/>
        </p:spPr>
      </p:sp>
      <p:sp>
        <p:nvSpPr>
          <p:cNvPr id="14" name="Text 11"/>
          <p:cNvSpPr txBox="1"/>
          <p:nvPr/>
        </p:nvSpPr>
        <p:spPr>
          <a:xfrm>
            <a:off x="457200" y="2587752"/>
            <a:ext cx="45720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5" name="Text 12"/>
          <p:cNvSpPr txBox="1"/>
          <p:nvPr/>
        </p:nvSpPr>
        <p:spPr>
          <a:xfrm>
            <a:off x="1051560" y="2331720"/>
            <a:ext cx="3474720" cy="1024128"/>
          </a:xfrm>
          <a:prstGeom prst="rect">
            <a:avLst/>
          </a:prstGeom>
          <a:noFill/>
          <a:ln/>
        </p:spPr>
        <p:txBody>
          <a:bodyPr wrap="square" lIns="0" tIns="0" rIns="0" bIns="0" rtlCol="0" anchor="ctr"/>
          <a:lstStyle/>
          <a:p>
            <a:pPr indent="0" marL="0">
              <a:buNone/>
            </a:pPr>
            <a:r>
              <a:rPr lang="en-US" sz="1250" b="1" dirty="0">
                <a:solidFill>
                  <a:srgbClr val="1D2321"/>
                </a:solidFill>
                <a:latin typeface="Calibri" pitchFamily="34" charset="0"/>
                <a:ea typeface="Calibri" pitchFamily="34" charset="-122"/>
                <a:cs typeface="Calibri" pitchFamily="34" charset="-120"/>
              </a:rPr>
              <a:t>Unitățile cadastrale</a:t>
            </a:r>
            <a:endParaRPr lang="en-US" sz="1250" dirty="0"/>
          </a:p>
          <a:p>
            <a:pPr indent="0" marL="0">
              <a:buNone/>
            </a:pPr>
            <a:r>
              <a:rPr lang="en-US" sz="1050" dirty="0">
                <a:solidFill>
                  <a:srgbClr val="5A645F"/>
                </a:solidFill>
                <a:latin typeface="Calibri" pitchFamily="34" charset="0"/>
                <a:ea typeface="Calibri" pitchFamily="34" charset="-122"/>
                <a:cs typeface="Calibri" pitchFamily="34" charset="-120"/>
              </a:rPr>
              <a:t>sector cadastral, corp de proprietate, parcelă, subparcelă — gramatica planurilor parcelare și a înregistrării sistematice (PNCCF)</a:t>
            </a:r>
            <a:endParaRPr lang="en-US" sz="1250" dirty="0"/>
          </a:p>
        </p:txBody>
      </p:sp>
      <p:sp>
        <p:nvSpPr>
          <p:cNvPr id="16" name="Shape 13"/>
          <p:cNvSpPr/>
          <p:nvPr/>
        </p:nvSpPr>
        <p:spPr>
          <a:xfrm>
            <a:off x="4709160" y="2587752"/>
            <a:ext cx="457200" cy="457200"/>
          </a:xfrm>
          <a:prstGeom prst="ellipse">
            <a:avLst/>
          </a:prstGeom>
          <a:solidFill>
            <a:srgbClr val="B85A2B"/>
          </a:solidFill>
          <a:ln/>
        </p:spPr>
      </p:sp>
      <p:sp>
        <p:nvSpPr>
          <p:cNvPr id="17" name="Text 14"/>
          <p:cNvSpPr txBox="1"/>
          <p:nvPr/>
        </p:nvSpPr>
        <p:spPr>
          <a:xfrm>
            <a:off x="4709160" y="2587752"/>
            <a:ext cx="45720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18" name="Text 15"/>
          <p:cNvSpPr txBox="1"/>
          <p:nvPr/>
        </p:nvSpPr>
        <p:spPr>
          <a:xfrm>
            <a:off x="5303520" y="2331720"/>
            <a:ext cx="3474720" cy="1024128"/>
          </a:xfrm>
          <a:prstGeom prst="rect">
            <a:avLst/>
          </a:prstGeom>
          <a:noFill/>
          <a:ln/>
        </p:spPr>
        <p:txBody>
          <a:bodyPr wrap="square" lIns="0" tIns="0" rIns="0" bIns="0" rtlCol="0" anchor="ctr"/>
          <a:lstStyle/>
          <a:p>
            <a:pPr indent="0" marL="0">
              <a:buNone/>
            </a:pPr>
            <a:r>
              <a:rPr lang="en-US" sz="1250" b="1" dirty="0">
                <a:solidFill>
                  <a:srgbClr val="1D2321"/>
                </a:solidFill>
                <a:latin typeface="Calibri" pitchFamily="34" charset="0"/>
                <a:ea typeface="Calibri" pitchFamily="34" charset="-122"/>
                <a:cs typeface="Calibri" pitchFamily="34" charset="-120"/>
              </a:rPr>
              <a:t>Tipurile de limite</a:t>
            </a:r>
            <a:endParaRPr lang="en-US" sz="1250" dirty="0"/>
          </a:p>
          <a:p>
            <a:pPr indent="0" marL="0">
              <a:buNone/>
            </a:pPr>
            <a:r>
              <a:rPr lang="en-US" sz="1050" dirty="0">
                <a:solidFill>
                  <a:srgbClr val="5A645F"/>
                </a:solidFill>
                <a:latin typeface="Calibri" pitchFamily="34" charset="0"/>
                <a:ea typeface="Calibri" pitchFamily="34" charset="-122"/>
                <a:cs typeface="Calibri" pitchFamily="34" charset="-120"/>
              </a:rPr>
              <a:t>distincte, difuze, discrete — alegerea metodei, estimarea costului și a preciziei</a:t>
            </a:r>
            <a:endParaRPr lang="en-US" sz="1250" dirty="0"/>
          </a:p>
        </p:txBody>
      </p:sp>
      <p:sp>
        <p:nvSpPr>
          <p:cNvPr id="19" name="Shape 16"/>
          <p:cNvSpPr/>
          <p:nvPr/>
        </p:nvSpPr>
        <p:spPr>
          <a:xfrm>
            <a:off x="457200" y="3685032"/>
            <a:ext cx="457200" cy="457200"/>
          </a:xfrm>
          <a:prstGeom prst="ellipse">
            <a:avLst/>
          </a:prstGeom>
          <a:solidFill>
            <a:srgbClr val="9A7B1E"/>
          </a:solidFill>
          <a:ln/>
        </p:spPr>
      </p:sp>
      <p:sp>
        <p:nvSpPr>
          <p:cNvPr id="20" name="Text 17"/>
          <p:cNvSpPr txBox="1"/>
          <p:nvPr/>
        </p:nvSpPr>
        <p:spPr>
          <a:xfrm>
            <a:off x="457200" y="3685032"/>
            <a:ext cx="45720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5</a:t>
            </a:r>
            <a:endParaRPr lang="en-US" sz="1300" dirty="0"/>
          </a:p>
        </p:txBody>
      </p:sp>
      <p:sp>
        <p:nvSpPr>
          <p:cNvPr id="21" name="Text 18"/>
          <p:cNvSpPr txBox="1"/>
          <p:nvPr/>
        </p:nvSpPr>
        <p:spPr>
          <a:xfrm>
            <a:off x="1051560" y="3429000"/>
            <a:ext cx="3474720" cy="1024128"/>
          </a:xfrm>
          <a:prstGeom prst="rect">
            <a:avLst/>
          </a:prstGeom>
          <a:noFill/>
          <a:ln/>
        </p:spPr>
        <p:txBody>
          <a:bodyPr wrap="square" lIns="0" tIns="0" rIns="0" bIns="0" rtlCol="0" anchor="ctr"/>
          <a:lstStyle/>
          <a:p>
            <a:pPr indent="0" marL="0">
              <a:buNone/>
            </a:pPr>
            <a:r>
              <a:rPr lang="en-US" sz="1250" b="1" dirty="0">
                <a:solidFill>
                  <a:srgbClr val="1D2321"/>
                </a:solidFill>
                <a:latin typeface="Calibri" pitchFamily="34" charset="0"/>
                <a:ea typeface="Calibri" pitchFamily="34" charset="-122"/>
                <a:cs typeface="Calibri" pitchFamily="34" charset="-120"/>
              </a:rPr>
              <a:t>Moștenirea decupajelor</a:t>
            </a:r>
            <a:endParaRPr lang="en-US" sz="1250" dirty="0"/>
          </a:p>
          <a:p>
            <a:pPr indent="0" marL="0">
              <a:buNone/>
            </a:pPr>
            <a:r>
              <a:rPr lang="en-US" sz="1050" dirty="0">
                <a:solidFill>
                  <a:srgbClr val="5A645F"/>
                </a:solidFill>
                <a:latin typeface="Calibri" pitchFamily="34" charset="0"/>
                <a:ea typeface="Calibri" pitchFamily="34" charset="-122"/>
                <a:cs typeface="Calibri" pitchFamily="34" charset="-120"/>
              </a:rPr>
              <a:t>straturi succesive de evidențe: cărți funciare austro-ungare în Transilvania și Banat, registre de transcripțiuni în Vechiul Regat</a:t>
            </a:r>
            <a:endParaRPr lang="en-US" sz="1250" dirty="0"/>
          </a:p>
        </p:txBody>
      </p:sp>
      <p:sp>
        <p:nvSpPr>
          <p:cNvPr id="22" name="Shape 19"/>
          <p:cNvSpPr/>
          <p:nvPr/>
        </p:nvSpPr>
        <p:spPr>
          <a:xfrm>
            <a:off x="4709160" y="3685032"/>
            <a:ext cx="457200" cy="457200"/>
          </a:xfrm>
          <a:prstGeom prst="ellipse">
            <a:avLst/>
          </a:prstGeom>
          <a:solidFill>
            <a:srgbClr val="1F4D3A"/>
          </a:solidFill>
          <a:ln/>
        </p:spPr>
      </p:sp>
      <p:sp>
        <p:nvSpPr>
          <p:cNvPr id="23" name="Text 20"/>
          <p:cNvSpPr txBox="1"/>
          <p:nvPr/>
        </p:nvSpPr>
        <p:spPr>
          <a:xfrm>
            <a:off x="4709160" y="3685032"/>
            <a:ext cx="45720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6</a:t>
            </a:r>
            <a:endParaRPr lang="en-US" sz="1300" dirty="0"/>
          </a:p>
        </p:txBody>
      </p:sp>
      <p:sp>
        <p:nvSpPr>
          <p:cNvPr id="24" name="Text 21"/>
          <p:cNvSpPr txBox="1"/>
          <p:nvPr/>
        </p:nvSpPr>
        <p:spPr>
          <a:xfrm>
            <a:off x="5303520" y="3429000"/>
            <a:ext cx="3474720" cy="1024128"/>
          </a:xfrm>
          <a:prstGeom prst="rect">
            <a:avLst/>
          </a:prstGeom>
          <a:noFill/>
          <a:ln/>
        </p:spPr>
        <p:txBody>
          <a:bodyPr wrap="square" lIns="0" tIns="0" rIns="0" bIns="0" rtlCol="0" anchor="ctr"/>
          <a:lstStyle/>
          <a:p>
            <a:pPr indent="0" marL="0">
              <a:buNone/>
            </a:pPr>
            <a:r>
              <a:rPr lang="en-US" sz="1250" b="1" dirty="0">
                <a:solidFill>
                  <a:srgbClr val="1D2321"/>
                </a:solidFill>
                <a:latin typeface="Calibri" pitchFamily="34" charset="0"/>
                <a:ea typeface="Calibri" pitchFamily="34" charset="-122"/>
                <a:cs typeface="Calibri" pitchFamily="34" charset="-120"/>
              </a:rPr>
              <a:t>Structurile de cooperare</a:t>
            </a:r>
            <a:endParaRPr lang="en-US" sz="1250" dirty="0"/>
          </a:p>
          <a:p>
            <a:pPr indent="0" marL="0">
              <a:buNone/>
            </a:pPr>
            <a:r>
              <a:rPr lang="en-US" sz="1050" dirty="0">
                <a:solidFill>
                  <a:srgbClr val="5A645F"/>
                </a:solidFill>
                <a:latin typeface="Calibri" pitchFamily="34" charset="0"/>
                <a:ea typeface="Calibri" pitchFamily="34" charset="-122"/>
                <a:cs typeface="Calibri" pitchFamily="34" charset="-120"/>
              </a:rPr>
              <a:t>zone metropolitane, poli de creștere: cerere de date integrate supracomunal — limite, folosințe, infrastructuri, indicatori</a:t>
            </a:r>
            <a:endParaRPr lang="en-US" sz="125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3.6 · STRATURILE EVIDENȚEI</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Istoria decupajelor este scrisă în evidențele funciare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52</a:t>
            </a:r>
            <a:endParaRPr lang="en-US" sz="900" dirty="0"/>
          </a:p>
        </p:txBody>
      </p:sp>
      <p:sp>
        <p:nvSpPr>
          <p:cNvPr id="7" name="Shape 4"/>
          <p:cNvSpPr/>
          <p:nvPr/>
        </p:nvSpPr>
        <p:spPr>
          <a:xfrm>
            <a:off x="457200" y="1234440"/>
            <a:ext cx="4023360" cy="1828800"/>
          </a:xfrm>
          <a:prstGeom prst="roundRect">
            <a:avLst>
              <a:gd name="adj" fmla="val 5000"/>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3749040" cy="411480"/>
          </a:xfrm>
          <a:prstGeom prst="rect">
            <a:avLst/>
          </a:prstGeom>
          <a:noFill/>
          <a:ln/>
        </p:spPr>
        <p:txBody>
          <a:bodyPr wrap="square" lIns="0" tIns="0" rIns="0" bIns="0" rtlCol="0" anchor="t"/>
          <a:lstStyle/>
          <a:p>
            <a:pPr indent="0" marL="0">
              <a:buNone/>
            </a:pPr>
            <a:r>
              <a:rPr lang="en-US" sz="1500" b="1" dirty="0">
                <a:solidFill>
                  <a:srgbClr val="2B5D8A"/>
                </a:solidFill>
                <a:latin typeface="Cambria" pitchFamily="34" charset="0"/>
                <a:ea typeface="Cambria" pitchFamily="34" charset="-122"/>
                <a:cs typeface="Cambria" pitchFamily="34" charset="-120"/>
              </a:rPr>
              <a:t>Transilvania, Banat, Bucovina</a:t>
            </a:r>
            <a:endParaRPr lang="en-US" sz="1500" dirty="0"/>
          </a:p>
        </p:txBody>
      </p:sp>
      <p:sp>
        <p:nvSpPr>
          <p:cNvPr id="9" name="Text 6"/>
          <p:cNvSpPr txBox="1"/>
          <p:nvPr/>
        </p:nvSpPr>
        <p:spPr>
          <a:xfrm>
            <a:off x="594360" y="1773936"/>
            <a:ext cx="3749040" cy="117957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sistemul cărților funciare de inspirație austro-ungară: evidență pe imobil, cu numere topografice, hărți cadastrale istorice</a:t>
            </a:r>
            <a:endParaRPr lang="en-US" sz="1250" dirty="0"/>
          </a:p>
        </p:txBody>
      </p:sp>
      <p:sp>
        <p:nvSpPr>
          <p:cNvPr id="10" name="Shape 7"/>
          <p:cNvSpPr/>
          <p:nvPr/>
        </p:nvSpPr>
        <p:spPr>
          <a:xfrm>
            <a:off x="4663440" y="1234440"/>
            <a:ext cx="4023360" cy="1828800"/>
          </a:xfrm>
          <a:prstGeom prst="roundRect">
            <a:avLst>
              <a:gd name="adj" fmla="val 5000"/>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4800600" y="1344168"/>
            <a:ext cx="3749040" cy="411480"/>
          </a:xfrm>
          <a:prstGeom prst="rect">
            <a:avLst/>
          </a:prstGeom>
          <a:noFill/>
          <a:ln/>
        </p:spPr>
        <p:txBody>
          <a:bodyPr wrap="square" lIns="0" tIns="0" rIns="0" bIns="0" rtlCol="0" anchor="t"/>
          <a:lstStyle/>
          <a:p>
            <a:pPr indent="0" marL="0">
              <a:buNone/>
            </a:pPr>
            <a:r>
              <a:rPr lang="en-US" sz="1500" b="1" dirty="0">
                <a:solidFill>
                  <a:srgbClr val="B85A2B"/>
                </a:solidFill>
                <a:latin typeface="Cambria" pitchFamily="34" charset="0"/>
                <a:ea typeface="Cambria" pitchFamily="34" charset="-122"/>
                <a:cs typeface="Cambria" pitchFamily="34" charset="-120"/>
              </a:rPr>
              <a:t>Vechiul Regat</a:t>
            </a:r>
            <a:endParaRPr lang="en-US" sz="1500" dirty="0"/>
          </a:p>
        </p:txBody>
      </p:sp>
      <p:sp>
        <p:nvSpPr>
          <p:cNvPr id="12" name="Text 9"/>
          <p:cNvSpPr txBox="1"/>
          <p:nvPr/>
        </p:nvSpPr>
        <p:spPr>
          <a:xfrm>
            <a:off x="4800600" y="1773936"/>
            <a:ext cx="3749040" cy="117957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registre de transcripțiuni-inscripțiuni: evidență pe persoană și pe act, fără hartă cadastrală unitară</a:t>
            </a:r>
            <a:endParaRPr lang="en-US" sz="1250" dirty="0"/>
          </a:p>
        </p:txBody>
      </p:sp>
      <p:sp>
        <p:nvSpPr>
          <p:cNvPr id="13" name="Shape 10"/>
          <p:cNvSpPr/>
          <p:nvPr/>
        </p:nvSpPr>
        <p:spPr>
          <a:xfrm>
            <a:off x="457200" y="3246120"/>
            <a:ext cx="8229600" cy="1234440"/>
          </a:xfrm>
          <a:prstGeom prst="roundRect">
            <a:avLst>
              <a:gd name="adj" fmla="val 11111"/>
            </a:avLst>
          </a:prstGeom>
          <a:solidFill>
            <a:srgbClr val="1F4D3A"/>
          </a:solidFill>
          <a:ln/>
        </p:spPr>
      </p:sp>
      <p:sp>
        <p:nvSpPr>
          <p:cNvPr id="14" name="Text 11"/>
          <p:cNvSpPr txBox="1"/>
          <p:nvPr/>
        </p:nvSpPr>
        <p:spPr>
          <a:xfrm>
            <a:off x="822960" y="3355848"/>
            <a:ext cx="7498080" cy="1014984"/>
          </a:xfrm>
          <a:prstGeom prst="rect">
            <a:avLst/>
          </a:prstGeom>
          <a:noFill/>
          <a:ln/>
        </p:spPr>
        <p:txBody>
          <a:bodyPr wrap="square" lIns="0" tIns="0" rIns="0" bIns="0" rtlCol="0" anchor="ctr"/>
          <a:lstStyle/>
          <a:p>
            <a:pPr indent="0" marL="0">
              <a:buNone/>
            </a:pPr>
            <a:r>
              <a:rPr lang="en-US" sz="1400" dirty="0">
                <a:solidFill>
                  <a:srgbClr val="FFFFFF"/>
                </a:solidFill>
                <a:latin typeface="Cambria" pitchFamily="34" charset="0"/>
                <a:ea typeface="Cambria" pitchFamily="34" charset="-122"/>
                <a:cs typeface="Cambria" pitchFamily="34" charset="-120"/>
              </a:rPr>
              <a:t>Armonizarea acestor straturi — și a decupajelor administrative care le-au produs — este una dintre marile provocări ale cadastrului românesc contemporan, iar înregistrarea sistematică (PNCCF) este răspunsul instituțional.</a:t>
            </a:r>
            <a:endParaRPr lang="en-US" sz="14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548640" y="1234440"/>
            <a:ext cx="1371600" cy="1371600"/>
          </a:xfrm>
          <a:prstGeom prst="ellipse">
            <a:avLst/>
          </a:prstGeom>
          <a:solidFill>
            <a:srgbClr val="8FB996"/>
          </a:solidFill>
          <a:ln/>
        </p:spPr>
      </p:sp>
      <p:sp>
        <p:nvSpPr>
          <p:cNvPr id="3" name="Text 1"/>
          <p:cNvSpPr txBox="1"/>
          <p:nvPr/>
        </p:nvSpPr>
        <p:spPr>
          <a:xfrm>
            <a:off x="548640" y="1234440"/>
            <a:ext cx="1371600" cy="1371600"/>
          </a:xfrm>
          <a:prstGeom prst="rect">
            <a:avLst/>
          </a:prstGeom>
          <a:noFill/>
          <a:ln/>
        </p:spPr>
        <p:txBody>
          <a:bodyPr wrap="square" lIns="0" tIns="0" rIns="0" bIns="0" rtlCol="0" anchor="ctr"/>
          <a:lstStyle/>
          <a:p>
            <a:pPr algn="ctr" indent="0" marL="0">
              <a:buNone/>
            </a:pPr>
            <a:r>
              <a:rPr lang="en-US" sz="3000" b="1" dirty="0">
                <a:solidFill>
                  <a:srgbClr val="1F4D3A"/>
                </a:solidFill>
                <a:latin typeface="Cambria" pitchFamily="34" charset="0"/>
                <a:ea typeface="Cambria" pitchFamily="34" charset="-122"/>
                <a:cs typeface="Cambria" pitchFamily="34" charset="-120"/>
              </a:rPr>
              <a:t>★</a:t>
            </a:r>
            <a:endParaRPr lang="en-US" sz="3000" dirty="0"/>
          </a:p>
        </p:txBody>
      </p:sp>
      <p:sp>
        <p:nvSpPr>
          <p:cNvPr id="4" name="Text 2"/>
          <p:cNvSpPr txBox="1"/>
          <p:nvPr/>
        </p:nvSpPr>
        <p:spPr>
          <a:xfrm>
            <a:off x="2286000" y="1097280"/>
            <a:ext cx="6309360" cy="146304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Sinteză și verificare</a:t>
            </a:r>
            <a:endParaRPr lang="en-US" sz="3200" dirty="0"/>
          </a:p>
        </p:txBody>
      </p:sp>
      <p:sp>
        <p:nvSpPr>
          <p:cNvPr id="5" name="Text 3"/>
          <p:cNvSpPr txBox="1"/>
          <p:nvPr/>
        </p:nvSpPr>
        <p:spPr>
          <a:xfrm>
            <a:off x="2286000" y="2651760"/>
            <a:ext cx="6309360" cy="1097280"/>
          </a:xfrm>
          <a:prstGeom prst="rect">
            <a:avLst/>
          </a:prstGeom>
          <a:noFill/>
          <a:ln/>
        </p:spPr>
        <p:txBody>
          <a:bodyPr wrap="square" lIns="0" tIns="0" rIns="0" bIns="0" rtlCol="0" anchor="ctr"/>
          <a:lstStyle/>
          <a:p>
            <a:pPr indent="0" marL="0">
              <a:buNone/>
            </a:pPr>
            <a:r>
              <a:rPr lang="en-US" sz="1600" dirty="0">
                <a:solidFill>
                  <a:srgbClr val="EFE9DC"/>
                </a:solidFill>
                <a:latin typeface="Calibri" pitchFamily="34" charset="0"/>
                <a:ea typeface="Calibri" pitchFamily="34" charset="-122"/>
                <a:cs typeface="Calibri" pitchFamily="34" charset="-120"/>
              </a:rPr>
              <a:t>Concluzii · mesaje-cheie · cifre · întrebări · ce urmează</a:t>
            </a:r>
            <a:endParaRPr lang="en-US" sz="1600" dirty="0"/>
          </a:p>
        </p:txBody>
      </p:sp>
      <p:sp>
        <p:nvSpPr>
          <p:cNvPr id="6" name="Text 4"/>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8FB996"/>
                </a:solidFill>
                <a:latin typeface="Calibri" pitchFamily="34" charset="0"/>
                <a:ea typeface="Calibri" pitchFamily="34" charset="-122"/>
                <a:cs typeface="Calibri" pitchFamily="34" charset="-120"/>
              </a:rPr>
              <a:t>Organizarea Teritoriului și Ecologie · Cursul 3</a:t>
            </a:r>
            <a:endParaRPr lang="en-US" sz="900" dirty="0"/>
          </a:p>
        </p:txBody>
      </p:sp>
      <p:sp>
        <p:nvSpPr>
          <p:cNvPr id="7" name="Text 5"/>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53</a:t>
            </a:r>
            <a:endParaRPr lang="en-US" sz="9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CONCLUZII GENERALE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De la harta politică la borna de hotar</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54</a:t>
            </a:r>
            <a:endParaRPr lang="en-US" sz="900" dirty="0"/>
          </a:p>
        </p:txBody>
      </p:sp>
      <p:sp>
        <p:nvSpPr>
          <p:cNvPr id="7" name="Shape 4"/>
          <p:cNvSpPr/>
          <p:nvPr/>
        </p:nvSpPr>
        <p:spPr>
          <a:xfrm>
            <a:off x="457200" y="1234440"/>
            <a:ext cx="2651760" cy="3200400"/>
          </a:xfrm>
          <a:prstGeom prst="roundRect">
            <a:avLst>
              <a:gd name="adj" fmla="val 3448"/>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2377440" cy="640080"/>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Traducerea juridică a teritorialității</a:t>
            </a:r>
            <a:endParaRPr lang="en-US" sz="1400" dirty="0"/>
          </a:p>
        </p:txBody>
      </p:sp>
      <p:sp>
        <p:nvSpPr>
          <p:cNvPr id="9" name="Text 6"/>
          <p:cNvSpPr txBox="1"/>
          <p:nvPr/>
        </p:nvSpPr>
        <p:spPr>
          <a:xfrm>
            <a:off x="594360" y="2002536"/>
            <a:ext cx="2377440" cy="2322576"/>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de la județele medievale la 1925, 1929, 1938, 1950 și 1968: fiecare decupaj este instrument tehnic și proiect politic; durabile sunt cele congruente cu realitățile istorice și economice</a:t>
            </a:r>
            <a:endParaRPr lang="en-US" sz="1200" dirty="0"/>
          </a:p>
        </p:txBody>
      </p:sp>
      <p:sp>
        <p:nvSpPr>
          <p:cNvPr id="10" name="Shape 7"/>
          <p:cNvSpPr/>
          <p:nvPr/>
        </p:nvSpPr>
        <p:spPr>
          <a:xfrm>
            <a:off x="3246120" y="1234440"/>
            <a:ext cx="2651760" cy="3200400"/>
          </a:xfrm>
          <a:prstGeom prst="roundRect">
            <a:avLst>
              <a:gd name="adj" fmla="val 3448"/>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3383280" y="1344168"/>
            <a:ext cx="2377440" cy="640080"/>
          </a:xfrm>
          <a:prstGeom prst="rect">
            <a:avLst/>
          </a:prstGeom>
          <a:noFill/>
          <a:ln/>
        </p:spPr>
        <p:txBody>
          <a:bodyPr wrap="square" lIns="0" tIns="0" rIns="0" bIns="0" rtlCol="0" anchor="t"/>
          <a:lstStyle/>
          <a:p>
            <a:pPr indent="0" marL="0">
              <a:buNone/>
            </a:pPr>
            <a:r>
              <a:rPr lang="en-US" sz="1400" b="1" dirty="0">
                <a:solidFill>
                  <a:srgbClr val="2B5D8A"/>
                </a:solidFill>
                <a:latin typeface="Cambria" pitchFamily="34" charset="0"/>
                <a:ea typeface="Cambria" pitchFamily="34" charset="-122"/>
                <a:cs typeface="Cambria" pitchFamily="34" charset="-120"/>
              </a:rPr>
              <a:t>Stabilitate + flexibilitate</a:t>
            </a:r>
            <a:endParaRPr lang="en-US" sz="1400" dirty="0"/>
          </a:p>
        </p:txBody>
      </p:sp>
      <p:sp>
        <p:nvSpPr>
          <p:cNvPr id="12" name="Text 9"/>
          <p:cNvSpPr txBox="1"/>
          <p:nvPr/>
        </p:nvSpPr>
        <p:spPr>
          <a:xfrm>
            <a:off x="3383280" y="2002536"/>
            <a:ext cx="2377440" cy="2322576"/>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județe și UAT cu personalitate juridică; regiuni fără personalitate; structuri de cooperare — zone metropolitane, poli, asocieri; dar periurbanizarea și mediile mixte depășesc granițele administrative</a:t>
            </a:r>
            <a:endParaRPr lang="en-US" sz="1200" dirty="0"/>
          </a:p>
        </p:txBody>
      </p:sp>
      <p:sp>
        <p:nvSpPr>
          <p:cNvPr id="13" name="Shape 10"/>
          <p:cNvSpPr/>
          <p:nvPr/>
        </p:nvSpPr>
        <p:spPr>
          <a:xfrm>
            <a:off x="6035040" y="1234440"/>
            <a:ext cx="2651760" cy="3200400"/>
          </a:xfrm>
          <a:prstGeom prst="roundRect">
            <a:avLst>
              <a:gd name="adj" fmla="val 3448"/>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6172200" y="1344168"/>
            <a:ext cx="2377440" cy="640080"/>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Obiectul muncii specialistului MTC</a:t>
            </a:r>
            <a:endParaRPr lang="en-US" sz="1400" dirty="0"/>
          </a:p>
        </p:txBody>
      </p:sp>
      <p:sp>
        <p:nvSpPr>
          <p:cNvPr id="15" name="Text 12"/>
          <p:cNvSpPr txBox="1"/>
          <p:nvPr/>
        </p:nvSpPr>
        <p:spPr>
          <a:xfrm>
            <a:off x="6172200" y="2002536"/>
            <a:ext cx="2377440" cy="2322576"/>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teritoriul administrativ nu există juridic decât dacă este delimitat, măsurat, bornat și înscris — între harta reformelor și borna din teren se întinde responsabilitatea profesională</a:t>
            </a:r>
            <a:endParaRPr lang="en-US" sz="12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MESAJE-CHEIE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De reținut (1/2)</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55</a:t>
            </a:r>
            <a:endParaRPr lang="en-US" sz="900" dirty="0"/>
          </a:p>
        </p:txBody>
      </p:sp>
      <p:sp>
        <p:nvSpPr>
          <p:cNvPr id="6" name="Shape 4"/>
          <p:cNvSpPr/>
          <p:nvPr/>
        </p:nvSpPr>
        <p:spPr>
          <a:xfrm>
            <a:off x="457200" y="1207008"/>
            <a:ext cx="347472" cy="347472"/>
          </a:xfrm>
          <a:prstGeom prst="ellipse">
            <a:avLst/>
          </a:prstGeom>
          <a:solidFill>
            <a:srgbClr val="1F4D3A"/>
          </a:solidFill>
          <a:ln/>
        </p:spPr>
      </p:sp>
      <p:sp>
        <p:nvSpPr>
          <p:cNvPr id="7" name="Text 5"/>
          <p:cNvSpPr txBox="1"/>
          <p:nvPr/>
        </p:nvSpPr>
        <p:spPr>
          <a:xfrm>
            <a:off x="457200" y="1207008"/>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8" name="Text 6"/>
          <p:cNvSpPr txBox="1"/>
          <p:nvPr/>
        </p:nvSpPr>
        <p:spPr>
          <a:xfrm>
            <a:off x="932688" y="1188720"/>
            <a:ext cx="7754112" cy="51206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UAT = persoane juridice de drept public</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județ, municipiu, oraș, comună (Codul administrativ, 2019), pe scheletul Legii 2/1968; regiunile de dezvoltare — fără personalitate juridică.</a:t>
            </a:r>
            <a:endParaRPr lang="en-US" sz="1250" dirty="0"/>
          </a:p>
        </p:txBody>
      </p:sp>
      <p:sp>
        <p:nvSpPr>
          <p:cNvPr id="9" name="Shape 7"/>
          <p:cNvSpPr/>
          <p:nvPr/>
        </p:nvSpPr>
        <p:spPr>
          <a:xfrm>
            <a:off x="457200" y="1773936"/>
            <a:ext cx="347472" cy="347472"/>
          </a:xfrm>
          <a:prstGeom prst="ellipse">
            <a:avLst/>
          </a:prstGeom>
          <a:solidFill>
            <a:srgbClr val="1F4D3A"/>
          </a:solidFill>
          <a:ln/>
        </p:spPr>
      </p:sp>
      <p:sp>
        <p:nvSpPr>
          <p:cNvPr id="10" name="Text 8"/>
          <p:cNvSpPr txBox="1"/>
          <p:nvPr/>
        </p:nvSpPr>
        <p:spPr>
          <a:xfrm>
            <a:off x="457200" y="1773936"/>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1" name="Text 9"/>
          <p:cNvSpPr txBox="1"/>
          <p:nvPr/>
        </p:nvSpPr>
        <p:spPr>
          <a:xfrm>
            <a:off x="932688" y="1755648"/>
            <a:ext cx="7754112" cy="51206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Ierarhia NUTS/LAU</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România → 4 macroregiuni → 8 regiuni → 41 județe + București → municipii/orașe/comune → localități componente.</a:t>
            </a:r>
            <a:endParaRPr lang="en-US" sz="1250" dirty="0"/>
          </a:p>
        </p:txBody>
      </p:sp>
      <p:sp>
        <p:nvSpPr>
          <p:cNvPr id="12" name="Shape 10"/>
          <p:cNvSpPr/>
          <p:nvPr/>
        </p:nvSpPr>
        <p:spPr>
          <a:xfrm>
            <a:off x="457200" y="2340864"/>
            <a:ext cx="347472" cy="347472"/>
          </a:xfrm>
          <a:prstGeom prst="ellipse">
            <a:avLst/>
          </a:prstGeom>
          <a:solidFill>
            <a:srgbClr val="1F4D3A"/>
          </a:solidFill>
          <a:ln/>
        </p:spPr>
      </p:sp>
      <p:sp>
        <p:nvSpPr>
          <p:cNvPr id="13" name="Text 11"/>
          <p:cNvSpPr txBox="1"/>
          <p:nvPr/>
        </p:nvSpPr>
        <p:spPr>
          <a:xfrm>
            <a:off x="457200" y="2340864"/>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4" name="Text 12"/>
          <p:cNvSpPr txBox="1"/>
          <p:nvPr/>
        </p:nvSpPr>
        <p:spPr>
          <a:xfrm>
            <a:off x="932688" y="2322576"/>
            <a:ext cx="7754112" cy="51206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Rădăcinile medievale contează</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județe și ținuturi, dregători și pârcălabi, orașul cu vatră–hotar–ocol, sate libere și aservite.</a:t>
            </a:r>
            <a:endParaRPr lang="en-US" sz="1250" dirty="0"/>
          </a:p>
        </p:txBody>
      </p:sp>
      <p:sp>
        <p:nvSpPr>
          <p:cNvPr id="15" name="Shape 13"/>
          <p:cNvSpPr/>
          <p:nvPr/>
        </p:nvSpPr>
        <p:spPr>
          <a:xfrm>
            <a:off x="457200" y="2907792"/>
            <a:ext cx="347472" cy="347472"/>
          </a:xfrm>
          <a:prstGeom prst="ellipse">
            <a:avLst/>
          </a:prstGeom>
          <a:solidFill>
            <a:srgbClr val="1F4D3A"/>
          </a:solidFill>
          <a:ln/>
        </p:spPr>
      </p:sp>
      <p:sp>
        <p:nvSpPr>
          <p:cNvPr id="16" name="Text 14"/>
          <p:cNvSpPr txBox="1"/>
          <p:nvPr/>
        </p:nvSpPr>
        <p:spPr>
          <a:xfrm>
            <a:off x="457200" y="2907792"/>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17" name="Text 15"/>
          <p:cNvSpPr txBox="1"/>
          <p:nvPr/>
        </p:nvSpPr>
        <p:spPr>
          <a:xfrm>
            <a:off x="932688" y="2889504"/>
            <a:ext cx="7754112" cy="51206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Cronologia reformelor</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1856 → 1918 → 1925 (71 județe) → 1929 → 1938 → 1940 → 1950 → 1968 (39 județe) → 1981/1997 (41).</a:t>
            </a:r>
            <a:endParaRPr lang="en-US" sz="1250" dirty="0"/>
          </a:p>
        </p:txBody>
      </p:sp>
      <p:sp>
        <p:nvSpPr>
          <p:cNvPr id="18" name="Shape 16"/>
          <p:cNvSpPr/>
          <p:nvPr/>
        </p:nvSpPr>
        <p:spPr>
          <a:xfrm>
            <a:off x="457200" y="3474720"/>
            <a:ext cx="347472" cy="347472"/>
          </a:xfrm>
          <a:prstGeom prst="ellipse">
            <a:avLst/>
          </a:prstGeom>
          <a:solidFill>
            <a:srgbClr val="1F4D3A"/>
          </a:solidFill>
          <a:ln/>
        </p:spPr>
      </p:sp>
      <p:sp>
        <p:nvSpPr>
          <p:cNvPr id="19" name="Text 17"/>
          <p:cNvSpPr txBox="1"/>
          <p:nvPr/>
        </p:nvSpPr>
        <p:spPr>
          <a:xfrm>
            <a:off x="45720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5</a:t>
            </a:r>
            <a:endParaRPr lang="en-US" sz="1300" dirty="0"/>
          </a:p>
        </p:txBody>
      </p:sp>
      <p:sp>
        <p:nvSpPr>
          <p:cNvPr id="20" name="Text 18"/>
          <p:cNvSpPr txBox="1"/>
          <p:nvPr/>
        </p:nvSpPr>
        <p:spPr>
          <a:xfrm>
            <a:off x="932688" y="3456432"/>
            <a:ext cx="7754112" cy="51206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Fiecare decupaj este un proiect politic</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1938 centralizare, 1950 model sovietic, 1968 congruență — durabilitatea confirmă forța decupajelor congruente.</a:t>
            </a:r>
            <a:endParaRPr lang="en-US" sz="1250" dirty="0"/>
          </a:p>
        </p:txBody>
      </p:sp>
      <p:sp>
        <p:nvSpPr>
          <p:cNvPr id="21" name="Shape 19"/>
          <p:cNvSpPr/>
          <p:nvPr/>
        </p:nvSpPr>
        <p:spPr>
          <a:xfrm>
            <a:off x="457200" y="4041648"/>
            <a:ext cx="347472" cy="347472"/>
          </a:xfrm>
          <a:prstGeom prst="ellipse">
            <a:avLst/>
          </a:prstGeom>
          <a:solidFill>
            <a:srgbClr val="1F4D3A"/>
          </a:solidFill>
          <a:ln/>
        </p:spPr>
      </p:sp>
      <p:sp>
        <p:nvSpPr>
          <p:cNvPr id="22" name="Text 20"/>
          <p:cNvSpPr txBox="1"/>
          <p:nvPr/>
        </p:nvSpPr>
        <p:spPr>
          <a:xfrm>
            <a:off x="457200" y="4041648"/>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6</a:t>
            </a:r>
            <a:endParaRPr lang="en-US" sz="1300" dirty="0"/>
          </a:p>
        </p:txBody>
      </p:sp>
      <p:sp>
        <p:nvSpPr>
          <p:cNvPr id="23" name="Text 21"/>
          <p:cNvSpPr txBox="1"/>
          <p:nvPr/>
        </p:nvSpPr>
        <p:spPr>
          <a:xfrm>
            <a:off x="932688" y="4023360"/>
            <a:ext cx="7754112" cy="51206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Tipologia UAT de bază</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comuna (sate fără personalitate), orașul (intravilan + extravilan), municipiul, județul.</a:t>
            </a:r>
            <a:endParaRPr lang="en-US" sz="125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MESAJE-CHEIE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De reținut (2/2)</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56</a:t>
            </a:r>
            <a:endParaRPr lang="en-US" sz="900" dirty="0"/>
          </a:p>
        </p:txBody>
      </p:sp>
      <p:sp>
        <p:nvSpPr>
          <p:cNvPr id="6" name="Shape 4"/>
          <p:cNvSpPr/>
          <p:nvPr/>
        </p:nvSpPr>
        <p:spPr>
          <a:xfrm>
            <a:off x="457200" y="1207008"/>
            <a:ext cx="347472" cy="347472"/>
          </a:xfrm>
          <a:prstGeom prst="ellipse">
            <a:avLst/>
          </a:prstGeom>
          <a:solidFill>
            <a:srgbClr val="2B5D8A"/>
          </a:solidFill>
          <a:ln/>
        </p:spPr>
      </p:sp>
      <p:sp>
        <p:nvSpPr>
          <p:cNvPr id="7" name="Text 5"/>
          <p:cNvSpPr txBox="1"/>
          <p:nvPr/>
        </p:nvSpPr>
        <p:spPr>
          <a:xfrm>
            <a:off x="457200" y="1207008"/>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7</a:t>
            </a:r>
            <a:endParaRPr lang="en-US" sz="1300" dirty="0"/>
          </a:p>
        </p:txBody>
      </p:sp>
      <p:sp>
        <p:nvSpPr>
          <p:cNvPr id="8" name="Text 6"/>
          <p:cNvSpPr txBox="1"/>
          <p:nvPr/>
        </p:nvSpPr>
        <p:spPr>
          <a:xfrm>
            <a:off x="932688" y="1188720"/>
            <a:ext cx="7754112" cy="60350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Cifre 2014</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3.181 UAT (103 municipii, 217 orașe, 2.861 comune), 13.750 localități, 55% urban pe 13% din teritoriu; doar 3 localități desființate juridic în 1968–2012.</a:t>
            </a:r>
            <a:endParaRPr lang="en-US" sz="1250" dirty="0"/>
          </a:p>
        </p:txBody>
      </p:sp>
      <p:sp>
        <p:nvSpPr>
          <p:cNvPr id="9" name="Shape 7"/>
          <p:cNvSpPr/>
          <p:nvPr/>
        </p:nvSpPr>
        <p:spPr>
          <a:xfrm>
            <a:off x="457200" y="1865376"/>
            <a:ext cx="347472" cy="347472"/>
          </a:xfrm>
          <a:prstGeom prst="ellipse">
            <a:avLst/>
          </a:prstGeom>
          <a:solidFill>
            <a:srgbClr val="2B5D8A"/>
          </a:solidFill>
          <a:ln/>
        </p:spPr>
      </p:sp>
      <p:sp>
        <p:nvSpPr>
          <p:cNvPr id="10" name="Text 8"/>
          <p:cNvSpPr txBox="1"/>
          <p:nvPr/>
        </p:nvSpPr>
        <p:spPr>
          <a:xfrm>
            <a:off x="457200" y="1865376"/>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8</a:t>
            </a:r>
            <a:endParaRPr lang="en-US" sz="1300" dirty="0"/>
          </a:p>
        </p:txBody>
      </p:sp>
      <p:sp>
        <p:nvSpPr>
          <p:cNvPr id="11" name="Text 9"/>
          <p:cNvSpPr txBox="1"/>
          <p:nvPr/>
        </p:nvSpPr>
        <p:spPr>
          <a:xfrm>
            <a:off x="932688" y="1847088"/>
            <a:ext cx="7754112" cy="60350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Nu confundați</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rețeaua de localități, armatura urbană și sistemele urbane (Legea 350/2001).</a:t>
            </a:r>
            <a:endParaRPr lang="en-US" sz="1250" dirty="0"/>
          </a:p>
        </p:txBody>
      </p:sp>
      <p:sp>
        <p:nvSpPr>
          <p:cNvPr id="12" name="Shape 10"/>
          <p:cNvSpPr/>
          <p:nvPr/>
        </p:nvSpPr>
        <p:spPr>
          <a:xfrm>
            <a:off x="457200" y="2523744"/>
            <a:ext cx="347472" cy="347472"/>
          </a:xfrm>
          <a:prstGeom prst="ellipse">
            <a:avLst/>
          </a:prstGeom>
          <a:solidFill>
            <a:srgbClr val="2B5D8A"/>
          </a:solidFill>
          <a:ln/>
        </p:spPr>
      </p:sp>
      <p:sp>
        <p:nvSpPr>
          <p:cNvPr id="13" name="Text 11"/>
          <p:cNvSpPr txBox="1"/>
          <p:nvPr/>
        </p:nvSpPr>
        <p:spPr>
          <a:xfrm>
            <a:off x="457200" y="2523744"/>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9</a:t>
            </a:r>
            <a:endParaRPr lang="en-US" sz="1300" dirty="0"/>
          </a:p>
        </p:txBody>
      </p:sp>
      <p:sp>
        <p:nvSpPr>
          <p:cNvPr id="14" name="Text 12"/>
          <p:cNvSpPr txBox="1"/>
          <p:nvPr/>
        </p:nvSpPr>
        <p:spPr>
          <a:xfrm>
            <a:off x="932688" y="2505456"/>
            <a:ext cx="7754112" cy="60350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Structuri de sprijin</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7 poli de creștere, 13 poli de dezvoltare, 179 centre urbane; zona metropolitană — asociere voluntară pe până la 30 km; Banca Mondială: trei niveluri de intervenție.</a:t>
            </a:r>
            <a:endParaRPr lang="en-US" sz="1250" dirty="0"/>
          </a:p>
        </p:txBody>
      </p:sp>
      <p:sp>
        <p:nvSpPr>
          <p:cNvPr id="15" name="Shape 13"/>
          <p:cNvSpPr/>
          <p:nvPr/>
        </p:nvSpPr>
        <p:spPr>
          <a:xfrm>
            <a:off x="457200" y="3182112"/>
            <a:ext cx="347472" cy="347472"/>
          </a:xfrm>
          <a:prstGeom prst="ellipse">
            <a:avLst/>
          </a:prstGeom>
          <a:solidFill>
            <a:srgbClr val="2B5D8A"/>
          </a:solidFill>
          <a:ln/>
        </p:spPr>
      </p:sp>
      <p:sp>
        <p:nvSpPr>
          <p:cNvPr id="16" name="Text 14"/>
          <p:cNvSpPr txBox="1"/>
          <p:nvPr/>
        </p:nvSpPr>
        <p:spPr>
          <a:xfrm>
            <a:off x="457200" y="3182112"/>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10</a:t>
            </a:r>
            <a:endParaRPr lang="en-US" sz="1300" dirty="0"/>
          </a:p>
        </p:txBody>
      </p:sp>
      <p:sp>
        <p:nvSpPr>
          <p:cNvPr id="17" name="Text 15"/>
          <p:cNvSpPr txBox="1"/>
          <p:nvPr/>
        </p:nvSpPr>
        <p:spPr>
          <a:xfrm>
            <a:off x="932688" y="3163824"/>
            <a:ext cx="7754112" cy="60350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Gramatica delimitării</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intravilan + extravilan; tarla → corp de proprietate → parcelă → subparcelă; cvartal în intravilan; azi — imobilul cu număr cadastral unic.</a:t>
            </a:r>
            <a:endParaRPr lang="en-US" sz="1250" dirty="0"/>
          </a:p>
        </p:txBody>
      </p:sp>
      <p:sp>
        <p:nvSpPr>
          <p:cNvPr id="18" name="Shape 16"/>
          <p:cNvSpPr/>
          <p:nvPr/>
        </p:nvSpPr>
        <p:spPr>
          <a:xfrm>
            <a:off x="457200" y="3840480"/>
            <a:ext cx="347472" cy="347472"/>
          </a:xfrm>
          <a:prstGeom prst="ellipse">
            <a:avLst/>
          </a:prstGeom>
          <a:solidFill>
            <a:srgbClr val="2B5D8A"/>
          </a:solidFill>
          <a:ln/>
        </p:spPr>
      </p:sp>
      <p:sp>
        <p:nvSpPr>
          <p:cNvPr id="19" name="Text 17"/>
          <p:cNvSpPr txBox="1"/>
          <p:nvPr/>
        </p:nvSpPr>
        <p:spPr>
          <a:xfrm>
            <a:off x="457200" y="38404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11</a:t>
            </a:r>
            <a:endParaRPr lang="en-US" sz="1300" dirty="0"/>
          </a:p>
        </p:txBody>
      </p:sp>
      <p:sp>
        <p:nvSpPr>
          <p:cNvPr id="20" name="Text 18"/>
          <p:cNvSpPr txBox="1"/>
          <p:nvPr/>
        </p:nvSpPr>
        <p:spPr>
          <a:xfrm>
            <a:off x="932688" y="3822192"/>
            <a:ext cx="7754112" cy="60350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Practic, pentru MTC</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hotare materializate prin borne; limite distincte / difuze / discrete — tipul dictează metoda și costul; delimitarea UAT, intravilanul, planurile parcelare.</a:t>
            </a:r>
            <a:endParaRPr lang="en-US" sz="125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CIFRE DE REȚINUT</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Numerele cursului</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57</a:t>
            </a:r>
            <a:endParaRPr lang="en-US" sz="900" dirty="0"/>
          </a:p>
        </p:txBody>
      </p:sp>
      <p:sp>
        <p:nvSpPr>
          <p:cNvPr id="6" name="Text 4"/>
          <p:cNvSpPr txBox="1"/>
          <p:nvPr/>
        </p:nvSpPr>
        <p:spPr>
          <a:xfrm>
            <a:off x="457200" y="1234440"/>
            <a:ext cx="1920240" cy="731520"/>
          </a:xfrm>
          <a:prstGeom prst="rect">
            <a:avLst/>
          </a:prstGeom>
          <a:noFill/>
          <a:ln/>
        </p:spPr>
        <p:txBody>
          <a:bodyPr wrap="square" lIns="0" tIns="0" rIns="0" bIns="0" rtlCol="0" anchor="ctr"/>
          <a:lstStyle/>
          <a:p>
            <a:pPr algn="ctr" indent="0" marL="0">
              <a:buNone/>
            </a:pPr>
            <a:r>
              <a:rPr lang="en-US" sz="2600" b="1" dirty="0">
                <a:solidFill>
                  <a:srgbClr val="2B5D8A"/>
                </a:solidFill>
                <a:latin typeface="Cambria" pitchFamily="34" charset="0"/>
                <a:ea typeface="Cambria" pitchFamily="34" charset="-122"/>
                <a:cs typeface="Cambria" pitchFamily="34" charset="-120"/>
              </a:rPr>
              <a:t>71</a:t>
            </a:r>
            <a:endParaRPr lang="en-US" sz="2600" dirty="0"/>
          </a:p>
        </p:txBody>
      </p:sp>
      <p:sp>
        <p:nvSpPr>
          <p:cNvPr id="7" name="Text 5"/>
          <p:cNvSpPr txBox="1"/>
          <p:nvPr/>
        </p:nvSpPr>
        <p:spPr>
          <a:xfrm>
            <a:off x="457200" y="1984248"/>
            <a:ext cx="1920240" cy="7772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județe în 1925</a:t>
            </a:r>
            <a:endParaRPr lang="en-US" sz="1050" dirty="0"/>
          </a:p>
        </p:txBody>
      </p:sp>
      <p:sp>
        <p:nvSpPr>
          <p:cNvPr id="8" name="Text 6"/>
          <p:cNvSpPr txBox="1"/>
          <p:nvPr/>
        </p:nvSpPr>
        <p:spPr>
          <a:xfrm>
            <a:off x="2560320" y="1234440"/>
            <a:ext cx="1920240" cy="731520"/>
          </a:xfrm>
          <a:prstGeom prst="rect">
            <a:avLst/>
          </a:prstGeom>
          <a:noFill/>
          <a:ln/>
        </p:spPr>
        <p:txBody>
          <a:bodyPr wrap="square" lIns="0" tIns="0" rIns="0" bIns="0" rtlCol="0" anchor="ctr"/>
          <a:lstStyle/>
          <a:p>
            <a:pPr algn="ctr" indent="0" marL="0">
              <a:buNone/>
            </a:pPr>
            <a:r>
              <a:rPr lang="en-US" sz="2600" b="1" dirty="0">
                <a:solidFill>
                  <a:srgbClr val="5D3F7C"/>
                </a:solidFill>
                <a:latin typeface="Cambria" pitchFamily="34" charset="0"/>
                <a:ea typeface="Cambria" pitchFamily="34" charset="-122"/>
                <a:cs typeface="Cambria" pitchFamily="34" charset="-120"/>
              </a:rPr>
              <a:t>7 · 10</a:t>
            </a:r>
            <a:endParaRPr lang="en-US" sz="2600" dirty="0"/>
          </a:p>
        </p:txBody>
      </p:sp>
      <p:sp>
        <p:nvSpPr>
          <p:cNvPr id="9" name="Text 7"/>
          <p:cNvSpPr txBox="1"/>
          <p:nvPr/>
        </p:nvSpPr>
        <p:spPr>
          <a:xfrm>
            <a:off x="2560320" y="1984248"/>
            <a:ext cx="1920240" cy="7772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directorate (1929) · ținuturi (1938)</a:t>
            </a:r>
            <a:endParaRPr lang="en-US" sz="1050" dirty="0"/>
          </a:p>
        </p:txBody>
      </p:sp>
      <p:sp>
        <p:nvSpPr>
          <p:cNvPr id="10" name="Text 8"/>
          <p:cNvSpPr txBox="1"/>
          <p:nvPr/>
        </p:nvSpPr>
        <p:spPr>
          <a:xfrm>
            <a:off x="4663440" y="1234440"/>
            <a:ext cx="1920240" cy="731520"/>
          </a:xfrm>
          <a:prstGeom prst="rect">
            <a:avLst/>
          </a:prstGeom>
          <a:noFill/>
          <a:ln/>
        </p:spPr>
        <p:txBody>
          <a:bodyPr wrap="square" lIns="0" tIns="0" rIns="0" bIns="0" rtlCol="0" anchor="ctr"/>
          <a:lstStyle/>
          <a:p>
            <a:pPr algn="ctr" indent="0" marL="0">
              <a:buNone/>
            </a:pPr>
            <a:r>
              <a:rPr lang="en-US" sz="2600" b="1" dirty="0">
                <a:solidFill>
                  <a:srgbClr val="B85A2B"/>
                </a:solidFill>
                <a:latin typeface="Cambria" pitchFamily="34" charset="0"/>
                <a:ea typeface="Cambria" pitchFamily="34" charset="-122"/>
                <a:cs typeface="Cambria" pitchFamily="34" charset="-120"/>
              </a:rPr>
              <a:t>58.488</a:t>
            </a:r>
            <a:endParaRPr lang="en-US" sz="2600" dirty="0"/>
          </a:p>
        </p:txBody>
      </p:sp>
      <p:sp>
        <p:nvSpPr>
          <p:cNvPr id="11" name="Text 9"/>
          <p:cNvSpPr txBox="1"/>
          <p:nvPr/>
        </p:nvSpPr>
        <p:spPr>
          <a:xfrm>
            <a:off x="4663440" y="1984248"/>
            <a:ext cx="1920240" cy="7772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km² pierduți în 1940 (13 județe)</a:t>
            </a:r>
            <a:endParaRPr lang="en-US" sz="1050" dirty="0"/>
          </a:p>
        </p:txBody>
      </p:sp>
      <p:sp>
        <p:nvSpPr>
          <p:cNvPr id="12" name="Text 10"/>
          <p:cNvSpPr txBox="1"/>
          <p:nvPr/>
        </p:nvSpPr>
        <p:spPr>
          <a:xfrm>
            <a:off x="6766560" y="1234440"/>
            <a:ext cx="1920240" cy="731520"/>
          </a:xfrm>
          <a:prstGeom prst="rect">
            <a:avLst/>
          </a:prstGeom>
          <a:noFill/>
          <a:ln/>
        </p:spPr>
        <p:txBody>
          <a:bodyPr wrap="square" lIns="0" tIns="0" rIns="0" bIns="0" rtlCol="0" anchor="ctr"/>
          <a:lstStyle/>
          <a:p>
            <a:pPr algn="ctr" indent="0" marL="0">
              <a:buNone/>
            </a:pPr>
            <a:r>
              <a:rPr lang="en-US" sz="2600" b="1" dirty="0">
                <a:solidFill>
                  <a:srgbClr val="B85A2B"/>
                </a:solidFill>
                <a:latin typeface="Cambria" pitchFamily="34" charset="0"/>
                <a:ea typeface="Cambria" pitchFamily="34" charset="-122"/>
                <a:cs typeface="Cambria" pitchFamily="34" charset="-120"/>
              </a:rPr>
              <a:t>28 / 177</a:t>
            </a:r>
            <a:endParaRPr lang="en-US" sz="2600" dirty="0"/>
          </a:p>
        </p:txBody>
      </p:sp>
      <p:sp>
        <p:nvSpPr>
          <p:cNvPr id="13" name="Text 11"/>
          <p:cNvSpPr txBox="1"/>
          <p:nvPr/>
        </p:nvSpPr>
        <p:spPr>
          <a:xfrm>
            <a:off x="6766560" y="1984248"/>
            <a:ext cx="1920240" cy="7772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regiuni / raioane în 1950</a:t>
            </a:r>
            <a:endParaRPr lang="en-US" sz="1050" dirty="0"/>
          </a:p>
        </p:txBody>
      </p:sp>
      <p:sp>
        <p:nvSpPr>
          <p:cNvPr id="14" name="Text 12"/>
          <p:cNvSpPr txBox="1"/>
          <p:nvPr/>
        </p:nvSpPr>
        <p:spPr>
          <a:xfrm>
            <a:off x="457200" y="2880360"/>
            <a:ext cx="1920240" cy="731520"/>
          </a:xfrm>
          <a:prstGeom prst="rect">
            <a:avLst/>
          </a:prstGeom>
          <a:noFill/>
          <a:ln/>
        </p:spPr>
        <p:txBody>
          <a:bodyPr wrap="square" lIns="0" tIns="0" rIns="0" bIns="0" rtlCol="0" anchor="ctr"/>
          <a:lstStyle/>
          <a:p>
            <a:pPr algn="ctr" indent="0" marL="0">
              <a:buNone/>
            </a:pPr>
            <a:r>
              <a:rPr lang="en-US" sz="2600" b="1" dirty="0">
                <a:solidFill>
                  <a:srgbClr val="1F4D3A"/>
                </a:solidFill>
                <a:latin typeface="Cambria" pitchFamily="34" charset="0"/>
                <a:ea typeface="Cambria" pitchFamily="34" charset="-122"/>
                <a:cs typeface="Cambria" pitchFamily="34" charset="-120"/>
              </a:rPr>
              <a:t>39 → 41</a:t>
            </a:r>
            <a:endParaRPr lang="en-US" sz="2600" dirty="0"/>
          </a:p>
        </p:txBody>
      </p:sp>
      <p:sp>
        <p:nvSpPr>
          <p:cNvPr id="15" name="Text 13"/>
          <p:cNvSpPr txBox="1"/>
          <p:nvPr/>
        </p:nvSpPr>
        <p:spPr>
          <a:xfrm>
            <a:off x="457200" y="3630168"/>
            <a:ext cx="1920240" cy="7772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județe: 1968 → 1997</a:t>
            </a:r>
            <a:endParaRPr lang="en-US" sz="1050" dirty="0"/>
          </a:p>
        </p:txBody>
      </p:sp>
      <p:sp>
        <p:nvSpPr>
          <p:cNvPr id="16" name="Text 14"/>
          <p:cNvSpPr txBox="1"/>
          <p:nvPr/>
        </p:nvSpPr>
        <p:spPr>
          <a:xfrm>
            <a:off x="2560320" y="2880360"/>
            <a:ext cx="1920240" cy="731520"/>
          </a:xfrm>
          <a:prstGeom prst="rect">
            <a:avLst/>
          </a:prstGeom>
          <a:noFill/>
          <a:ln/>
        </p:spPr>
        <p:txBody>
          <a:bodyPr wrap="square" lIns="0" tIns="0" rIns="0" bIns="0" rtlCol="0" anchor="ctr"/>
          <a:lstStyle/>
          <a:p>
            <a:pPr algn="ctr" indent="0" marL="0">
              <a:buNone/>
            </a:pPr>
            <a:r>
              <a:rPr lang="en-US" sz="2600" b="1" dirty="0">
                <a:solidFill>
                  <a:srgbClr val="1F4D3A"/>
                </a:solidFill>
                <a:latin typeface="Cambria" pitchFamily="34" charset="0"/>
                <a:ea typeface="Cambria" pitchFamily="34" charset="-122"/>
                <a:cs typeface="Cambria" pitchFamily="34" charset="-120"/>
              </a:rPr>
              <a:t>3.181</a:t>
            </a:r>
            <a:endParaRPr lang="en-US" sz="2600" dirty="0"/>
          </a:p>
        </p:txBody>
      </p:sp>
      <p:sp>
        <p:nvSpPr>
          <p:cNvPr id="17" name="Text 15"/>
          <p:cNvSpPr txBox="1"/>
          <p:nvPr/>
        </p:nvSpPr>
        <p:spPr>
          <a:xfrm>
            <a:off x="2560320" y="3630168"/>
            <a:ext cx="1920240" cy="7772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UAT de bază (2014)</a:t>
            </a:r>
            <a:endParaRPr lang="en-US" sz="1050" dirty="0"/>
          </a:p>
        </p:txBody>
      </p:sp>
      <p:sp>
        <p:nvSpPr>
          <p:cNvPr id="18" name="Text 16"/>
          <p:cNvSpPr txBox="1"/>
          <p:nvPr/>
        </p:nvSpPr>
        <p:spPr>
          <a:xfrm>
            <a:off x="4663440" y="2880360"/>
            <a:ext cx="1920240" cy="731520"/>
          </a:xfrm>
          <a:prstGeom prst="rect">
            <a:avLst/>
          </a:prstGeom>
          <a:noFill/>
          <a:ln/>
        </p:spPr>
        <p:txBody>
          <a:bodyPr wrap="square" lIns="0" tIns="0" rIns="0" bIns="0" rtlCol="0" anchor="ctr"/>
          <a:lstStyle/>
          <a:p>
            <a:pPr algn="ctr" indent="0" marL="0">
              <a:buNone/>
            </a:pPr>
            <a:r>
              <a:rPr lang="en-US" sz="2600" b="1" dirty="0">
                <a:solidFill>
                  <a:srgbClr val="9A7B1E"/>
                </a:solidFill>
                <a:latin typeface="Cambria" pitchFamily="34" charset="0"/>
                <a:ea typeface="Cambria" pitchFamily="34" charset="-122"/>
                <a:cs typeface="Cambria" pitchFamily="34" charset="-120"/>
              </a:rPr>
              <a:t>13.750</a:t>
            </a:r>
            <a:endParaRPr lang="en-US" sz="2600" dirty="0"/>
          </a:p>
        </p:txBody>
      </p:sp>
      <p:sp>
        <p:nvSpPr>
          <p:cNvPr id="19" name="Text 17"/>
          <p:cNvSpPr txBox="1"/>
          <p:nvPr/>
        </p:nvSpPr>
        <p:spPr>
          <a:xfrm>
            <a:off x="4663440" y="3630168"/>
            <a:ext cx="1920240" cy="7772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localități; 90% rurale</a:t>
            </a:r>
            <a:endParaRPr lang="en-US" sz="1050" dirty="0"/>
          </a:p>
        </p:txBody>
      </p:sp>
      <p:sp>
        <p:nvSpPr>
          <p:cNvPr id="20" name="Text 18"/>
          <p:cNvSpPr txBox="1"/>
          <p:nvPr/>
        </p:nvSpPr>
        <p:spPr>
          <a:xfrm>
            <a:off x="6766560" y="2880360"/>
            <a:ext cx="1920240" cy="731520"/>
          </a:xfrm>
          <a:prstGeom prst="rect">
            <a:avLst/>
          </a:prstGeom>
          <a:noFill/>
          <a:ln/>
        </p:spPr>
        <p:txBody>
          <a:bodyPr wrap="square" lIns="0" tIns="0" rIns="0" bIns="0" rtlCol="0" anchor="ctr"/>
          <a:lstStyle/>
          <a:p>
            <a:pPr algn="ctr" indent="0" marL="0">
              <a:buNone/>
            </a:pPr>
            <a:r>
              <a:rPr lang="en-US" sz="2600" b="1" dirty="0">
                <a:solidFill>
                  <a:srgbClr val="2B5D8A"/>
                </a:solidFill>
                <a:latin typeface="Cambria" pitchFamily="34" charset="0"/>
                <a:ea typeface="Cambria" pitchFamily="34" charset="-122"/>
                <a:cs typeface="Cambria" pitchFamily="34" charset="-120"/>
              </a:rPr>
              <a:t>30 km</a:t>
            </a:r>
            <a:endParaRPr lang="en-US" sz="2600" dirty="0"/>
          </a:p>
        </p:txBody>
      </p:sp>
      <p:sp>
        <p:nvSpPr>
          <p:cNvPr id="21" name="Text 19"/>
          <p:cNvSpPr txBox="1"/>
          <p:nvPr/>
        </p:nvSpPr>
        <p:spPr>
          <a:xfrm>
            <a:off x="6766560" y="3630168"/>
            <a:ext cx="1920240" cy="7772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raza zonei metropolitane</a:t>
            </a:r>
            <a:endParaRPr lang="en-US" sz="105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ÎNTREBĂRI DE VERIFICARE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Verifică-ți înțelegerea (1/2)</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58</a:t>
            </a:r>
            <a:endParaRPr lang="en-US" sz="900" dirty="0"/>
          </a:p>
        </p:txBody>
      </p:sp>
      <p:sp>
        <p:nvSpPr>
          <p:cNvPr id="6" name="Shape 4"/>
          <p:cNvSpPr/>
          <p:nvPr/>
        </p:nvSpPr>
        <p:spPr>
          <a:xfrm>
            <a:off x="457200" y="1207008"/>
            <a:ext cx="292608" cy="292608"/>
          </a:xfrm>
          <a:prstGeom prst="ellipse">
            <a:avLst/>
          </a:prstGeom>
          <a:solidFill>
            <a:srgbClr val="1F4D3A"/>
          </a:solidFill>
          <a:ln/>
        </p:spPr>
      </p:sp>
      <p:sp>
        <p:nvSpPr>
          <p:cNvPr id="7" name="Text 5"/>
          <p:cNvSpPr txBox="1"/>
          <p:nvPr/>
        </p:nvSpPr>
        <p:spPr>
          <a:xfrm>
            <a:off x="457200" y="1207008"/>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8" name="Text 6"/>
          <p:cNvSpPr txBox="1"/>
          <p:nvPr/>
        </p:nvSpPr>
        <p:spPr>
          <a:xfrm>
            <a:off x="868680" y="1188720"/>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Ce sunt UAT-urile conform Codului administrativ și prin ce se deosebesc de regiunile de dezvoltare?</a:t>
            </a:r>
            <a:endParaRPr lang="en-US" sz="1200" dirty="0"/>
          </a:p>
        </p:txBody>
      </p:sp>
      <p:sp>
        <p:nvSpPr>
          <p:cNvPr id="9" name="Shape 7"/>
          <p:cNvSpPr/>
          <p:nvPr/>
        </p:nvSpPr>
        <p:spPr>
          <a:xfrm>
            <a:off x="457200" y="1581912"/>
            <a:ext cx="292608" cy="292608"/>
          </a:xfrm>
          <a:prstGeom prst="ellipse">
            <a:avLst/>
          </a:prstGeom>
          <a:solidFill>
            <a:srgbClr val="1F4D3A"/>
          </a:solidFill>
          <a:ln/>
        </p:spPr>
      </p:sp>
      <p:sp>
        <p:nvSpPr>
          <p:cNvPr id="10" name="Text 8"/>
          <p:cNvSpPr txBox="1"/>
          <p:nvPr/>
        </p:nvSpPr>
        <p:spPr>
          <a:xfrm>
            <a:off x="457200" y="1581912"/>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1" name="Text 9"/>
          <p:cNvSpPr txBox="1"/>
          <p:nvPr/>
        </p:nvSpPr>
        <p:spPr>
          <a:xfrm>
            <a:off x="868680" y="1563624"/>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Prezentați corespondența NUTS/LAU. Care niveluri au personalitate juridică?</a:t>
            </a:r>
            <a:endParaRPr lang="en-US" sz="1200" dirty="0"/>
          </a:p>
        </p:txBody>
      </p:sp>
      <p:sp>
        <p:nvSpPr>
          <p:cNvPr id="12" name="Shape 10"/>
          <p:cNvSpPr/>
          <p:nvPr/>
        </p:nvSpPr>
        <p:spPr>
          <a:xfrm>
            <a:off x="457200" y="1956816"/>
            <a:ext cx="292608" cy="292608"/>
          </a:xfrm>
          <a:prstGeom prst="ellipse">
            <a:avLst/>
          </a:prstGeom>
          <a:solidFill>
            <a:srgbClr val="1F4D3A"/>
          </a:solidFill>
          <a:ln/>
        </p:spPr>
      </p:sp>
      <p:sp>
        <p:nvSpPr>
          <p:cNvPr id="13" name="Text 11"/>
          <p:cNvSpPr txBox="1"/>
          <p:nvPr/>
        </p:nvSpPr>
        <p:spPr>
          <a:xfrm>
            <a:off x="457200" y="1956816"/>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4" name="Text 12"/>
          <p:cNvSpPr txBox="1"/>
          <p:nvPr/>
        </p:nvSpPr>
        <p:spPr>
          <a:xfrm>
            <a:off x="868680" y="1938528"/>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Ce rol aveau județele și ținuturile în Principate? Cine le conducea și cu ce atribuții?</a:t>
            </a:r>
            <a:endParaRPr lang="en-US" sz="1200" dirty="0"/>
          </a:p>
        </p:txBody>
      </p:sp>
      <p:sp>
        <p:nvSpPr>
          <p:cNvPr id="15" name="Shape 13"/>
          <p:cNvSpPr/>
          <p:nvPr/>
        </p:nvSpPr>
        <p:spPr>
          <a:xfrm>
            <a:off x="457200" y="2331720"/>
            <a:ext cx="292608" cy="292608"/>
          </a:xfrm>
          <a:prstGeom prst="ellipse">
            <a:avLst/>
          </a:prstGeom>
          <a:solidFill>
            <a:srgbClr val="1F4D3A"/>
          </a:solidFill>
          <a:ln/>
        </p:spPr>
      </p:sp>
      <p:sp>
        <p:nvSpPr>
          <p:cNvPr id="16" name="Text 14"/>
          <p:cNvSpPr txBox="1"/>
          <p:nvPr/>
        </p:nvSpPr>
        <p:spPr>
          <a:xfrm>
            <a:off x="457200" y="2331720"/>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17" name="Text 15"/>
          <p:cNvSpPr txBox="1"/>
          <p:nvPr/>
        </p:nvSpPr>
        <p:spPr>
          <a:xfrm>
            <a:off x="868680" y="2313432"/>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Descrieți structura orașului medieval (vatră, hotar, ocol) și regimul de proprietate din cele două principate.</a:t>
            </a:r>
            <a:endParaRPr lang="en-US" sz="1200" dirty="0"/>
          </a:p>
        </p:txBody>
      </p:sp>
      <p:sp>
        <p:nvSpPr>
          <p:cNvPr id="18" name="Shape 16"/>
          <p:cNvSpPr/>
          <p:nvPr/>
        </p:nvSpPr>
        <p:spPr>
          <a:xfrm>
            <a:off x="457200" y="2706624"/>
            <a:ext cx="292608" cy="292608"/>
          </a:xfrm>
          <a:prstGeom prst="ellipse">
            <a:avLst/>
          </a:prstGeom>
          <a:solidFill>
            <a:srgbClr val="1F4D3A"/>
          </a:solidFill>
          <a:ln/>
        </p:spPr>
      </p:sp>
      <p:sp>
        <p:nvSpPr>
          <p:cNvPr id="19" name="Text 17"/>
          <p:cNvSpPr txBox="1"/>
          <p:nvPr/>
        </p:nvSpPr>
        <p:spPr>
          <a:xfrm>
            <a:off x="457200" y="2706624"/>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5</a:t>
            </a:r>
            <a:endParaRPr lang="en-US" sz="1300" dirty="0"/>
          </a:p>
        </p:txBody>
      </p:sp>
      <p:sp>
        <p:nvSpPr>
          <p:cNvPr id="20" name="Text 18"/>
          <p:cNvSpPr txBox="1"/>
          <p:nvPr/>
        </p:nvSpPr>
        <p:spPr>
          <a:xfrm>
            <a:off x="868680" y="2688336"/>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Când a primit Moldova județele Cahul, Bolgrad și Ismail, când le-a pierdut și ce a primit în compensație?</a:t>
            </a:r>
            <a:endParaRPr lang="en-US" sz="1200" dirty="0"/>
          </a:p>
        </p:txBody>
      </p:sp>
      <p:sp>
        <p:nvSpPr>
          <p:cNvPr id="21" name="Shape 19"/>
          <p:cNvSpPr/>
          <p:nvPr/>
        </p:nvSpPr>
        <p:spPr>
          <a:xfrm>
            <a:off x="457200" y="3081528"/>
            <a:ext cx="292608" cy="292608"/>
          </a:xfrm>
          <a:prstGeom prst="ellipse">
            <a:avLst/>
          </a:prstGeom>
          <a:solidFill>
            <a:srgbClr val="1F4D3A"/>
          </a:solidFill>
          <a:ln/>
        </p:spPr>
      </p:sp>
      <p:sp>
        <p:nvSpPr>
          <p:cNvPr id="22" name="Text 20"/>
          <p:cNvSpPr txBox="1"/>
          <p:nvPr/>
        </p:nvSpPr>
        <p:spPr>
          <a:xfrm>
            <a:off x="457200" y="3081528"/>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6</a:t>
            </a:r>
            <a:endParaRPr lang="en-US" sz="1300" dirty="0"/>
          </a:p>
        </p:txBody>
      </p:sp>
      <p:sp>
        <p:nvSpPr>
          <p:cNvPr id="23" name="Text 21"/>
          <p:cNvSpPr txBox="1"/>
          <p:nvPr/>
        </p:nvSpPr>
        <p:spPr>
          <a:xfrm>
            <a:off x="868680" y="3063240"/>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Prezentați dinamica teritorială 1914–1919 și dublarea suprafeței țării.</a:t>
            </a:r>
            <a:endParaRPr lang="en-US" sz="1200" dirty="0"/>
          </a:p>
        </p:txBody>
      </p:sp>
      <p:sp>
        <p:nvSpPr>
          <p:cNvPr id="24" name="Shape 22"/>
          <p:cNvSpPr/>
          <p:nvPr/>
        </p:nvSpPr>
        <p:spPr>
          <a:xfrm>
            <a:off x="457200" y="3456432"/>
            <a:ext cx="292608" cy="292608"/>
          </a:xfrm>
          <a:prstGeom prst="ellipse">
            <a:avLst/>
          </a:prstGeom>
          <a:solidFill>
            <a:srgbClr val="1F4D3A"/>
          </a:solidFill>
          <a:ln/>
        </p:spPr>
      </p:sp>
      <p:sp>
        <p:nvSpPr>
          <p:cNvPr id="25" name="Text 23"/>
          <p:cNvSpPr txBox="1"/>
          <p:nvPr/>
        </p:nvSpPr>
        <p:spPr>
          <a:xfrm>
            <a:off x="457200" y="3456432"/>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7</a:t>
            </a:r>
            <a:endParaRPr lang="en-US" sz="1300" dirty="0"/>
          </a:p>
        </p:txBody>
      </p:sp>
      <p:sp>
        <p:nvSpPr>
          <p:cNvPr id="26" name="Text 24"/>
          <p:cNvSpPr txBox="1"/>
          <p:nvPr/>
        </p:nvSpPr>
        <p:spPr>
          <a:xfrm>
            <a:off x="868680" y="3438144"/>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Ce dezechilibre au generat cele patru regimuri administrative din 1918–1925? Exemplificați.</a:t>
            </a:r>
            <a:endParaRPr lang="en-US" sz="1200" dirty="0"/>
          </a:p>
        </p:txBody>
      </p:sp>
      <p:sp>
        <p:nvSpPr>
          <p:cNvPr id="27" name="Shape 25"/>
          <p:cNvSpPr/>
          <p:nvPr/>
        </p:nvSpPr>
        <p:spPr>
          <a:xfrm>
            <a:off x="457200" y="3831336"/>
            <a:ext cx="292608" cy="292608"/>
          </a:xfrm>
          <a:prstGeom prst="ellipse">
            <a:avLst/>
          </a:prstGeom>
          <a:solidFill>
            <a:srgbClr val="1F4D3A"/>
          </a:solidFill>
          <a:ln/>
        </p:spPr>
      </p:sp>
      <p:sp>
        <p:nvSpPr>
          <p:cNvPr id="28" name="Text 26"/>
          <p:cNvSpPr txBox="1"/>
          <p:nvPr/>
        </p:nvSpPr>
        <p:spPr>
          <a:xfrm>
            <a:off x="457200" y="3831336"/>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8</a:t>
            </a:r>
            <a:endParaRPr lang="en-US" sz="1300" dirty="0"/>
          </a:p>
        </p:txBody>
      </p:sp>
      <p:sp>
        <p:nvSpPr>
          <p:cNvPr id="29" name="Text 27"/>
          <p:cNvSpPr txBox="1"/>
          <p:nvPr/>
        </p:nvSpPr>
        <p:spPr>
          <a:xfrm>
            <a:off x="868680" y="3813048"/>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Prezentați structura instituită prin Legea unificării din 1925.</a:t>
            </a:r>
            <a:endParaRPr lang="en-US" sz="1200" dirty="0"/>
          </a:p>
        </p:txBody>
      </p:sp>
      <p:sp>
        <p:nvSpPr>
          <p:cNvPr id="30" name="Shape 28"/>
          <p:cNvSpPr/>
          <p:nvPr/>
        </p:nvSpPr>
        <p:spPr>
          <a:xfrm>
            <a:off x="457200" y="4206240"/>
            <a:ext cx="292608" cy="292608"/>
          </a:xfrm>
          <a:prstGeom prst="ellipse">
            <a:avLst/>
          </a:prstGeom>
          <a:solidFill>
            <a:srgbClr val="1F4D3A"/>
          </a:solidFill>
          <a:ln/>
        </p:spPr>
      </p:sp>
      <p:sp>
        <p:nvSpPr>
          <p:cNvPr id="31" name="Text 29"/>
          <p:cNvSpPr txBox="1"/>
          <p:nvPr/>
        </p:nvSpPr>
        <p:spPr>
          <a:xfrm>
            <a:off x="457200" y="4206240"/>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9</a:t>
            </a:r>
            <a:endParaRPr lang="en-US" sz="1300" dirty="0"/>
          </a:p>
        </p:txBody>
      </p:sp>
      <p:sp>
        <p:nvSpPr>
          <p:cNvPr id="32" name="Text 30"/>
          <p:cNvSpPr txBox="1"/>
          <p:nvPr/>
        </p:nvSpPr>
        <p:spPr>
          <a:xfrm>
            <a:off x="868680" y="4187952"/>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Comparați reforma din 1929 (directoratele) cu cea din 1938 (ținuturile): obiective, criterii, durată.</a:t>
            </a:r>
            <a:endParaRPr lang="en-US" sz="12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ÎNTREBĂRI DE VERIFICARE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Verifică-ți înțelegerea (2/2)</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59</a:t>
            </a:r>
            <a:endParaRPr lang="en-US" sz="900" dirty="0"/>
          </a:p>
        </p:txBody>
      </p:sp>
      <p:sp>
        <p:nvSpPr>
          <p:cNvPr id="6" name="Shape 4"/>
          <p:cNvSpPr/>
          <p:nvPr/>
        </p:nvSpPr>
        <p:spPr>
          <a:xfrm>
            <a:off x="457200" y="1207008"/>
            <a:ext cx="292608" cy="292608"/>
          </a:xfrm>
          <a:prstGeom prst="ellipse">
            <a:avLst/>
          </a:prstGeom>
          <a:solidFill>
            <a:srgbClr val="2B5D8A"/>
          </a:solidFill>
          <a:ln/>
        </p:spPr>
      </p:sp>
      <p:sp>
        <p:nvSpPr>
          <p:cNvPr id="7" name="Text 5"/>
          <p:cNvSpPr txBox="1"/>
          <p:nvPr/>
        </p:nvSpPr>
        <p:spPr>
          <a:xfrm>
            <a:off x="457200" y="1207008"/>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10</a:t>
            </a:r>
            <a:endParaRPr lang="en-US" sz="1300" dirty="0"/>
          </a:p>
        </p:txBody>
      </p:sp>
      <p:sp>
        <p:nvSpPr>
          <p:cNvPr id="8" name="Text 6"/>
          <p:cNvSpPr txBox="1"/>
          <p:nvPr/>
        </p:nvSpPr>
        <p:spPr>
          <a:xfrm>
            <a:off x="868680" y="1188720"/>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Ce pierderi teritoriale a suferit România în 1940 și ce reorganizări sovietice au urmat?</a:t>
            </a:r>
            <a:endParaRPr lang="en-US" sz="1200" dirty="0"/>
          </a:p>
        </p:txBody>
      </p:sp>
      <p:sp>
        <p:nvSpPr>
          <p:cNvPr id="9" name="Shape 7"/>
          <p:cNvSpPr/>
          <p:nvPr/>
        </p:nvSpPr>
        <p:spPr>
          <a:xfrm>
            <a:off x="457200" y="1581912"/>
            <a:ext cx="292608" cy="292608"/>
          </a:xfrm>
          <a:prstGeom prst="ellipse">
            <a:avLst/>
          </a:prstGeom>
          <a:solidFill>
            <a:srgbClr val="2B5D8A"/>
          </a:solidFill>
          <a:ln/>
        </p:spPr>
      </p:sp>
      <p:sp>
        <p:nvSpPr>
          <p:cNvPr id="10" name="Text 8"/>
          <p:cNvSpPr txBox="1"/>
          <p:nvPr/>
        </p:nvSpPr>
        <p:spPr>
          <a:xfrm>
            <a:off x="457200" y="1581912"/>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11</a:t>
            </a:r>
            <a:endParaRPr lang="en-US" sz="1300" dirty="0"/>
          </a:p>
        </p:txBody>
      </p:sp>
      <p:sp>
        <p:nvSpPr>
          <p:cNvPr id="11" name="Text 9"/>
          <p:cNvSpPr txBox="1"/>
          <p:nvPr/>
        </p:nvSpPr>
        <p:spPr>
          <a:xfrm>
            <a:off x="868680" y="1563624"/>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Descrieți organizarea din 1950 și evoluțiile ulterioare (1952, 1956, 1960). Ce criteriu a înlocuit criteriul istorico-geografic?</a:t>
            </a:r>
            <a:endParaRPr lang="en-US" sz="1200" dirty="0"/>
          </a:p>
        </p:txBody>
      </p:sp>
      <p:sp>
        <p:nvSpPr>
          <p:cNvPr id="12" name="Shape 10"/>
          <p:cNvSpPr/>
          <p:nvPr/>
        </p:nvSpPr>
        <p:spPr>
          <a:xfrm>
            <a:off x="457200" y="1956816"/>
            <a:ext cx="292608" cy="292608"/>
          </a:xfrm>
          <a:prstGeom prst="ellipse">
            <a:avLst/>
          </a:prstGeom>
          <a:solidFill>
            <a:srgbClr val="2B5D8A"/>
          </a:solidFill>
          <a:ln/>
        </p:spPr>
      </p:sp>
      <p:sp>
        <p:nvSpPr>
          <p:cNvPr id="13" name="Text 11"/>
          <p:cNvSpPr txBox="1"/>
          <p:nvPr/>
        </p:nvSpPr>
        <p:spPr>
          <a:xfrm>
            <a:off x="457200" y="1956816"/>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12</a:t>
            </a:r>
            <a:endParaRPr lang="en-US" sz="1300" dirty="0"/>
          </a:p>
        </p:txBody>
      </p:sp>
      <p:sp>
        <p:nvSpPr>
          <p:cNvPr id="14" name="Text 12"/>
          <p:cNvSpPr txBox="1"/>
          <p:nvPr/>
        </p:nvSpPr>
        <p:spPr>
          <a:xfrm>
            <a:off x="868680" y="1938528"/>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Ce a reintrodus Legea nr. 2/1968 și de ce s-a dovedit atât de durabilă?</a:t>
            </a:r>
            <a:endParaRPr lang="en-US" sz="1200" dirty="0"/>
          </a:p>
        </p:txBody>
      </p:sp>
      <p:sp>
        <p:nvSpPr>
          <p:cNvPr id="15" name="Shape 13"/>
          <p:cNvSpPr/>
          <p:nvPr/>
        </p:nvSpPr>
        <p:spPr>
          <a:xfrm>
            <a:off x="457200" y="2331720"/>
            <a:ext cx="292608" cy="292608"/>
          </a:xfrm>
          <a:prstGeom prst="ellipse">
            <a:avLst/>
          </a:prstGeom>
          <a:solidFill>
            <a:srgbClr val="2B5D8A"/>
          </a:solidFill>
          <a:ln/>
        </p:spPr>
      </p:sp>
      <p:sp>
        <p:nvSpPr>
          <p:cNvPr id="16" name="Text 14"/>
          <p:cNvSpPr txBox="1"/>
          <p:nvPr/>
        </p:nvSpPr>
        <p:spPr>
          <a:xfrm>
            <a:off x="457200" y="2331720"/>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13</a:t>
            </a:r>
            <a:endParaRPr lang="en-US" sz="1300" dirty="0"/>
          </a:p>
        </p:txBody>
      </p:sp>
      <p:sp>
        <p:nvSpPr>
          <p:cNvPr id="17" name="Text 15"/>
          <p:cNvSpPr txBox="1"/>
          <p:nvPr/>
        </p:nvSpPr>
        <p:spPr>
          <a:xfrm>
            <a:off x="868680" y="2313432"/>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Definiți localitatea, localitatea urbană și cea rurală. Care sunt cele două situații ale ruralului?</a:t>
            </a:r>
            <a:endParaRPr lang="en-US" sz="1200" dirty="0"/>
          </a:p>
        </p:txBody>
      </p:sp>
      <p:sp>
        <p:nvSpPr>
          <p:cNvPr id="18" name="Shape 16"/>
          <p:cNvSpPr/>
          <p:nvPr/>
        </p:nvSpPr>
        <p:spPr>
          <a:xfrm>
            <a:off x="457200" y="2706624"/>
            <a:ext cx="292608" cy="292608"/>
          </a:xfrm>
          <a:prstGeom prst="ellipse">
            <a:avLst/>
          </a:prstGeom>
          <a:solidFill>
            <a:srgbClr val="2B5D8A"/>
          </a:solidFill>
          <a:ln/>
        </p:spPr>
      </p:sp>
      <p:sp>
        <p:nvSpPr>
          <p:cNvPr id="19" name="Text 17"/>
          <p:cNvSpPr txBox="1"/>
          <p:nvPr/>
        </p:nvSpPr>
        <p:spPr>
          <a:xfrm>
            <a:off x="457200" y="2706624"/>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14</a:t>
            </a:r>
            <a:endParaRPr lang="en-US" sz="1300" dirty="0"/>
          </a:p>
        </p:txBody>
      </p:sp>
      <p:sp>
        <p:nvSpPr>
          <p:cNvPr id="20" name="Text 18"/>
          <p:cNvSpPr txBox="1"/>
          <p:nvPr/>
        </p:nvSpPr>
        <p:spPr>
          <a:xfrm>
            <a:off x="868680" y="2688336"/>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Definiți comuna, orașul, municipiul și județul. Ce sunt satele aparținătoare?</a:t>
            </a:r>
            <a:endParaRPr lang="en-US" sz="1200" dirty="0"/>
          </a:p>
        </p:txBody>
      </p:sp>
      <p:sp>
        <p:nvSpPr>
          <p:cNvPr id="21" name="Shape 19"/>
          <p:cNvSpPr/>
          <p:nvPr/>
        </p:nvSpPr>
        <p:spPr>
          <a:xfrm>
            <a:off x="457200" y="3081528"/>
            <a:ext cx="292608" cy="292608"/>
          </a:xfrm>
          <a:prstGeom prst="ellipse">
            <a:avLst/>
          </a:prstGeom>
          <a:solidFill>
            <a:srgbClr val="2B5D8A"/>
          </a:solidFill>
          <a:ln/>
        </p:spPr>
      </p:sp>
      <p:sp>
        <p:nvSpPr>
          <p:cNvPr id="22" name="Text 20"/>
          <p:cNvSpPr txBox="1"/>
          <p:nvPr/>
        </p:nvSpPr>
        <p:spPr>
          <a:xfrm>
            <a:off x="457200" y="3081528"/>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15</a:t>
            </a:r>
            <a:endParaRPr lang="en-US" sz="1300" dirty="0"/>
          </a:p>
        </p:txBody>
      </p:sp>
      <p:sp>
        <p:nvSpPr>
          <p:cNvPr id="23" name="Text 21"/>
          <p:cNvSpPr txBox="1"/>
          <p:nvPr/>
        </p:nvSpPr>
        <p:spPr>
          <a:xfrm>
            <a:off x="868680" y="3063240"/>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Explicați distincția rețea de localități – armatură urbană – sisteme urbane și cele patru trepte ale armaturii.</a:t>
            </a:r>
            <a:endParaRPr lang="en-US" sz="1200" dirty="0"/>
          </a:p>
        </p:txBody>
      </p:sp>
      <p:sp>
        <p:nvSpPr>
          <p:cNvPr id="24" name="Shape 22"/>
          <p:cNvSpPr/>
          <p:nvPr/>
        </p:nvSpPr>
        <p:spPr>
          <a:xfrm>
            <a:off x="457200" y="3456432"/>
            <a:ext cx="292608" cy="292608"/>
          </a:xfrm>
          <a:prstGeom prst="ellipse">
            <a:avLst/>
          </a:prstGeom>
          <a:solidFill>
            <a:srgbClr val="2B5D8A"/>
          </a:solidFill>
          <a:ln/>
        </p:spPr>
      </p:sp>
      <p:sp>
        <p:nvSpPr>
          <p:cNvPr id="25" name="Text 23"/>
          <p:cNvSpPr txBox="1"/>
          <p:nvPr/>
        </p:nvSpPr>
        <p:spPr>
          <a:xfrm>
            <a:off x="457200" y="3456432"/>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16</a:t>
            </a:r>
            <a:endParaRPr lang="en-US" sz="1300" dirty="0"/>
          </a:p>
        </p:txBody>
      </p:sp>
      <p:sp>
        <p:nvSpPr>
          <p:cNvPr id="26" name="Text 24"/>
          <p:cNvSpPr txBox="1"/>
          <p:nvPr/>
        </p:nvSpPr>
        <p:spPr>
          <a:xfrm>
            <a:off x="868680" y="3438144"/>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Ce sunt polii de creștere, polii de dezvoltare și centrele urbane? Dar zona de influență și zona metropolitană?</a:t>
            </a:r>
            <a:endParaRPr lang="en-US" sz="1200" dirty="0"/>
          </a:p>
        </p:txBody>
      </p:sp>
      <p:sp>
        <p:nvSpPr>
          <p:cNvPr id="27" name="Shape 25"/>
          <p:cNvSpPr/>
          <p:nvPr/>
        </p:nvSpPr>
        <p:spPr>
          <a:xfrm>
            <a:off x="457200" y="3831336"/>
            <a:ext cx="292608" cy="292608"/>
          </a:xfrm>
          <a:prstGeom prst="ellipse">
            <a:avLst/>
          </a:prstGeom>
          <a:solidFill>
            <a:srgbClr val="2B5D8A"/>
          </a:solidFill>
          <a:ln/>
        </p:spPr>
      </p:sp>
      <p:sp>
        <p:nvSpPr>
          <p:cNvPr id="28" name="Text 26"/>
          <p:cNvSpPr txBox="1"/>
          <p:nvPr/>
        </p:nvSpPr>
        <p:spPr>
          <a:xfrm>
            <a:off x="457200" y="3831336"/>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17</a:t>
            </a:r>
            <a:endParaRPr lang="en-US" sz="1300" dirty="0"/>
          </a:p>
        </p:txBody>
      </p:sp>
      <p:sp>
        <p:nvSpPr>
          <p:cNvPr id="29" name="Text 27"/>
          <p:cNvSpPr txBox="1"/>
          <p:nvPr/>
        </p:nvSpPr>
        <p:spPr>
          <a:xfrm>
            <a:off x="868680" y="3813048"/>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Prezentați unitățile cadastrale ale extravilanului și intravilanului și raportul lor cu imobilul și numărul cadastral.</a:t>
            </a:r>
            <a:endParaRPr lang="en-US" sz="1200" dirty="0"/>
          </a:p>
        </p:txBody>
      </p:sp>
      <p:sp>
        <p:nvSpPr>
          <p:cNvPr id="30" name="Shape 28"/>
          <p:cNvSpPr/>
          <p:nvPr/>
        </p:nvSpPr>
        <p:spPr>
          <a:xfrm>
            <a:off x="457200" y="4206240"/>
            <a:ext cx="292608" cy="292608"/>
          </a:xfrm>
          <a:prstGeom prst="ellipse">
            <a:avLst/>
          </a:prstGeom>
          <a:solidFill>
            <a:srgbClr val="2B5D8A"/>
          </a:solidFill>
          <a:ln/>
        </p:spPr>
      </p:sp>
      <p:sp>
        <p:nvSpPr>
          <p:cNvPr id="31" name="Text 29"/>
          <p:cNvSpPr txBox="1"/>
          <p:nvPr/>
        </p:nvSpPr>
        <p:spPr>
          <a:xfrm>
            <a:off x="457200" y="4206240"/>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18</a:t>
            </a:r>
            <a:endParaRPr lang="en-US" sz="1300" dirty="0"/>
          </a:p>
        </p:txBody>
      </p:sp>
      <p:sp>
        <p:nvSpPr>
          <p:cNvPr id="32" name="Text 30"/>
          <p:cNvSpPr txBox="1"/>
          <p:nvPr/>
        </p:nvSpPr>
        <p:spPr>
          <a:xfrm>
            <a:off x="868680" y="4187952"/>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Clasificați hotarele și limitele. Ce implicații metodologice are distincția distinctă / difuză / discretă?</a:t>
            </a:r>
            <a:endParaRPr lang="en-US" sz="12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CE URMEAZĂ</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Cursul 4 — Dezvoltarea și organizarea spațiului rural</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3</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60</a:t>
            </a:r>
            <a:endParaRPr lang="en-US" sz="900" dirty="0"/>
          </a:p>
        </p:txBody>
      </p:sp>
      <p:sp>
        <p:nvSpPr>
          <p:cNvPr id="7" name="Shape 4"/>
          <p:cNvSpPr/>
          <p:nvPr/>
        </p:nvSpPr>
        <p:spPr>
          <a:xfrm>
            <a:off x="457200" y="1280160"/>
            <a:ext cx="4069080" cy="1280160"/>
          </a:xfrm>
          <a:prstGeom prst="roundRect">
            <a:avLst>
              <a:gd name="adj" fmla="val 7143"/>
            </a:avLst>
          </a:prstGeom>
          <a:solidFill>
            <a:srgbClr val="FFFFFF"/>
          </a:solidFill>
          <a:ln w="19050">
            <a:solidFill>
              <a:srgbClr val="1F4D3A"/>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89888"/>
            <a:ext cx="3749040" cy="457200"/>
          </a:xfrm>
          <a:prstGeom prst="rect">
            <a:avLst/>
          </a:prstGeom>
          <a:noFill/>
          <a:ln/>
        </p:spPr>
        <p:txBody>
          <a:bodyPr wrap="square" lIns="0" tIns="0" rIns="0" bIns="0" rtlCol="0" anchor="ctr"/>
          <a:lstStyle/>
          <a:p>
            <a:pPr indent="0" marL="0">
              <a:buNone/>
            </a:pPr>
            <a:r>
              <a:rPr lang="en-US" sz="2000" b="1" dirty="0">
                <a:solidFill>
                  <a:srgbClr val="1F4D3A"/>
                </a:solidFill>
                <a:latin typeface="Cambria" pitchFamily="34" charset="0"/>
                <a:ea typeface="Cambria" pitchFamily="34" charset="-122"/>
                <a:cs typeface="Cambria" pitchFamily="34" charset="-120"/>
              </a:rPr>
              <a:t>C4</a:t>
            </a:r>
            <a:endParaRPr lang="en-US" sz="2000" dirty="0"/>
          </a:p>
        </p:txBody>
      </p:sp>
      <p:sp>
        <p:nvSpPr>
          <p:cNvPr id="9" name="Text 6"/>
          <p:cNvSpPr txBox="1"/>
          <p:nvPr/>
        </p:nvSpPr>
        <p:spPr>
          <a:xfrm>
            <a:off x="594360" y="1847088"/>
            <a:ext cx="3749040" cy="64008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Spațiul rural: fond funciar, exploatații, infrastructură, declin demografic</a:t>
            </a:r>
            <a:endParaRPr lang="en-US" sz="1200" dirty="0"/>
          </a:p>
        </p:txBody>
      </p:sp>
      <p:sp>
        <p:nvSpPr>
          <p:cNvPr id="10" name="Shape 7"/>
          <p:cNvSpPr/>
          <p:nvPr/>
        </p:nvSpPr>
        <p:spPr>
          <a:xfrm>
            <a:off x="4709160" y="1280160"/>
            <a:ext cx="4069080" cy="1280160"/>
          </a:xfrm>
          <a:prstGeom prst="roundRect">
            <a:avLst>
              <a:gd name="adj" fmla="val 7143"/>
            </a:avLst>
          </a:prstGeom>
          <a:solidFill>
            <a:srgbClr val="FFFFFF"/>
          </a:solidFill>
          <a:ln w="19050">
            <a:solidFill>
              <a:srgbClr val="2B5D8A"/>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4846320" y="1389888"/>
            <a:ext cx="3749040" cy="457200"/>
          </a:xfrm>
          <a:prstGeom prst="rect">
            <a:avLst/>
          </a:prstGeom>
          <a:noFill/>
          <a:ln/>
        </p:spPr>
        <p:txBody>
          <a:bodyPr wrap="square" lIns="0" tIns="0" rIns="0" bIns="0" rtlCol="0" anchor="ctr"/>
          <a:lstStyle/>
          <a:p>
            <a:pPr indent="0" marL="0">
              <a:buNone/>
            </a:pPr>
            <a:r>
              <a:rPr lang="en-US" sz="2000" b="1" dirty="0">
                <a:solidFill>
                  <a:srgbClr val="2B5D8A"/>
                </a:solidFill>
                <a:latin typeface="Cambria" pitchFamily="34" charset="0"/>
                <a:ea typeface="Cambria" pitchFamily="34" charset="-122"/>
                <a:cs typeface="Cambria" pitchFamily="34" charset="-120"/>
              </a:rPr>
              <a:t>C5</a:t>
            </a:r>
            <a:endParaRPr lang="en-US" sz="2000" dirty="0"/>
          </a:p>
        </p:txBody>
      </p:sp>
      <p:sp>
        <p:nvSpPr>
          <p:cNvPr id="12" name="Text 9"/>
          <p:cNvSpPr txBox="1"/>
          <p:nvPr/>
        </p:nvSpPr>
        <p:spPr>
          <a:xfrm>
            <a:off x="4846320" y="1847088"/>
            <a:ext cx="3749040" cy="64008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Spațiul urban: urbanizare, regenerare, PUG / PUZ / PUD, intravilanul</a:t>
            </a:r>
            <a:endParaRPr lang="en-US" sz="1200" dirty="0"/>
          </a:p>
        </p:txBody>
      </p:sp>
      <p:sp>
        <p:nvSpPr>
          <p:cNvPr id="13" name="Shape 10"/>
          <p:cNvSpPr/>
          <p:nvPr/>
        </p:nvSpPr>
        <p:spPr>
          <a:xfrm>
            <a:off x="457200" y="2743200"/>
            <a:ext cx="4069080" cy="1280160"/>
          </a:xfrm>
          <a:prstGeom prst="roundRect">
            <a:avLst>
              <a:gd name="adj" fmla="val 7143"/>
            </a:avLst>
          </a:prstGeom>
          <a:solidFill>
            <a:srgbClr val="FFFFFF"/>
          </a:solidFill>
          <a:ln w="19050">
            <a:solidFill>
              <a:srgbClr val="B85A2B"/>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594360" y="2852928"/>
            <a:ext cx="3749040" cy="457200"/>
          </a:xfrm>
          <a:prstGeom prst="rect">
            <a:avLst/>
          </a:prstGeom>
          <a:noFill/>
          <a:ln/>
        </p:spPr>
        <p:txBody>
          <a:bodyPr wrap="square" lIns="0" tIns="0" rIns="0" bIns="0" rtlCol="0" anchor="ctr"/>
          <a:lstStyle/>
          <a:p>
            <a:pPr indent="0" marL="0">
              <a:buNone/>
            </a:pPr>
            <a:r>
              <a:rPr lang="en-US" sz="2000" b="1" dirty="0">
                <a:solidFill>
                  <a:srgbClr val="B85A2B"/>
                </a:solidFill>
                <a:latin typeface="Cambria" pitchFamily="34" charset="0"/>
                <a:ea typeface="Cambria" pitchFamily="34" charset="-122"/>
                <a:cs typeface="Cambria" pitchFamily="34" charset="-120"/>
              </a:rPr>
              <a:t>C6</a:t>
            </a:r>
            <a:endParaRPr lang="en-US" sz="2000" dirty="0"/>
          </a:p>
        </p:txBody>
      </p:sp>
      <p:sp>
        <p:nvSpPr>
          <p:cNvPr id="15" name="Text 12"/>
          <p:cNvSpPr txBox="1"/>
          <p:nvPr/>
        </p:nvSpPr>
        <p:spPr>
          <a:xfrm>
            <a:off x="594360" y="3310128"/>
            <a:ext cx="3749040" cy="64008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Organizarea interunități: comasare, rectificarea hotarelor — aplicarea tipologiei hotarelor de azi</a:t>
            </a:r>
            <a:endParaRPr lang="en-US" sz="1200" dirty="0"/>
          </a:p>
        </p:txBody>
      </p:sp>
      <p:sp>
        <p:nvSpPr>
          <p:cNvPr id="16" name="Shape 13"/>
          <p:cNvSpPr/>
          <p:nvPr/>
        </p:nvSpPr>
        <p:spPr>
          <a:xfrm>
            <a:off x="4709160" y="2743200"/>
            <a:ext cx="4069080" cy="1280160"/>
          </a:xfrm>
          <a:prstGeom prst="roundRect">
            <a:avLst>
              <a:gd name="adj" fmla="val 7143"/>
            </a:avLst>
          </a:prstGeom>
          <a:solidFill>
            <a:srgbClr val="FFFFFF"/>
          </a:solidFill>
          <a:ln w="19050">
            <a:solidFill>
              <a:srgbClr val="5D3F7C"/>
            </a:solidFill>
            <a:prstDash val="solid"/>
          </a:ln>
          <a:effectLst>
            <a:outerShdw sx="100000" sy="100000" kx="0" ky="0" algn="bl" rotWithShape="0" blurRad="76200" dist="25400" dir="5400000">
              <a:srgbClr val="000000">
                <a:alpha val="12000"/>
              </a:srgbClr>
            </a:outerShdw>
          </a:effectLst>
        </p:spPr>
      </p:sp>
      <p:sp>
        <p:nvSpPr>
          <p:cNvPr id="17" name="Text 14"/>
          <p:cNvSpPr txBox="1"/>
          <p:nvPr/>
        </p:nvSpPr>
        <p:spPr>
          <a:xfrm>
            <a:off x="4846320" y="2852928"/>
            <a:ext cx="3749040" cy="457200"/>
          </a:xfrm>
          <a:prstGeom prst="rect">
            <a:avLst/>
          </a:prstGeom>
          <a:noFill/>
          <a:ln/>
        </p:spPr>
        <p:txBody>
          <a:bodyPr wrap="square" lIns="0" tIns="0" rIns="0" bIns="0" rtlCol="0" anchor="ctr"/>
          <a:lstStyle/>
          <a:p>
            <a:pPr indent="0" marL="0">
              <a:buNone/>
            </a:pPr>
            <a:r>
              <a:rPr lang="en-US" sz="2000" b="1" dirty="0">
                <a:solidFill>
                  <a:srgbClr val="5D3F7C"/>
                </a:solidFill>
                <a:latin typeface="Cambria" pitchFamily="34" charset="0"/>
                <a:ea typeface="Cambria" pitchFamily="34" charset="-122"/>
                <a:cs typeface="Cambria" pitchFamily="34" charset="-120"/>
              </a:rPr>
              <a:t>C14</a:t>
            </a:r>
            <a:endParaRPr lang="en-US" sz="2000" dirty="0"/>
          </a:p>
        </p:txBody>
      </p:sp>
      <p:sp>
        <p:nvSpPr>
          <p:cNvPr id="18" name="Text 15"/>
          <p:cNvSpPr txBox="1"/>
          <p:nvPr/>
        </p:nvSpPr>
        <p:spPr>
          <a:xfrm>
            <a:off x="4846320" y="3310128"/>
            <a:ext cx="3749040" cy="64008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Cadastrul verde și INSPIRE: parcelele cadastrale și unitățile administrative ca teme europene</a:t>
            </a:r>
            <a:endParaRPr lang="en-US" sz="1200" dirty="0"/>
          </a:p>
        </p:txBody>
      </p:sp>
      <p:sp>
        <p:nvSpPr>
          <p:cNvPr id="19" name="Text 16"/>
          <p:cNvSpPr txBox="1"/>
          <p:nvPr/>
        </p:nvSpPr>
        <p:spPr>
          <a:xfrm>
            <a:off x="457200" y="4251960"/>
            <a:ext cx="8229600" cy="365760"/>
          </a:xfrm>
          <a:prstGeom prst="rect">
            <a:avLst/>
          </a:prstGeom>
          <a:noFill/>
          <a:ln/>
        </p:spPr>
        <p:txBody>
          <a:bodyPr wrap="square" lIns="0" tIns="0" rIns="0" bIns="0" rtlCol="0" anchor="ctr"/>
          <a:lstStyle/>
          <a:p>
            <a:pPr indent="0" marL="0">
              <a:buNone/>
            </a:pPr>
            <a:r>
              <a:rPr lang="en-US" sz="1300" i="1" dirty="0">
                <a:solidFill>
                  <a:srgbClr val="1F4D3A"/>
                </a:solidFill>
                <a:latin typeface="Cambria" pitchFamily="34" charset="0"/>
                <a:ea typeface="Cambria" pitchFamily="34" charset="-122"/>
                <a:cs typeface="Cambria" pitchFamily="34" charset="-120"/>
              </a:rPr>
              <a:t>Data viitoare: spațiul rural — 45% din populație, 90% din localități, fondul funciar și infrastructura.</a:t>
            </a:r>
            <a:endParaRPr lang="en-US" sz="13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1F4D3A"/>
        </a:solidFill>
      </p:bgPr>
    </p:bg>
    <p:spTree>
      <p:nvGrpSpPr>
        <p:cNvPr id="1" name=""/>
        <p:cNvGrpSpPr/>
        <p:nvPr/>
      </p:nvGrpSpPr>
      <p:grpSpPr>
        <a:xfrm>
          <a:off x="0" y="0"/>
          <a:ext cx="0" cy="0"/>
          <a:chOff x="0" y="0"/>
          <a:chExt cx="0" cy="0"/>
        </a:xfrm>
      </p:grpSpPr>
      <p:sp>
        <p:nvSpPr>
          <p:cNvPr id="2" name="Text 0"/>
          <p:cNvSpPr txBox="1"/>
          <p:nvPr/>
        </p:nvSpPr>
        <p:spPr>
          <a:xfrm>
            <a:off x="548640" y="457200"/>
            <a:ext cx="8046720" cy="54864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Bibliografie selectivă</a:t>
            </a:r>
            <a:endParaRPr lang="en-US" sz="2600" dirty="0"/>
          </a:p>
        </p:txBody>
      </p:sp>
      <p:sp>
        <p:nvSpPr>
          <p:cNvPr id="3" name="Text 1"/>
          <p:cNvSpPr txBox="1"/>
          <p:nvPr/>
        </p:nvSpPr>
        <p:spPr>
          <a:xfrm>
            <a:off x="548640" y="1143000"/>
            <a:ext cx="8046720" cy="3108960"/>
          </a:xfrm>
          <a:prstGeom prst="rect">
            <a:avLst/>
          </a:prstGeom>
          <a:noFill/>
          <a:ln/>
        </p:spPr>
        <p:txBody>
          <a:bodyPr wrap="square" lIns="0" tIns="0" rIns="0" bIns="0" rtlCol="0" anchor="t"/>
          <a:lstStyle/>
          <a:p>
            <a:pPr marL="342900" indent="-342900">
              <a:spcAft>
                <a:spcPts val="500"/>
              </a:spcAft>
              <a:buSzPct val="100000"/>
              <a:buChar char="•"/>
            </a:pPr>
            <a:r>
              <a:rPr lang="en-US" sz="1200" dirty="0">
                <a:solidFill>
                  <a:srgbClr val="EFE9DC"/>
                </a:solidFill>
                <a:latin typeface="Calibri" pitchFamily="34" charset="0"/>
                <a:ea typeface="Calibri" pitchFamily="34" charset="-122"/>
                <a:cs typeface="Calibri" pitchFamily="34" charset="-120"/>
              </a:rPr>
              <a:t>Helin, R. A. (1967). The volatile administrative map of Rumania. Annals of the Association of American Geographers, 57(3), 481–502.</a:t>
            </a:r>
            <a:endParaRPr lang="en-US" sz="1200" dirty="0"/>
          </a:p>
          <a:p>
            <a:pPr marL="342900" indent="-342900">
              <a:spcAft>
                <a:spcPts val="500"/>
              </a:spcAft>
              <a:buSzPct val="100000"/>
              <a:buChar char="•"/>
            </a:pPr>
            <a:r>
              <a:rPr lang="en-US" sz="1200" dirty="0">
                <a:solidFill>
                  <a:srgbClr val="EFE9DC"/>
                </a:solidFill>
                <a:latin typeface="Calibri" pitchFamily="34" charset="0"/>
                <a:ea typeface="Calibri" pitchFamily="34" charset="-122"/>
                <a:cs typeface="Calibri" pitchFamily="34" charset="-120"/>
              </a:rPr>
              <a:t>Săgeată, R. (2003). Organizarea administrativ-teritorială a României. Evoluție. Propuneri de optimizare. București.</a:t>
            </a:r>
            <a:endParaRPr lang="en-US" sz="1200" dirty="0"/>
          </a:p>
          <a:p>
            <a:pPr marL="342900" indent="-342900">
              <a:spcAft>
                <a:spcPts val="500"/>
              </a:spcAft>
              <a:buSzPct val="100000"/>
              <a:buChar char="•"/>
            </a:pPr>
            <a:r>
              <a:rPr lang="en-US" sz="1200" dirty="0">
                <a:solidFill>
                  <a:srgbClr val="EFE9DC"/>
                </a:solidFill>
                <a:latin typeface="Calibri" pitchFamily="34" charset="0"/>
                <a:ea typeface="Calibri" pitchFamily="34" charset="-122"/>
                <a:cs typeface="Calibri" pitchFamily="34" charset="-120"/>
              </a:rPr>
              <a:t>Meruțiu, V. (1929). Județele din Ardeal și din Maramureș până în Banat. Evoluția teritorială. Cluj.</a:t>
            </a:r>
            <a:endParaRPr lang="en-US" sz="1200" dirty="0"/>
          </a:p>
          <a:p>
            <a:pPr marL="342900" indent="-342900">
              <a:spcAft>
                <a:spcPts val="500"/>
              </a:spcAft>
              <a:buSzPct val="100000"/>
              <a:buChar char="•"/>
            </a:pPr>
            <a:r>
              <a:rPr lang="en-US" sz="1200" dirty="0">
                <a:solidFill>
                  <a:srgbClr val="EFE9DC"/>
                </a:solidFill>
                <a:latin typeface="Calibri" pitchFamily="34" charset="0"/>
                <a:ea typeface="Calibri" pitchFamily="34" charset="-122"/>
                <a:cs typeface="Calibri" pitchFamily="34" charset="-120"/>
              </a:rPr>
              <a:t>Banca Mondială. Orașe competitive. Remodelarea geografiei economice a României.</a:t>
            </a:r>
            <a:endParaRPr lang="en-US" sz="1200" dirty="0"/>
          </a:p>
          <a:p>
            <a:pPr marL="342900" indent="-342900">
              <a:spcAft>
                <a:spcPts val="500"/>
              </a:spcAft>
              <a:buSzPct val="100000"/>
              <a:buChar char="•"/>
            </a:pPr>
            <a:r>
              <a:rPr lang="en-US" sz="1200" dirty="0">
                <a:solidFill>
                  <a:srgbClr val="EFE9DC"/>
                </a:solidFill>
                <a:latin typeface="Calibri" pitchFamily="34" charset="0"/>
                <a:ea typeface="Calibri" pitchFamily="34" charset="-122"/>
                <a:cs typeface="Calibri" pitchFamily="34" charset="-120"/>
              </a:rPr>
              <a:t>Legea nr. 2/1968 · Decretul nr. 15/1981 · OUG nr. 57/2019 (Codul administrativ) · Legea nr. 315/2004.</a:t>
            </a:r>
            <a:endParaRPr lang="en-US" sz="1200" dirty="0"/>
          </a:p>
          <a:p>
            <a:pPr marL="342900" indent="-342900">
              <a:spcAft>
                <a:spcPts val="500"/>
              </a:spcAft>
              <a:buSzPct val="100000"/>
              <a:buChar char="•"/>
            </a:pPr>
            <a:r>
              <a:rPr lang="en-US" sz="1200" dirty="0">
                <a:solidFill>
                  <a:srgbClr val="EFE9DC"/>
                </a:solidFill>
                <a:latin typeface="Calibri" pitchFamily="34" charset="0"/>
                <a:ea typeface="Calibri" pitchFamily="34" charset="-122"/>
                <a:cs typeface="Calibri" pitchFamily="34" charset="-120"/>
              </a:rPr>
              <a:t>Legea nr. 350/2001 · Legea nr. 351/2001 · Legea nr. 7/1996 · HG nr. 998/2008 · HG nr. 1149/2008.</a:t>
            </a:r>
            <a:endParaRPr lang="en-US" sz="1200" dirty="0"/>
          </a:p>
        </p:txBody>
      </p:sp>
      <p:sp>
        <p:nvSpPr>
          <p:cNvPr id="4" name="Text 2"/>
          <p:cNvSpPr txBox="1"/>
          <p:nvPr/>
        </p:nvSpPr>
        <p:spPr>
          <a:xfrm>
            <a:off x="548640" y="4297680"/>
            <a:ext cx="8046720" cy="365760"/>
          </a:xfrm>
          <a:prstGeom prst="rect">
            <a:avLst/>
          </a:prstGeom>
          <a:noFill/>
          <a:ln/>
        </p:spPr>
        <p:txBody>
          <a:bodyPr wrap="square" lIns="0" tIns="0" rIns="0" bIns="0" rtlCol="0" anchor="ctr"/>
          <a:lstStyle/>
          <a:p>
            <a:pPr indent="0" marL="0">
              <a:buNone/>
            </a:pPr>
            <a:r>
              <a:rPr lang="en-US" sz="1100" i="1" dirty="0">
                <a:solidFill>
                  <a:srgbClr val="8FB996"/>
                </a:solidFill>
                <a:latin typeface="Calibri" pitchFamily="34" charset="0"/>
                <a:ea typeface="Calibri" pitchFamily="34" charset="-122"/>
                <a:cs typeface="Calibri" pitchFamily="34" charset="-120"/>
              </a:rPr>
              <a:t>Bibliografia integrală se află în suportul de curs — Cursul 3.</a:t>
            </a:r>
            <a:endParaRPr lang="en-US" sz="1100" dirty="0"/>
          </a:p>
        </p:txBody>
      </p:sp>
      <p:sp>
        <p:nvSpPr>
          <p:cNvPr id="5" name="Text 3"/>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8FB996"/>
                </a:solidFill>
                <a:latin typeface="Calibri" pitchFamily="34" charset="0"/>
                <a:ea typeface="Calibri" pitchFamily="34" charset="-122"/>
                <a:cs typeface="Calibri" pitchFamily="34" charset="-120"/>
              </a:rPr>
              <a:t>Organizarea Teritoriului și Ecologie · Cursul 3</a:t>
            </a:r>
            <a:endParaRPr lang="en-US" sz="900" dirty="0"/>
          </a:p>
        </p:txBody>
      </p:sp>
      <p:sp>
        <p:nvSpPr>
          <p:cNvPr id="6" name="Text 4"/>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61</a:t>
            </a:r>
            <a:endParaRPr lang="en-US" sz="9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1371600" y="2377440"/>
            <a:ext cx="4206240" cy="4206240"/>
          </a:xfrm>
          <a:prstGeom prst="ellipse">
            <a:avLst/>
          </a:prstGeom>
          <a:solidFill>
            <a:srgbClr val="2A5F49"/>
          </a:solidFill>
          <a:ln/>
        </p:spPr>
      </p:sp>
      <p:sp>
        <p:nvSpPr>
          <p:cNvPr id="3" name="Text 1"/>
          <p:cNvSpPr txBox="1"/>
          <p:nvPr/>
        </p:nvSpPr>
        <p:spPr>
          <a:xfrm>
            <a:off x="548640" y="1371600"/>
            <a:ext cx="8046720" cy="914400"/>
          </a:xfrm>
          <a:prstGeom prst="rect">
            <a:avLst/>
          </a:prstGeom>
          <a:noFill/>
          <a:ln/>
        </p:spPr>
        <p:txBody>
          <a:bodyPr wrap="square" lIns="0" tIns="0" rIns="0" bIns="0"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Mulțumesc.</a:t>
            </a:r>
            <a:endParaRPr lang="en-US" sz="4000" dirty="0"/>
          </a:p>
        </p:txBody>
      </p:sp>
      <p:sp>
        <p:nvSpPr>
          <p:cNvPr id="4" name="Text 2"/>
          <p:cNvSpPr txBox="1"/>
          <p:nvPr/>
        </p:nvSpPr>
        <p:spPr>
          <a:xfrm>
            <a:off x="548640" y="2286000"/>
            <a:ext cx="8046720" cy="457200"/>
          </a:xfrm>
          <a:prstGeom prst="rect">
            <a:avLst/>
          </a:prstGeom>
          <a:noFill/>
          <a:ln/>
        </p:spPr>
        <p:txBody>
          <a:bodyPr wrap="square" lIns="0" tIns="0" rIns="0" bIns="0" rtlCol="0" anchor="ctr"/>
          <a:lstStyle/>
          <a:p>
            <a:pPr indent="0" marL="0">
              <a:buNone/>
            </a:pPr>
            <a:r>
              <a:rPr lang="en-US" sz="1600" dirty="0">
                <a:solidFill>
                  <a:srgbClr val="EFE9DC"/>
                </a:solidFill>
                <a:latin typeface="Calibri" pitchFamily="34" charset="0"/>
                <a:ea typeface="Calibri" pitchFamily="34" charset="-122"/>
                <a:cs typeface="Calibri" pitchFamily="34" charset="-120"/>
              </a:rPr>
              <a:t>Întrebări, discuții, teme de reflecție</a:t>
            </a:r>
            <a:endParaRPr lang="en-US" sz="1600" dirty="0"/>
          </a:p>
        </p:txBody>
      </p:sp>
      <p:sp>
        <p:nvSpPr>
          <p:cNvPr id="5" name="Text 3"/>
          <p:cNvSpPr txBox="1"/>
          <p:nvPr/>
        </p:nvSpPr>
        <p:spPr>
          <a:xfrm>
            <a:off x="548640" y="3566160"/>
            <a:ext cx="8046720" cy="73152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S.l. Dr. Habil. Ing. Rareș Hălbac-Cotoară-Zamfir</a:t>
            </a:r>
            <a:endParaRPr lang="en-US" sz="1300" dirty="0"/>
          </a:p>
          <a:p>
            <a:pPr indent="0" marL="0">
              <a:buNone/>
            </a:pPr>
            <a:r>
              <a:rPr lang="en-US" sz="1300" dirty="0">
                <a:solidFill>
                  <a:srgbClr val="FFFFFF"/>
                </a:solidFill>
                <a:latin typeface="Calibri" pitchFamily="34" charset="0"/>
                <a:ea typeface="Calibri" pitchFamily="34" charset="-122"/>
                <a:cs typeface="Calibri" pitchFamily="34" charset="-120"/>
              </a:rPr>
              <a:t>Facultatea de Construcții · Universitatea Politehnica Timișoara</a:t>
            </a:r>
            <a:endParaRPr lang="en-US" sz="1300" dirty="0"/>
          </a:p>
        </p:txBody>
      </p:sp>
      <p:sp>
        <p:nvSpPr>
          <p:cNvPr id="6" name="Text 4"/>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62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62</Slides>
  <Notes>62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62</vt:i4>
      </vt:variant>
    </vt:vector>
  </HeadingPairs>
  <TitlesOfParts>
    <vt:vector size="6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Cursul 3 — Organizarea administrativ-teritorială</dc:title>
  <dc:subject>PptxGenJS Presentation</dc:subject>
  <dc:creator>S.l. Dr. Habil. Ing. Rareș Hălbac-Cotoară-Zamfir</dc:creator>
  <cp:lastModifiedBy>S.l. Dr. Habil. Ing. Rareș Hălbac-Cotoară-Zamfir</cp:lastModifiedBy>
  <cp:revision>1</cp:revision>
  <dcterms:created xsi:type="dcterms:W3CDTF">2026-09-25T14:47:14Z</dcterms:created>
  <dcterms:modified xsi:type="dcterms:W3CDTF">2026-09-25T14:47:14Z</dcterms:modified>
</cp:coreProperties>
</file>