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5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8507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Cursul 2 coboară de la conceptele generale (C1) la prima fază a organizării teritoriului: sistematizarea, cu istoria ei românească și cu sistemul actual al documentațiilor de amenajare.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Provocare: „sistematizare” era, timp de 80 de ani, termenul central al planificării românești. După 1989 a dispărut aproape complet. Ce s-a întâmplat — și ce a rămas în urma lui?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Definiția Bold &amp; Crăciun (1999). Insistați pe cele cinci contribuții: dezvoltarea întregului teritoriu, valorificarea durabilă a resurselor, repartizarea forțelor de producție, amplasarea obiectivelor, protecția mediului.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doua definiție (Erdeli et al., 1999): organizare și remodelare complexă a structurilor teritoriale, sinonim cu planul de amenajare complexă. Două trăsături: sistematizarea concepe cadrul general; planurile se elaborează, implementează, monitorizează și revizuiesc.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Diagrama ciclului: analiză → concepție → plan → implementare → monitorizare → revizuire. Faceți legătura cu pasul 10 al metodologiei FAO din Cursul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Vais (2022): din lat. systema; systématisation în manualele franceze de silvicultură și urbanism (sec. XIX); Systematisierung — împărțirea pădurilor în parcele de exploatare. Termenul apare în spațiul românesc întâi în silvicultură și agricultură, nu în urbanism.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Reproducere a Figurii 2.1 din suportul de curs. Parcurgeți rapid perioadele; fiecare va fi detaliată.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exista o lege unitară; trei prevederi punctuale pot fi considerate primele reglementări: Legea comunală 1864, Legea drumurilor 1868, Regulamentul de construcții al Bucureștiului 1895.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1890–1916: „Analele Arhitecților Români”, „Buletinul Societății Politehnice”. Petre Antonescu, 1906: „regulile de sistematizare ale orașelor moderne”. Concursul pentru planul general de sistematizare al Bucureștiului: orașul ca întreg armonizat, străzile ca sistem ierarhic.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Harta arată de ce a devenit urgentă sistematizarea: expansiunea rapidă a Capitalei la începutul secolului XX. Sursa: Muzeul Municipiului București / cimec.ro.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Sfințescu (1887–1955): întemeietorul urbanismului românesc; primul plan general de sistematizare al Bucureștiului (1921). Teza: urbanismul trebuie să fie științific — analiză demografică, economică, funcțională — nu estetic.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toți contemporanii împărtășeau optimismul. Zamphiropol, cu studii la Paris, semnala decalajul dintre termeni și metode. Întrebare pentru studenți: este critica lui actuală?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Reforma agrară din 1921 — cea mai radicală din Europa: moșiile de peste 100 ha împărțite la ~1,4 milioane de familii. Reforma administrativă din 1925: 71 de județe, unificarea sistemelor administrative din provinciile unite.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Instituționalizare treptată; legislația distinge trei niveluri de planuri. Modele: școala franceză (Haussmann → Le Corbusier) și urbanismul german (eficiență, ordine funcțională). Planul Director din 1935.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După 1948, sistematizarea devine parte a planificării economiei naționale; orașul — „instrument al transformării sociale”; accent pe industrializare, locuire colectivă, rețele echilibrate. „Manualul arhitectului proiectant” (1954–1958) codifică normele.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Definiția legală: proces unitar de dezvoltare complexă, economică și socială a teritoriului, în vederea creării societății socialiste multilateral dezvoltate. Legea s-a axat mai ales pe sistematizarea rurală și pe reorganizarea rețelei de localități.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Fezi (2013): din cele peste 13.000 de sate, ~4.000 propuse spre demolare și relocare (1986); efectiv demolate — 6, toate în jurul Bucureștiului; 29 reconstruite în proporție de 90%. Plus demolarea unei părți însemnate a centrului istoric al Bucureștiului.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Două precedente: Haussmann sistematizează Parisul medieval demolând cartiere pentru bulevarde (sec. XIX); Maria Terezia cere ca satele transilvănene greu accesibile să fie „trase la drum” pentru colectarea impozitelor — de aici numărul mare de sate-stradă din Banat și Transilvania.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Termenul dispare, asociat cu abuzurile regimului; locul îi este luat de amenajarea teritoriului, urbanism și planificare spațială. Legea 58/1974 abrogată imediat; noul cadru: Legea 350/2001, corelată cu 351/2001, 575/2001, 190/2009.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Tabelul 2.1 din suportul de curs. Cele trei noțiuni diferă prin scară, perioadă, obiectiv, caracter și instrumente, dar împărtășesc ambiția ordinii spațiale.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2000–prezent: „sistematizarea” poate căpăta un sens nou — planificare integrată care armonizează infrastructura gri cu cea verde și albastră, folosește NBS, urmărește reziliența climatică; GIS, teledetecție, gemeni digitali, guvernanță teritorială inteligentă.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Conferința Europeană a Miniștrilor responsabili cu Amenajarea Teritoriului (Consiliul Europei, 2000). Primele cinci principii.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Ultimele cinci principii, plus ideea-cadru: amenajarea este o sarcină politică de cooperare și participare; principiul reciprocității între nivelurile administrative.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ESDP (Potsdam, 1999) — bazele cooperării teritoriale multiscalare; CEMAT (Hanovra, 2000) — cele zece principii; Agenda Teritorială a UE (2007, 2011) și Agenda Teritorială 2030 (2020): coeziune, reziliență, tranziție verde.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Formulate în anii 1970, anticipau abordarea integrată și participativă. Insistați pe principiul repartiției spațiale (fundamentul cartografierii) și pe cel ecologic (puntea către ecologie).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Cele cinci obiective clasice, plus al șaselea, de generație nouă: armonizarea infrastructurii gri cu cea verde — legătura cu NBS și cu agenda climatică.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Studiul de sistematizare încadrează planurile de specialitate într-o concepție unitară. Fiecare domeniu depinde de celelalte — eroarea planificării sectoriale fragmentate.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Figura 2.4: etapa 1 — analiza situației teritoriului (aspecte generale, cadrul natural, populația și așezările); etapa 2 — ipotezele dezvoltării economice.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Detaliați conținutul fiecărui capitol al analizei. Fiecare este, în bună măsură, o operațiune de colectare și structurare de date spațiale.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Delimitarea teritoriului: lucrări geodezice și evidența cadastrală; cadrul natural: hărți topografice, MDT, hărți pedologice; așezările: ortofotoplanuri, teledetecție, intravilan, folosințe. Calitatea planului nu poate depăși calitatea fundamentării.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Conform legii: planuri de amenajare a teritoriului, planuri de urbanism, Regulamentul general de urbanism și regulamentele locale. PAT = ansambluri de studii care stabilesc obiective, acțiuni și măsuri pe o perioadă determinată, pe baza analizei multicriteriale.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Cele opt probleme ale PAT — primele patru: delimitarea, zonificarea funcțiilor economice, repartizarea forțelor de producție, organizarea în perspectivă a localităților.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Ultimele patru: circulația și transporturile, cadrul natural și potențialul balnear, patrimoniul și turismul, sectoarele care echipează teritoriul (hidroameliorații).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Distincția-cheie a cursului: prevederile directoare (PATN, PATZ, PATJ) sunt obligatorii pentru autoritățile publice; cele de reglementare (PUG, PUZ, PUD) sunt obligatorii pentru persoanele fizice și juridice. Confuzia lor este o sursă frecventă de erori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Elaborat de ministerul de resort (Ministerul Dezvoltării); caracter director; sinteza programelor strategice sectoriale pe termen mediu și lung; secțiuni tematice, fiecare aprobată prin lege. Caracter continuu, perfectibil.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Direcțiile de dezvoltare ale infrastructurii de transport; anexele nominalizează autostrăzi, drumuri expres, coridoare paneuropene, poduri, căi ferate, căi navigabile, aeroporturi. Prevederile sunt obligatorii în amenajarea teritoriului (art. 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Lucrări de interes național și utilitate publică: lucrări hidroedilitare pentru alimentarea cu apă, zonele cu disfuncționalități în alimentare și canalizare, lucrări necesare irigațiilor. Finanțare din bugetul de stat, în funcție de cerințe și posibilități.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Zone naturale protejate de interes național și valori de patrimoniu cultural care necesită zone protejate. Cifre de reținut: zone de protecție a monumentelor istorice de 100 m (municipii și orașe), 200 m (comune), 500 m (extravilan), până la delimitarea prin studii de specialitate.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Ierarhizarea localităților pe ranguri 0–V și indicatorii minimali de definire a localităților urbane. Trecerea între ranguri se face prin lege, la propunerea consiliilor locale, cu referendum.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Harta rețelei de localități urbane. Zonele metropolitane: parteneriat voluntar între UAT-urile din jurul Capitalei și al municipiilor de rang I, pe un perimetru independent de limitele administrative.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Harta comunelor cu scăderi accentuate de populație — dimensiunea demografică a rețelei de localități, reluată la Cursul 4 (declinul rural).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Nominalizarea UAT-urilor urbane în zone cu intensitate seismică minimum VII (MSK), a celor afectate de inundații și de alunecări de teren. Zone de risc natural = areale delimitate geografic cu potențial de producere a unor fenomene naturale distructive.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UAT-uri cu concentrare mare și foarte mare de resurse naturale și antropice care pot genera turism; proiectele de infrastructură turistică, tehnică și de mediu sunt promovate cu prioritate.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Trei categorii: intercomunale/interorășenești, interjudețene, regionale. Prevederile se includ în PATJ. Din 2011, municipiile și orașele au obligația PATZ periurban — fundamentul PUG: dinamica reală a orașelor se desfășoară dincolo de limitele administrative.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Competența Consiliilor Județene; obligatoriu pentru planurile de nivel inferior; caracter director; cadrul spațial al programului de dezvoltare socio-economică a județului; obligatoriu pentru fiecare județ; actualizare la 5–10 ani; corelare cu PATN și PATZ.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Partea I — factorii care condiționează dezvoltarea; Partea a II-a — diagnoza generală și de perspectivă; Partea a III-a — strategia și planul de acțiune. Domenii-țintă: factorii naturali, mediul, activitățile; zonele expuse riscurilor naturale și tehnologice.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Șase contribuții: suportul topografic, culoarele de infrastructură, zonele de protecție și de risc, indicatorii rețelei de localități, evidența intravilan/extravilan, lecția istorică a participării și a proprietății.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Concluzia dublă: documentațiile sunt imposibile fără infrastructura de date a profesiei; iar istoria obligă la o etică a măsurării — acuratețe, transparență, respect pentru drepturi și patrimoniu.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Trei idei: sistematizarea ca efort de ordine măsurată; cadrul actual ierarhic-cooperant, cu reciprocitate și participare; concluzia dublă pentru inginerul MTC.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slide de recapitulare rapidă cu cifrele care apar în întrebările de examen.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Cursul 3 detaliază Secțiunea a IV-a: unitățile administrativ-teritoriale, hotarele și limitele, unitățile cadastrale — cadrul concret în care se aplică documentațiile prezentate astăzi.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-1097280"/>
            <a:ext cx="4206240" cy="4206240"/>
          </a:xfrm>
          <a:prstGeom prst="ellipse">
            <a:avLst/>
          </a:prstGeom>
          <a:solidFill>
            <a:srgbClr val="2A5F4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132320" y="182880"/>
            <a:ext cx="2560320" cy="2560320"/>
          </a:xfrm>
          <a:prstGeom prst="ellipse">
            <a:avLst/>
          </a:prstGeom>
          <a:solidFill>
            <a:srgbClr val="8FB9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9601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EFE9D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Cursul 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5852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Sistematizare și planificare teritorială</a:t>
            </a:r>
            <a:endParaRPr lang="en-US" sz="3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33756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Specializarea Măsurători Terestre și Cadastru · anul IV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Construcții · Universitatea Politehnica Timișoara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1148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S.l. Dr. Habil. Ing. Rareș Hălbac-Cotoară-Zamfir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HARTA CURSULUI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vom parcurge astăzi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6F0EA"/>
          </a:solidFill>
          <a:ln w="6350">
            <a:solidFill>
              <a:srgbClr val="D8D3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566928" y="128016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170432" y="126187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Conceptul de sistematizare</a:t>
            </a:r>
            <a:endParaRPr lang="en-US" sz="1300" dirty="0"/>
          </a:p>
          <a:p>
            <a:pPr marL="0" indent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definiții, trăsături, originile termenului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709160" y="118872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4ECF4"/>
          </a:solidFill>
          <a:ln w="6350">
            <a:solidFill>
              <a:srgbClr val="D8D3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818888" y="128016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5422392" y="126187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istorică în România</a:t>
            </a:r>
            <a:endParaRPr lang="en-US" sz="1300" dirty="0"/>
          </a:p>
          <a:p>
            <a:pPr marL="0" indent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1864 → interbelic → comunism → după 1989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05740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6F0EA"/>
          </a:solidFill>
          <a:ln w="6350">
            <a:solidFill>
              <a:srgbClr val="D8D3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566928" y="214884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170432" y="213055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Principiile planificării</a:t>
            </a:r>
            <a:endParaRPr lang="en-US" sz="1300" dirty="0"/>
          </a:p>
          <a:p>
            <a:pPr marL="0" indent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CEMAT Hanovra 2000; principiile operaționale (Donisă)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709160" y="205740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4ECF4"/>
          </a:solidFill>
          <a:ln w="6350">
            <a:solidFill>
              <a:srgbClr val="D8D3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818888" y="214884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2.4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5422392" y="213055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 și etape</a:t>
            </a:r>
            <a:endParaRPr lang="en-US" sz="1300" dirty="0"/>
          </a:p>
          <a:p>
            <a:pPr marL="0" indent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zonarea, amplasările, analiza teritoriului, ipotezele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292608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6F0EA"/>
          </a:solidFill>
          <a:ln w="6350">
            <a:solidFill>
              <a:srgbClr val="D8D3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566928" y="301752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2.5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170432" y="299923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Documentațiile de amenajare</a:t>
            </a:r>
            <a:endParaRPr lang="en-US" sz="1300" dirty="0"/>
          </a:p>
          <a:p>
            <a:pPr marL="0" indent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PATN pe secțiuni, PATZ, PATJ; director vs. reglementare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709160" y="292608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4ECF4"/>
          </a:solidFill>
          <a:ln w="6350">
            <a:solidFill>
              <a:srgbClr val="D8D3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4818888" y="301752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2.6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5422392" y="299923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Relevanța pentru MTC</a:t>
            </a:r>
            <a:endParaRPr lang="en-US" sz="1300" dirty="0"/>
          </a:p>
          <a:p>
            <a:pPr marL="0" indent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suport topografic, culoare, risc, evidență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794760"/>
            <a:ext cx="4069080" cy="749808"/>
          </a:xfrm>
          <a:prstGeom prst="roundRect">
            <a:avLst>
              <a:gd name="adj" fmla="val 9756"/>
            </a:avLst>
          </a:prstGeom>
          <a:solidFill>
            <a:srgbClr val="E6F0EA"/>
          </a:solidFill>
          <a:ln w="6350">
            <a:solidFill>
              <a:srgbClr val="D8D3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566928" y="388620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★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1170432" y="3867912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Sinteză</a:t>
            </a:r>
            <a:endParaRPr lang="en-US" sz="1300" dirty="0"/>
          </a:p>
          <a:p>
            <a:pPr marL="0" indent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concluzii, mesaje-cheie, cifre, întrebări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OBIECTIVELE CURSULUI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finalul cursului vei putea…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07008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457200" y="12070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32688" y="1188720"/>
            <a:ext cx="35478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definești sistematizarea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 să o poziționezi față de organizarea și amenajarea teritoriului și de urbanism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048256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7200" y="204825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932688" y="2029968"/>
            <a:ext cx="35478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descrii evoluția istorică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conceptului în România: etape, actori, legislație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889504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57200" y="288950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32688" y="2871216"/>
            <a:ext cx="35478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explici abandonul termenului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după 1989 și reinterpretarea lui durabilă de astăzi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730752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57200" y="373075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932688" y="3712464"/>
            <a:ext cx="35478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enumeri principiile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directoare europene (CEMAT 2000) și cele operaționale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207008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4663440" y="12070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138928" y="1188720"/>
            <a:ext cx="35478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descrii obiectivele și etapele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procesului, inclusiv analiza preliminară a teritoriului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663440" y="2048256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4663440" y="204825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5138928" y="2029968"/>
            <a:ext cx="35478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prezinți documentațiile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PATN cu secțiunile sale, PATZ, PATJ; director vs. reglementare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663440" y="2889504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4663440" y="288950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5138928" y="2871216"/>
            <a:ext cx="35478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identifici rolul MTC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elaborarea, implementarea și monitorizarea documentațiilor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ÎNTREBAREA DE DESCHIDERE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ce a dispărut un cuvânt din vocabularul unei profesii?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28016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1906</a:t>
            </a:r>
            <a:endParaRPr lang="en-US" sz="40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219456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 folosire consemnată: „regulile de sistematizare ale orașelor moderne”</a:t>
            </a:r>
            <a:endParaRPr lang="en-US" sz="1150" dirty="0"/>
          </a:p>
        </p:txBody>
      </p:sp>
      <p:sp>
        <p:nvSpPr>
          <p:cNvPr id="9" name="Text 6"/>
          <p:cNvSpPr txBox="1"/>
          <p:nvPr/>
        </p:nvSpPr>
        <p:spPr>
          <a:xfrm>
            <a:off x="3246120" y="128016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1974</a:t>
            </a:r>
            <a:endParaRPr lang="en-US" sz="4000" dirty="0"/>
          </a:p>
        </p:txBody>
      </p:sp>
      <p:sp>
        <p:nvSpPr>
          <p:cNvPr id="10" name="Text 7"/>
          <p:cNvSpPr txBox="1"/>
          <p:nvPr/>
        </p:nvSpPr>
        <p:spPr>
          <a:xfrm>
            <a:off x="3246120" y="219456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Legea nr. 58: sistematizarea devine instrument al planificării socialiste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6035040" y="128016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1990</a:t>
            </a:r>
            <a:endParaRPr lang="en-US" sz="4000" dirty="0"/>
          </a:p>
        </p:txBody>
      </p:sp>
      <p:sp>
        <p:nvSpPr>
          <p:cNvPr id="12" name="Text 9"/>
          <p:cNvSpPr txBox="1"/>
          <p:nvPr/>
        </p:nvSpPr>
        <p:spPr>
          <a:xfrm>
            <a:off x="6035040" y="219456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termenul dispare; locul lui îl iau amenajarea teritoriului și urbanismul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57200" y="3383280"/>
            <a:ext cx="8229600" cy="1051560"/>
          </a:xfrm>
          <a:prstGeom prst="roundRect">
            <a:avLst>
              <a:gd name="adj" fmla="val 8696"/>
            </a:avLst>
          </a:prstGeom>
          <a:solidFill>
            <a:srgbClr val="F6E9E0"/>
          </a:solidFill>
          <a:ln w="12700">
            <a:solidFill>
              <a:srgbClr val="B85A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40080" y="3438144"/>
            <a:ext cx="786384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Istoria sistematizării este un caz de studiu despre cum un concept tehnic își poate schimba radical conotațiile — de la modernizare științifică la instrument al distrugerii și înapoi către o posibilă reinterpretare durabilă (Vais, 2022).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F4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2.1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Conceptul de sistematizare a teritoriului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Definiții, trăsături esențiale, originile termenului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· DEFINIȚIE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Sistematizarea</a:t>
            </a: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- prima fază a organizării teritoriului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1371600"/>
          </a:xfrm>
          <a:prstGeom prst="roundRect">
            <a:avLst>
              <a:gd name="adj" fmla="val 10000"/>
            </a:avLst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1298448"/>
            <a:ext cx="7498080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„Prima fază a procesului de organizare a teritoriului: un ansamblu de măsuri tehnice, economice și legislative privind terenurile, desfășurarea activității pe aceste terenuri, circulația forței de muncă și a materialelor, în scopul obținerii unor rezultate economice optime.” (Bold și Crăciun, 1999)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57200" y="2788920"/>
            <a:ext cx="1554480" cy="1691640"/>
          </a:xfrm>
          <a:prstGeom prst="roundRect">
            <a:avLst>
              <a:gd name="adj" fmla="val 5882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94360" y="2898648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594360" y="3328416"/>
            <a:ext cx="128016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dezvoltarea întregului teritoriu național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2121408" y="2788920"/>
            <a:ext cx="1554480" cy="1691640"/>
          </a:xfrm>
          <a:prstGeom prst="roundRect">
            <a:avLst>
              <a:gd name="adj" fmla="val 5882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2258568" y="2898648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2258568" y="3328416"/>
            <a:ext cx="128016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valorificarea durabilă a resurselor materiale și umane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785616" y="2788920"/>
            <a:ext cx="1554480" cy="1691640"/>
          </a:xfrm>
          <a:prstGeom prst="roundRect">
            <a:avLst>
              <a:gd name="adj" fmla="val 5882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3922776" y="2898648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3922776" y="3328416"/>
            <a:ext cx="128016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repartizarea rațională a forțelor de producție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5449824" y="2788920"/>
            <a:ext cx="1554480" cy="1691640"/>
          </a:xfrm>
          <a:prstGeom prst="roundRect">
            <a:avLst>
              <a:gd name="adj" fmla="val 5882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5586984" y="2898648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5586984" y="3328416"/>
            <a:ext cx="128016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amplasarea noilor obiective în teritoriu și în localități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7114032" y="2788920"/>
            <a:ext cx="1554480" cy="1691640"/>
          </a:xfrm>
          <a:prstGeom prst="roundRect">
            <a:avLst>
              <a:gd name="adj" fmla="val 5882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7251192" y="2898648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7251192" y="3328416"/>
            <a:ext cx="128016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protecția calității mediului înconjurător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· TRĂSĂTURI ESENȚIALE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Fază de concepție și proces ciclic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1887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 complex, ciclic și pluridisciplinar de organizare și amenajare a teritoriului și a localităților, desfășurat în concordanță cu prognozele și cu planul de dezvoltare economico-socială (Erdeli et al., 1999: „organizare și remodelare complexă a structurilor teritoriale”).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457200" y="2148840"/>
            <a:ext cx="4023360" cy="2331720"/>
          </a:xfrm>
          <a:prstGeom prst="roundRect">
            <a:avLst>
              <a:gd name="adj" fmla="val 3922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594360" y="225856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· Fază de concepție și structurare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94360" y="2734056"/>
            <a:ext cx="3749040" cy="1636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Stabilește cadrul general — zonarea, amplasamentele, rețelele — în interiorul căruia se desfășoară apoi organizarea interunități și în cadrul unităților (Cursul 1, nivelurile 2 și 3).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663440" y="2148840"/>
            <a:ext cx="4023360" cy="2331720"/>
          </a:xfrm>
          <a:prstGeom prst="roundRect">
            <a:avLst>
              <a:gd name="adj" fmla="val 3922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4800600" y="225856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· Caracter ciclic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4800600" y="2734056"/>
            <a:ext cx="3749040" cy="1636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Planurile se elaborează, se implementează, se monitorizează și se revizuiesc pe măsură ce condițiile economice, demografice și de mediu se schimbă — logica metodologiei FAO (pasul 10).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· CICLUL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Ciclul sistematizării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3703320" y="1399032"/>
            <a:ext cx="1737360" cy="658368"/>
          </a:xfrm>
          <a:prstGeom prst="roundRect">
            <a:avLst>
              <a:gd name="adj" fmla="val 13889"/>
            </a:avLst>
          </a:prstGeom>
          <a:solidFill>
            <a:srgbClr val="E4ECF4"/>
          </a:solidFill>
          <a:ln w="16510">
            <a:solidFill>
              <a:srgbClr val="2B5D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703320" y="1399032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B5D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ANALIZĂ</a:t>
            </a:r>
            <a:endParaRPr lang="en-US" sz="110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situația teritoriului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089134" y="1975104"/>
            <a:ext cx="1737360" cy="658368"/>
          </a:xfrm>
          <a:prstGeom prst="roundRect">
            <a:avLst>
              <a:gd name="adj" fmla="val 13889"/>
            </a:avLst>
          </a:prstGeom>
          <a:solidFill>
            <a:srgbClr val="E6F0EA"/>
          </a:solidFill>
          <a:ln w="16510">
            <a:solidFill>
              <a:srgbClr val="1F4D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089134" y="1975104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CONCEPȚIE</a:t>
            </a:r>
            <a:endParaRPr lang="en-US" sz="110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ipoteze, zonare, amplasări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089134" y="3127248"/>
            <a:ext cx="1737360" cy="658368"/>
          </a:xfrm>
          <a:prstGeom prst="roundRect">
            <a:avLst>
              <a:gd name="adj" fmla="val 13889"/>
            </a:avLst>
          </a:prstGeom>
          <a:solidFill>
            <a:srgbClr val="ECE6F2"/>
          </a:solidFill>
          <a:ln w="16510">
            <a:solidFill>
              <a:srgbClr val="5D3F7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5089134" y="3127248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D3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US" sz="110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documentația aprobată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703320" y="3703320"/>
            <a:ext cx="1737360" cy="658368"/>
          </a:xfrm>
          <a:prstGeom prst="roundRect">
            <a:avLst>
              <a:gd name="adj" fmla="val 13889"/>
            </a:avLst>
          </a:prstGeom>
          <a:solidFill>
            <a:srgbClr val="F6E9E0"/>
          </a:solidFill>
          <a:ln w="16510">
            <a:solidFill>
              <a:srgbClr val="B85A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3703320" y="3703320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IMPLEMENTARE</a:t>
            </a:r>
            <a:endParaRPr lang="en-US" sz="110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investiții, reglementări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2317506" y="3127248"/>
            <a:ext cx="1737360" cy="658368"/>
          </a:xfrm>
          <a:prstGeom prst="roundRect">
            <a:avLst>
              <a:gd name="adj" fmla="val 13889"/>
            </a:avLst>
          </a:prstGeom>
          <a:solidFill>
            <a:srgbClr val="F5EFDA"/>
          </a:solidFill>
          <a:ln w="16510">
            <a:solidFill>
              <a:srgbClr val="9A7B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2317506" y="3127248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A7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MONITORIZARE</a:t>
            </a:r>
            <a:endParaRPr lang="en-US" sz="110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indicatori, evidențe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2317506" y="1975104"/>
            <a:ext cx="1737360" cy="658368"/>
          </a:xfrm>
          <a:prstGeom prst="roundRect">
            <a:avLst>
              <a:gd name="adj" fmla="val 13889"/>
            </a:avLst>
          </a:prstGeom>
          <a:solidFill>
            <a:srgbClr val="E4ECF4"/>
          </a:solidFill>
          <a:ln w="16510">
            <a:solidFill>
              <a:srgbClr val="2B5D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2317506" y="1975104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B5D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REVIZUIRE</a:t>
            </a:r>
            <a:endParaRPr lang="en-US" sz="110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actualizare periodică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3794760" y="2377440"/>
            <a:ext cx="1554480" cy="1005840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3794760" y="237744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ciclu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continuu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Sensul ciclului: analiză → concepție → plan → implementare → monitorizare → revizuire → o nouă analiză.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· ORIGINILE TERMENULUI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Din silvicultură, pe filieră franceză și germană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2286000" cy="566928"/>
          </a:xfrm>
          <a:prstGeom prst="roundRect">
            <a:avLst>
              <a:gd name="adj" fmla="val 12903"/>
            </a:avLst>
          </a:prstGeom>
          <a:solidFill>
            <a:srgbClr val="5A64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457200" y="1188720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lat. systema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2926080" y="1188720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totalitate coerentă de elemente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57200" y="1847088"/>
            <a:ext cx="2286000" cy="566928"/>
          </a:xfrm>
          <a:prstGeom prst="roundRect">
            <a:avLst>
              <a:gd name="adj" fmla="val 12903"/>
            </a:avLst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57200" y="1847088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 · systématisation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2926080" y="1847088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reîmpăduriri, geometrizarea spațiilor agricole (sec. XIX)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57200" y="2505456"/>
            <a:ext cx="2286000" cy="566928"/>
          </a:xfrm>
          <a:prstGeom prst="roundRect">
            <a:avLst>
              <a:gd name="adj" fmla="val 12903"/>
            </a:avLst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457200" y="2505456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· Systematisierung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2926080" y="2505456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împărțirea pădurilor în parcele de exploatare, după productivitate și rotație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57200" y="3163824"/>
            <a:ext cx="2286000" cy="566928"/>
          </a:xfrm>
          <a:prstGeom prst="roundRect">
            <a:avLst>
              <a:gd name="adj" fmla="val 12903"/>
            </a:avLst>
          </a:prstGeom>
          <a:solidFill>
            <a:srgbClr val="B85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457200" y="3163824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 · sfârșitul sec. XIX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2926080" y="3163824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manuale de silvicultură și agricultură; preluat de inginerii cadastrali pentru ordonarea terenurilor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57200" y="3840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F6E9E0"/>
          </a:solidFill>
          <a:ln w="12700">
            <a:solidFill>
              <a:srgbClr val="B85A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640080" y="3895344"/>
            <a:ext cx="78638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„Sistematic” însemna, la început, organizarea zonelor forestiere prin metode importate ca expertiză și transferate prin educație formală. Zonele urbane nu erau incluse: reglementările urbane ale epocii vizau estetica, iar libertatea dezvoltării individuale prevala.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F4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2.2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Evoluția istorică a sistematizării în România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Patru perioade, un concept care își schimbă sensul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· CRONOLOGIE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Patru perioade ale sistematizării românești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822960" y="2103120"/>
            <a:ext cx="7498080" cy="0"/>
          </a:xfrm>
          <a:prstGeom prst="line">
            <a:avLst/>
          </a:prstGeom>
          <a:noFill/>
          <a:ln w="25400">
            <a:solidFill>
              <a:srgbClr val="D8D3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1188720" y="1874520"/>
            <a:ext cx="457200" cy="457200"/>
          </a:xfrm>
          <a:prstGeom prst="ellipse">
            <a:avLst/>
          </a:prstGeom>
          <a:solidFill>
            <a:srgbClr val="5A64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457200" y="132588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A64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1864–1918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514600"/>
            <a:ext cx="1920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Începuturile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legi punctuale; dezbateri profesionale; primul concurs pentru București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291840" y="1874520"/>
            <a:ext cx="457200" cy="457200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2560320" y="132588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1918–1947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2560320" y="2514600"/>
            <a:ext cx="1920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Interbelic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Cincinat Sfințescu; științificizare; reformele din 1921 și 1925; DGU 1938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394960" y="1874520"/>
            <a:ext cx="457200" cy="457200"/>
          </a:xfrm>
          <a:prstGeom prst="ellipse">
            <a:avLst/>
          </a:prstGeom>
          <a:solidFill>
            <a:srgbClr val="B85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4663440" y="132588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1948–1989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4663440" y="2514600"/>
            <a:ext cx="1920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Comunism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Legea 58/1974; sistematizarea rurală; centrul Bucureștiului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498080" y="1874520"/>
            <a:ext cx="457200" cy="457200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6766560" y="132588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după 1989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6766560" y="2514600"/>
            <a:ext cx="1920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Postcomunism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abandonul termenului; Legea 350/2001; agenda europeană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· ÎNCEPUTURILE (1864–1918)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Primele forme de reglementare teritorială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1280160" cy="868680"/>
          </a:xfrm>
          <a:prstGeom prst="roundRect">
            <a:avLst>
              <a:gd name="adj" fmla="val 8421"/>
            </a:avLst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457200" y="1234440"/>
            <a:ext cx="1280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1864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1920240" y="1234440"/>
            <a:ext cx="6766560" cy="868680"/>
          </a:xfrm>
          <a:prstGeom prst="roundRect">
            <a:avLst>
              <a:gd name="adj" fmla="val 10526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2057400" y="1344168"/>
            <a:ext cx="6492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Legea comunală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2057400" y="1691640"/>
            <a:ext cx="6492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autoritățile locale primesc responsabilitatea „îngrijirii stradelor și construcțiilor publice”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57200" y="2286000"/>
            <a:ext cx="1280160" cy="868680"/>
          </a:xfrm>
          <a:prstGeom prst="roundRect">
            <a:avLst>
              <a:gd name="adj" fmla="val 8421"/>
            </a:avLst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457200" y="2286000"/>
            <a:ext cx="1280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1868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1920240" y="2286000"/>
            <a:ext cx="6766560" cy="868680"/>
          </a:xfrm>
          <a:prstGeom prst="roundRect">
            <a:avLst>
              <a:gd name="adj" fmla="val 10526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2057400" y="2395728"/>
            <a:ext cx="6492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Legea drumurilor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2057400" y="2743200"/>
            <a:ext cx="6492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trasee și standarde pentru drumurile comunale și naționale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457200" y="3337560"/>
            <a:ext cx="1280160" cy="868680"/>
          </a:xfrm>
          <a:prstGeom prst="roundRect">
            <a:avLst>
              <a:gd name="adj" fmla="val 8421"/>
            </a:avLst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457200" y="3337560"/>
            <a:ext cx="1280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1895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1920240" y="3337560"/>
            <a:ext cx="6766560" cy="868680"/>
          </a:xfrm>
          <a:prstGeom prst="roundRect">
            <a:avLst>
              <a:gd name="adj" fmla="val 10526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2057400" y="3447288"/>
            <a:ext cx="6492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Regulamentul de construcții al Bucureștiului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2057400" y="3794760"/>
            <a:ext cx="6492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aliniamente, înălțimi și distanțe între clădiri — baza viitoarelor reglementări de sistematizare urbană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· ÎNCEPUTURILE (1864–1918)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Dezbaterile profesionale și primul concurs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4023360" cy="1554480"/>
          </a:xfrm>
          <a:prstGeom prst="roundRect">
            <a:avLst>
              <a:gd name="adj" fmla="val 5882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94360" y="134416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1890–1916 · dezbaterile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728216"/>
            <a:ext cx="374904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„Analele Arhitecților Români” și „Buletinul Societății Politehnice”: necesitatea unei discipline a sistematizării; delimitarea față de igiena publică și arhitectura civilă; viziune unitară asupra orașelor și satelor.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663440" y="1234440"/>
            <a:ext cx="4023360" cy="1554480"/>
          </a:xfrm>
          <a:prstGeom prst="roundRect">
            <a:avLst>
              <a:gd name="adj" fmla="val 5882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800600" y="134416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1906 · Petre Antonescu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4800600" y="1728216"/>
            <a:ext cx="374904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vorbește despre „regulile de sistematizare ale orașelor moderne”: alinierea construcțiilor și deschiderea bulevardelor.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57200" y="3017520"/>
            <a:ext cx="8229600" cy="1463040"/>
          </a:xfrm>
          <a:prstGeom prst="roundRect">
            <a:avLst>
              <a:gd name="adj" fmla="val 9375"/>
            </a:avLst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822960" y="3127248"/>
            <a:ext cx="749808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Primul concurs pentru „planul general de sistematizare” al Bucureștiului: străzile organizate într-un sistem ierarhic, iar orașul considerat ca un întreg armonizat — o idee surprinzător de modernă, care anticipa gândirea sistemică din planificarea contemporană.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· BUCUREȘTIUL ÎN EXPANSIUNE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Creșterea suprafețelor locuite, 1894–1934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pic>
        <p:nvPicPr>
          <p:cNvPr id="7" name="Image 0" descr="/home/claude/c2/figs2/map_buc_1894_19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341" y="1188720"/>
            <a:ext cx="2870759" cy="31546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57200" y="43891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Sursa: Muzeul Municipiului București / cimec.ro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4480560" y="1280160"/>
            <a:ext cx="42062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patru decenii, suprafața locuită a orașului s-a extins de câteva ori, fără un plan de ansamblu.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Străzile, rețelele și aliniamentele s-au format fragmentar, prin regulamente locale.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Presiunea demografică și economică a impus nevoia unui „plan general de sistematizare” — orașul privit ca sistem.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Această realitate a fost contextul în care s-a format prima generație de urbaniști români.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· INTERBELIC (1918–1947)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Cincinat Sfințescu și științificizarea sistematizării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371600"/>
            <a:ext cx="2194560" cy="2194560"/>
          </a:xfrm>
          <a:prstGeom prst="ellipse">
            <a:avLst/>
          </a:prstGeom>
          <a:solidFill>
            <a:srgbClr val="E4ECF4"/>
          </a:solidFill>
          <a:ln w="25400">
            <a:solidFill>
              <a:srgbClr val="2B5D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48640" y="1371600"/>
            <a:ext cx="2194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Cincinat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Sfințescu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1887–1955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3108960" y="1234440"/>
            <a:ext cx="55778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Întemeietorul urbanismului românesc; autorul primului plan general de sistematizare pentru București (1921).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„Sistematizare” = termen general pentru mecanismul de transformare urbană.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Teza centrală: urbanismul și sistematizarea trebuie să fie procese științifice, nu estetice — bazate pe analiză demografică, economică și funcțională.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Publicațiile din anii 1930, despre urbanistica generală și sistematizarea localităților rurale, au fixat vocabularul disciplinei.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· INTERBELIC (1918–1947)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Vocea critică: Alexandru Zamphiropol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8229600" cy="1554480"/>
          </a:xfrm>
          <a:prstGeom prst="roundRect">
            <a:avLst>
              <a:gd name="adj" fmla="val 8824"/>
            </a:avLst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1344168"/>
            <a:ext cx="74980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„Sunt termeni foarte cunoscuți în ziua de azi: urbanism, planificare (amenajare), sistematizare și alte expresii tehnice analoage cu care ne-am familiarizat; din păcate acestea au fost aplicate fără o metodă bine-definită.” — Alexandru Zamphiropol (apud Vais, 2022)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57200" y="3017520"/>
            <a:ext cx="4023360" cy="1463040"/>
          </a:xfrm>
          <a:prstGeom prst="roundRect">
            <a:avLst>
              <a:gd name="adj" fmla="val 6250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94360" y="312724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reproșau profesioniștii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594360" y="3511296"/>
            <a:ext cx="37490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ineficiența și incertitudinea practicii: Bucureștiul, presupus model național, se transforma fără metodă și fără continuitate.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663440" y="3017520"/>
            <a:ext cx="4023360" cy="1463040"/>
          </a:xfrm>
          <a:prstGeom prst="roundRect">
            <a:avLst>
              <a:gd name="adj" fmla="val 6250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4800600" y="312724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ce contează azi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800600" y="3511296"/>
            <a:ext cx="37490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decalajul dintre vocabularul planificării și metodele efectiv aplicate rămâne o tensiune actuală — inclusiv în corelarea documentațiilor.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· REFORMELE ROMÂNIEI MARI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Două reforme care au pregătit transformările teritoriale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pic>
        <p:nvPicPr>
          <p:cNvPr id="7" name="Image 0" descr="/home/claude/c2/figs2/map_19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88720"/>
            <a:ext cx="4114800" cy="296028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572000" y="4194728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România după unificarea administrativă din 1925</a:t>
            </a:r>
            <a:endParaRPr lang="en-US" sz="1000" dirty="0"/>
          </a:p>
        </p:txBody>
      </p:sp>
      <p:sp>
        <p:nvSpPr>
          <p:cNvPr id="9" name="Shape 5"/>
          <p:cNvSpPr/>
          <p:nvPr/>
        </p:nvSpPr>
        <p:spPr>
          <a:xfrm>
            <a:off x="457200" y="1234440"/>
            <a:ext cx="3840480" cy="1554480"/>
          </a:xfrm>
          <a:prstGeom prst="roundRect">
            <a:avLst>
              <a:gd name="adj" fmla="val 5882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 txBox="1"/>
          <p:nvPr/>
        </p:nvSpPr>
        <p:spPr>
          <a:xfrm>
            <a:off x="594360" y="1344168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1921 · Reforma agrară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1728216"/>
            <a:ext cx="356616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cea mai radicală din Europa: marii moșieri expropriați, moșiile de peste 100 ha împărțite la aproximativ 1,4 milioane de familii țărănești.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457200" y="2926080"/>
            <a:ext cx="3840480" cy="1554480"/>
          </a:xfrm>
          <a:prstGeom prst="roundRect">
            <a:avLst>
              <a:gd name="adj" fmla="val 5882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 txBox="1"/>
          <p:nvPr/>
        </p:nvSpPr>
        <p:spPr>
          <a:xfrm>
            <a:off x="594360" y="3035808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1925 · Reforma administrativă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594360" y="3419856"/>
            <a:ext cx="356616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înlătură particularitățile administrative ale teritoriilor unite în 1918; țara este organizată în 71 de județe.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· INSTITUȚIONALIZAREA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1938: instituționalizarea și tipurile de planuri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1554480"/>
          </a:xfrm>
          <a:prstGeom prst="roundRect">
            <a:avLst>
              <a:gd name="adj" fmla="val 5882"/>
            </a:avLst>
          </a:prstGeom>
          <a:solidFill>
            <a:srgbClr val="F5EFD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94360" y="134416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9A7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Planuri de aliniere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865376"/>
            <a:ext cx="237744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 stradal: aliniamente, fronturi, lățimi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234440"/>
            <a:ext cx="2651760" cy="1554480"/>
          </a:xfrm>
          <a:prstGeom prst="roundRect">
            <a:avLst>
              <a:gd name="adj" fmla="val 5882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383280" y="134416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Planuri de extindere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3383280" y="1865376"/>
            <a:ext cx="237744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zonare: direcțiile și regulile creșterii orașului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035040" y="1234440"/>
            <a:ext cx="2651760" cy="1554480"/>
          </a:xfrm>
          <a:prstGeom prst="roundRect">
            <a:avLst>
              <a:gd name="adj" fmla="val 5882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172200" y="134416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Planuri generale de sistematizare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6172200" y="1865376"/>
            <a:ext cx="237744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viziune urbană integrată asupra întregului oraș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457200" y="3017520"/>
            <a:ext cx="8229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1935 — Planul Director de sistematizare al Bucureștiului.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1938 — Direcția Generală a Urbanismului, în cadrul Ministerului Lucrărilor Publice.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Modele europene: școala franceză (de la transformarea haussmanniană a Parisului la Le Corbusier) și urbanismul german orientat către eficiență spațială și ordine funcțională.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anii dictaturii regale, proiectele de sistematizare se impuneau relativ ușor prin forța legii.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2.2.3 · COMUNISM (1948–1989)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Sistematizarea ca instrument politic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234440"/>
            <a:ext cx="82296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Sistematizarea devine parte a planificării economiei naționale.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Conceptele urbane sunt reformulate în cheie marxist-leninistă: orașul ca „instrument al transformării sociale”.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Prioritățile: industrializarea, locuirea colectivă, rețele de localități echilibrate — în detrimentul particularităților locale.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„Manualul arhitectului proiectant” (1954–1958): norme, principii de proiectare, soluții tehnice standardizate.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Sistematizarea teritoriului decide localizarea, mărimea, rolul și profilul localităților conform planurilor economice; orașele industriale — „redute ale claselor muncitoare”.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2.2.3 · COMUNISM (1948–1989)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Legea nr. 58/1974 — consacrarea juridică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8229600" cy="1463040"/>
          </a:xfrm>
          <a:prstGeom prst="roundRect">
            <a:avLst>
              <a:gd name="adj" fmla="val 9375"/>
            </a:avLst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1344168"/>
            <a:ext cx="749808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Sistematizarea — „un proces unitar de dezvoltare complexă, economică și socială a teritoriului, în vederea creării societății socialiste multilateral dezvoltate.” (Legea nr. 58/1974 privind sistematizarea teritoriului și a localităților urbane și rurale)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57200" y="2926080"/>
            <a:ext cx="4023360" cy="1554480"/>
          </a:xfrm>
          <a:prstGeom prst="roundRect">
            <a:avLst>
              <a:gd name="adj" fmla="val 5882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94360" y="303580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reglementa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594360" y="3419856"/>
            <a:ext cx="374904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localizarea, mărimea, rolul și profilul localităților, în conformitate cu planurile economice naționale; reorganizarea sistemului de localități.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663440" y="2926080"/>
            <a:ext cx="4023360" cy="1554480"/>
          </a:xfrm>
          <a:prstGeom prst="roundRect">
            <a:avLst>
              <a:gd name="adj" fmla="val 5882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4800600" y="303580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Componenta cea mai controversată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800600" y="3419856"/>
            <a:ext cx="374904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sistematizarea rurală — începută programatic în 1972 și intensificată după 1986, cu scopul declarat al modernizării satului.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2.2.3 · SISTEMATIZAREA RURALĂ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Cifrele documentate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23444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4.000</a:t>
            </a:r>
            <a:endParaRPr lang="en-US" sz="40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21488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localități propuse spre demolare și relocare (1986), din peste 13.000 de sate</a:t>
            </a:r>
            <a:endParaRPr lang="en-US" sz="1150" dirty="0"/>
          </a:p>
        </p:txBody>
      </p:sp>
      <p:sp>
        <p:nvSpPr>
          <p:cNvPr id="9" name="Text 6"/>
          <p:cNvSpPr txBox="1"/>
          <p:nvPr/>
        </p:nvSpPr>
        <p:spPr>
          <a:xfrm>
            <a:off x="3246120" y="123444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000" dirty="0"/>
          </a:p>
        </p:txBody>
      </p:sp>
      <p:sp>
        <p:nvSpPr>
          <p:cNvPr id="10" name="Text 7"/>
          <p:cNvSpPr txBox="1"/>
          <p:nvPr/>
        </p:nvSpPr>
        <p:spPr>
          <a:xfrm>
            <a:off x="3246120" y="21488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 efectiv demolate — toate în jurul Bucureștiului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6035040" y="123444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29</a:t>
            </a:r>
            <a:endParaRPr lang="en-US" sz="4000" dirty="0"/>
          </a:p>
        </p:txBody>
      </p:sp>
      <p:sp>
        <p:nvSpPr>
          <p:cNvPr id="12" name="Text 9"/>
          <p:cNvSpPr txBox="1"/>
          <p:nvPr/>
        </p:nvSpPr>
        <p:spPr>
          <a:xfrm>
            <a:off x="6035040" y="21488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localități reconstruite în proporție de 90%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57200" y="3200400"/>
            <a:ext cx="8229600" cy="685800"/>
          </a:xfrm>
          <a:prstGeom prst="roundRect">
            <a:avLst>
              <a:gd name="adj" fmla="val 13333"/>
            </a:avLst>
          </a:prstGeom>
          <a:solidFill>
            <a:srgbClr val="F6E9E0"/>
          </a:solidFill>
          <a:ln w="12700">
            <a:solidFill>
              <a:srgbClr val="B85A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40080" y="3255264"/>
            <a:ext cx="78638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acestea se adaugă demolarea unei părți însemnate a centrului istoric al Bucureștiului — cea mai vizibilă cicatrice a sistematizării ca instrument politic (Fezi, 2013).</a:t>
            </a:r>
            <a:endParaRPr lang="en-US" sz="1250" dirty="0"/>
          </a:p>
        </p:txBody>
      </p:sp>
      <p:sp>
        <p:nvSpPr>
          <p:cNvPr id="15" name="Text 12"/>
          <p:cNvSpPr txBox="1"/>
          <p:nvPr/>
        </p:nvSpPr>
        <p:spPr>
          <a:xfrm>
            <a:off x="457200" y="40233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Lecția: planificarea fără participare, fără respect pentru proprietate și patrimoniu, produce distrugere chiar și atunci când invocă modernizarea.</a:t>
            </a:r>
            <a:endParaRPr lang="en-US" sz="13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2.2.3 · NUANȚE ISTORICE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Remodelarea autoritară nu a fost o invenție comunistă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4023360" cy="3200400"/>
          </a:xfrm>
          <a:prstGeom prst="roundRect">
            <a:avLst>
              <a:gd name="adj" fmla="val 2857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94360" y="1344168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Parisul lui Haussmann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773936"/>
            <a:ext cx="3749040" cy="2551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finele secolului al XIX-lea, prefectul Georges-Eugène Haussmann „sistematiza” Parisul medieval demolând cartiere întregi pentru a deschide marile bulevarde — modelul admirat apoi de urbaniștii români.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663440" y="1234440"/>
            <a:ext cx="4023360" cy="3200400"/>
          </a:xfrm>
          <a:prstGeom prst="roundRect">
            <a:avLst>
              <a:gd name="adj" fmla="val 2857"/>
            </a:avLst>
          </a:prstGeom>
          <a:solidFill>
            <a:srgbClr val="F5EFD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800600" y="1344168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9A7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Satele „trase la drum”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800600" y="1773936"/>
            <a:ext cx="3749040" cy="2551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Imperiul Habsburgic, împărăteasa Maria Terezia a cerut ca satele transilvănene din zone greu accesibile să fie mutate la drum, pentru ca personalul care colecta impozitele să ajungă mai ușor la plătitori — de aici numărul mare de sate construite de-a lungul șoselelor în Banat și Transilvania.</a:t>
            </a:r>
            <a:endParaRPr lang="en-US" sz="12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2.2.4 · DUPĂ 1989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Ruptura conceptuală și noul cadru legislativ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4023360" cy="1417320"/>
          </a:xfrm>
          <a:prstGeom prst="roundRect">
            <a:avLst>
              <a:gd name="adj" fmla="val 6452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94360" y="134416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dispare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728216"/>
            <a:ext cx="374904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„sistematizare” — asociat cu abuzurile regimului comunist; Legea nr. 58/1974 abrogată imediat după Revoluție.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663440" y="1234440"/>
            <a:ext cx="4023360" cy="1417320"/>
          </a:xfrm>
          <a:prstGeom prst="roundRect">
            <a:avLst>
              <a:gd name="adj" fmla="val 6452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800600" y="134416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apare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4800600" y="1728216"/>
            <a:ext cx="374904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amenajarea teritoriului (spatial / land-use planning), urbanismul, planificarea spațială.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880360"/>
            <a:ext cx="192024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6510">
            <a:solidFill>
              <a:srgbClr val="2B5D8A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566928" y="29718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Legea nr. 350/2001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566928" y="347472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amenajarea teritoriului și urbanismul — legea-cadru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2560320" y="2880360"/>
            <a:ext cx="192024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6510">
            <a:solidFill>
              <a:srgbClr val="2B5D8A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2670048" y="29718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Legea nr. 351/2001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2670048" y="347472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rețeaua de localități (PATN, Secțiunea a IV-a)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663440" y="2880360"/>
            <a:ext cx="192024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6510">
            <a:solidFill>
              <a:srgbClr val="2B5D8A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4773168" y="29718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Legea nr. 575/2001</a:t>
            </a:r>
            <a:endParaRPr lang="en-US" sz="1350" dirty="0"/>
          </a:p>
        </p:txBody>
      </p:sp>
      <p:sp>
        <p:nvSpPr>
          <p:cNvPr id="21" name="Text 18"/>
          <p:cNvSpPr txBox="1"/>
          <p:nvPr/>
        </p:nvSpPr>
        <p:spPr>
          <a:xfrm>
            <a:off x="4773168" y="347472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de risc natural (PATN, Secțiunea a V-a)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6766560" y="2880360"/>
            <a:ext cx="192024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6510">
            <a:solidFill>
              <a:srgbClr val="2B5D8A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6876288" y="29718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Legea nr. 190/2009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6876288" y="347472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cu resurse turistice (PATN, Secțiunea a VIII-a)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2.2.4 · COMPARAȚIE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Sistematizare, amenajarea teritoriului, urbanism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32004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Criteriu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Sistematizare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Amenajarea teritoriului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Urbanism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Scară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națională, regională, locală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națională / regională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locală (urbană / rurală)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Perioadă dominantă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1900–1989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după 1990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permanentă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Obiectiv principal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organizarea și ordonarea spațiului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coordonarea dezvoltării durabile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reglementarea dezvoltării localităților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Caracter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tehnic, structural, centralizat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strategic, integrat, participativ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normativ, detaliat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Instrumente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planuri de sistematizare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PATN, PATJ, PATZ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PUG, PUZ, PUD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Exemple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Planul de sistematizare al Bucureștiului (1921, 1935)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PATN — Secțiunea I, Rețele de transport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PUG Timișoara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2.2.4 · ETAPA EUROPEANĂ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posibilă reinterpretare durabilă a sistematizării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1508760"/>
          </a:xfrm>
          <a:prstGeom prst="roundRect">
            <a:avLst>
              <a:gd name="adj" fmla="val 6061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94360" y="134416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Infrastructură gri + verde + albastră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911096"/>
            <a:ext cx="237744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drumuri și clădiri armonizate cu păduri, spații verzi și ape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246120" y="1234440"/>
            <a:ext cx="2651760" cy="1508760"/>
          </a:xfrm>
          <a:prstGeom prst="roundRect">
            <a:avLst>
              <a:gd name="adj" fmla="val 6061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383280" y="134416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Soluții bazate pe natură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3383280" y="1911096"/>
            <a:ext cx="237744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NBS ca instrument de planificare (Cursul 1; Cursul 10)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035040" y="1234440"/>
            <a:ext cx="2651760" cy="1508760"/>
          </a:xfrm>
          <a:prstGeom prst="roundRect">
            <a:avLst>
              <a:gd name="adj" fmla="val 6061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172200" y="134416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Reziliență și adaptare climatică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6172200" y="1911096"/>
            <a:ext cx="237744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planificarea ca instrument de adaptare locală (Cursul 13)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457200" y="2880360"/>
            <a:ext cx="2651760" cy="1508760"/>
          </a:xfrm>
          <a:prstGeom prst="roundRect">
            <a:avLst>
              <a:gd name="adj" fmla="val 6061"/>
            </a:avLst>
          </a:prstGeom>
          <a:solidFill>
            <a:srgbClr val="ECE6F2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594360" y="299008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GIS, teledetecție, gemeni digitali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594360" y="3557016"/>
            <a:ext cx="237744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simulări teritoriale pe date geospațiale (Cursul 14)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3246120" y="2880360"/>
            <a:ext cx="2651760" cy="1508760"/>
          </a:xfrm>
          <a:prstGeom prst="roundRect">
            <a:avLst>
              <a:gd name="adj" fmla="val 6061"/>
            </a:avLst>
          </a:prstGeom>
          <a:solidFill>
            <a:srgbClr val="F5EFD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3383280" y="299008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9A7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Guvernanță teritorială inteligentă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3557016"/>
            <a:ext cx="237744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multiscalară, participativă, bazată pe date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035040" y="2880360"/>
            <a:ext cx="2651760" cy="1508760"/>
          </a:xfrm>
          <a:prstGeom prst="roundRect">
            <a:avLst>
              <a:gd name="adj" fmla="val 6061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6172200" y="299008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Coeziune și tranziție verde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6172200" y="3557016"/>
            <a:ext cx="237744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Teritorială 2030</a:t>
            </a:r>
            <a:endParaRPr lang="en-US" sz="11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F4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2.3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Principiile planificării teritoriale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Principiile directoare europene și principiile operaționale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· CEMAT, HANOVRA 2000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Cele zece principii directoare CEMAT (1–5)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52728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457200" y="12527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932688" y="1234440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Coeziune teritorială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 dezvoltare socio-economică echilibrată și îmbunătățirea competitivității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57200" y="1911096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57200" y="1911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932688" y="1892808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Dezvoltare generată de funcțiunile urbane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 îmbunătățirea relațiilor dintre orașe și sate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57200" y="2569464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457200" y="25694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932688" y="2551176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Condiții de accesibilitate mai echilibrate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teritoriu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57200" y="3227832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457200" y="32278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932688" y="3209544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 la informație și cunoaștere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toate regiunile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57200" y="3886200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457200" y="38862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932688" y="3867912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Reducerea degradării mediului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· CEMAT, HANOVRA 2000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Cele zece principii directoare CEMAT (6–10)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52728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457200" y="12527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932688" y="1234440"/>
            <a:ext cx="775411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Valorificarea și protecția resurselor și patrimoniului natural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57200" y="1801368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57200" y="18013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932688" y="1783080"/>
            <a:ext cx="775411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Patrimoniul cultural ca factor de dezvoltare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57200" y="2350008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457200" y="23500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932688" y="2331720"/>
            <a:ext cx="775411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Resurse de energie și securitate energetică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57200" y="2898648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457200" y="28986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932688" y="2880360"/>
            <a:ext cx="775411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Turism de calitate și durabil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57200" y="3447288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457200" y="344728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932688" y="3429000"/>
            <a:ext cx="775411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Limitarea preventivă a efectelor catastrofelor naturale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legătura cu Secțiunea a V-a a PATN și cu Cursul 13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57200" y="4023360"/>
            <a:ext cx="8229600" cy="594360"/>
          </a:xfrm>
          <a:prstGeom prst="roundRect">
            <a:avLst>
              <a:gd name="adj" fmla="val 15385"/>
            </a:avLst>
          </a:prstGeom>
          <a:solidFill>
            <a:srgbClr val="F6E9E0"/>
          </a:solidFill>
          <a:ln w="12700">
            <a:solidFill>
              <a:srgbClr val="B85A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640080" y="4078224"/>
            <a:ext cx="78638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Amenajarea teritoriului este o sarcină politică de cooperare și participare; cooperarea între nivelurile administrative se sprijină pe principiul reciprocității: nivelul superior orientează, nivelul local inițiază.</a:t>
            </a:r>
            <a:endParaRPr lang="en-US" sz="12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· FILIERA EUROPEANĂ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ESDP la Agenda Teritorială 2030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1280160" cy="658368"/>
          </a:xfrm>
          <a:prstGeom prst="roundRect">
            <a:avLst>
              <a:gd name="adj" fmla="val 11111"/>
            </a:avLst>
          </a:prstGeom>
          <a:solidFill>
            <a:srgbClr val="5A64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457200" y="1234440"/>
            <a:ext cx="1280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1999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920240" y="1234440"/>
            <a:ext cx="6766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ESDP — Potsdam</a:t>
            </a:r>
            <a:endParaRPr lang="en-US" sz="1350" dirty="0"/>
          </a:p>
          <a:p>
            <a:pPr marL="0" indent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Perspectiva Europeană de Dezvoltare Spațială: cooperare teritorială multiscalară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457200" y="2057400"/>
            <a:ext cx="1280160" cy="658368"/>
          </a:xfrm>
          <a:prstGeom prst="roundRect">
            <a:avLst>
              <a:gd name="adj" fmla="val 11111"/>
            </a:avLst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57200" y="2057400"/>
            <a:ext cx="1280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2000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1920240" y="2057400"/>
            <a:ext cx="6766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CEMAT — Hanovra</a:t>
            </a:r>
            <a:endParaRPr lang="en-US" sz="1350" dirty="0"/>
          </a:p>
          <a:p>
            <a:pPr marL="0" indent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 10 principii directoare pentru dezvoltarea teritorială durabilă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457200" y="2880360"/>
            <a:ext cx="1280160" cy="658368"/>
          </a:xfrm>
          <a:prstGeom prst="roundRect">
            <a:avLst>
              <a:gd name="adj" fmla="val 11111"/>
            </a:avLst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457200" y="2880360"/>
            <a:ext cx="1280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2007 · 2011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920240" y="2880360"/>
            <a:ext cx="6766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Teritorială a UE</a:t>
            </a:r>
            <a:endParaRPr lang="en-US" sz="1350" dirty="0"/>
          </a:p>
          <a:p>
            <a:pPr marL="0" indent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coeziunea teritorială devine obiectiv al Uniunii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457200" y="3703320"/>
            <a:ext cx="1280160" cy="658368"/>
          </a:xfrm>
          <a:prstGeom prst="roundRect">
            <a:avLst>
              <a:gd name="adj" fmla="val 11111"/>
            </a:avLst>
          </a:prstGeom>
          <a:solidFill>
            <a:srgbClr val="B85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457200" y="3703320"/>
            <a:ext cx="1280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2020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920240" y="3703320"/>
            <a:ext cx="6766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Teritorială 2030</a:t>
            </a:r>
            <a:endParaRPr lang="en-US" sz="1350" dirty="0"/>
          </a:p>
          <a:p>
            <a:pPr marL="0" indent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„Un viitor pentru toate locurile”: coeziune, reziliență, tranziție verde</a:t>
            </a:r>
            <a:endParaRPr lang="en-US" sz="13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2.3.2 · PRINCIPIILE OPERAȚIONALE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Opt principii operaționale ale planificării (Donisă, 1977)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1920240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6510">
            <a:solidFill>
              <a:srgbClr val="2B5D8A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66928" y="132588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Principiul repartiției spațiale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66928" y="1856232"/>
            <a:ext cx="1700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 se află, cum se grupează, ce densități — fundamentul cartografierii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2560320" y="1234440"/>
            <a:ext cx="1920240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6510">
            <a:solidFill>
              <a:srgbClr val="1F4D3A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2670048" y="132588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Principiul cauzalității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2670048" y="1856232"/>
            <a:ext cx="1700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distribuțiile au cauze; se acționează asupra cauzelor, nu a simptomelor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4663440" y="1234440"/>
            <a:ext cx="1920240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6510">
            <a:solidFill>
              <a:srgbClr val="5D3F7C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4773168" y="132588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Principiul integrării geografice</a:t>
            </a:r>
            <a:endParaRPr lang="en-US" sz="1250" dirty="0"/>
          </a:p>
        </p:txBody>
      </p:sp>
      <p:sp>
        <p:nvSpPr>
          <p:cNvPr id="15" name="Text 12"/>
          <p:cNvSpPr txBox="1"/>
          <p:nvPr/>
        </p:nvSpPr>
        <p:spPr>
          <a:xfrm>
            <a:off x="4773168" y="1856232"/>
            <a:ext cx="1700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relief, ape, soluri, populație, economie — un sistem, nu părți izolate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766560" y="1234440"/>
            <a:ext cx="1920240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6510">
            <a:solidFill>
              <a:srgbClr val="B85A2B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6876288" y="132588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Principiul istorismului</a:t>
            </a:r>
            <a:endParaRPr lang="en-US" sz="1250" dirty="0"/>
          </a:p>
        </p:txBody>
      </p:sp>
      <p:sp>
        <p:nvSpPr>
          <p:cNvPr id="18" name="Text 15"/>
          <p:cNvSpPr txBox="1"/>
          <p:nvPr/>
        </p:nvSpPr>
        <p:spPr>
          <a:xfrm>
            <a:off x="6876288" y="1856232"/>
            <a:ext cx="1700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configurația actuală este rezultatul unei evoluții (secțiunea 2.2)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457200" y="2880360"/>
            <a:ext cx="1920240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6510">
            <a:solidFill>
              <a:srgbClr val="9A7B1E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566928" y="297180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9A7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Principiul regionalismului</a:t>
            </a:r>
            <a:endParaRPr lang="en-US" sz="1250" dirty="0"/>
          </a:p>
        </p:txBody>
      </p:sp>
      <p:sp>
        <p:nvSpPr>
          <p:cNvPr id="21" name="Text 18"/>
          <p:cNvSpPr txBox="1"/>
          <p:nvPr/>
        </p:nvSpPr>
        <p:spPr>
          <a:xfrm>
            <a:off x="566928" y="3502152"/>
            <a:ext cx="1700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 regiune are individualitate; soluții diferențiate, nu șabloane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2560320" y="2880360"/>
            <a:ext cx="1920240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6510">
            <a:solidFill>
              <a:srgbClr val="1F4D3A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2670048" y="297180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Principiul ecologic</a:t>
            </a:r>
            <a:endParaRPr lang="en-US" sz="1250" dirty="0"/>
          </a:p>
        </p:txBody>
      </p:sp>
      <p:sp>
        <p:nvSpPr>
          <p:cNvPr id="24" name="Text 21"/>
          <p:cNvSpPr txBox="1"/>
          <p:nvPr/>
        </p:nvSpPr>
        <p:spPr>
          <a:xfrm>
            <a:off x="2670048" y="3502152"/>
            <a:ext cx="1700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capacitatea de suport a ecosistemelor — limită obiectivă a dezvoltării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4663440" y="2880360"/>
            <a:ext cx="1920240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6510">
            <a:solidFill>
              <a:srgbClr val="2B5D8A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 txBox="1"/>
          <p:nvPr/>
        </p:nvSpPr>
        <p:spPr>
          <a:xfrm>
            <a:off x="4773168" y="297180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Principiul sociologic</a:t>
            </a:r>
            <a:endParaRPr lang="en-US" sz="1250" dirty="0"/>
          </a:p>
        </p:txBody>
      </p:sp>
      <p:sp>
        <p:nvSpPr>
          <p:cNvPr id="27" name="Text 24"/>
          <p:cNvSpPr txBox="1"/>
          <p:nvPr/>
        </p:nvSpPr>
        <p:spPr>
          <a:xfrm>
            <a:off x="4773168" y="3502152"/>
            <a:ext cx="1700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comunități cu nevoi, valori și percepții care trebuie respectate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6766560" y="2880360"/>
            <a:ext cx="1920240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6510">
            <a:solidFill>
              <a:srgbClr val="5D3F7C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 txBox="1"/>
          <p:nvPr/>
        </p:nvSpPr>
        <p:spPr>
          <a:xfrm>
            <a:off x="6876288" y="2971800"/>
            <a:ext cx="17007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Principiul antropic</a:t>
            </a:r>
            <a:endParaRPr lang="en-US" sz="1250" dirty="0"/>
          </a:p>
        </p:txBody>
      </p:sp>
      <p:sp>
        <p:nvSpPr>
          <p:cNvPr id="30" name="Text 27"/>
          <p:cNvSpPr txBox="1"/>
          <p:nvPr/>
        </p:nvSpPr>
        <p:spPr>
          <a:xfrm>
            <a:off x="6876288" y="3502152"/>
            <a:ext cx="17007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omul — factor de transformare și beneficiar; evaluarea presiunii antropice</a:t>
            </a:r>
            <a:endParaRPr lang="en-US" sz="10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F4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2.4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Obiectivele și etapele procesului de sistematizare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urmărește un plan și cum se întocmește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· OBIECTIVE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Șase obiective ale procesului de sistematizare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457200" cy="457200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45720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051560" y="123444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Zonarea funcțională a teritoriului</a:t>
            </a:r>
            <a:endParaRPr lang="en-US" sz="1300" dirty="0"/>
          </a:p>
          <a:p>
            <a:pPr marL="0" indent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dezvoltare echilibrată: controlul creșterii regiunilor aglomerate, dezvoltarea celor defavorizate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09160" y="1463040"/>
            <a:ext cx="457200" cy="457200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70916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5303520" y="123444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Amplasarea judicioasă a întreprinderilor</a:t>
            </a:r>
            <a:endParaRPr lang="en-US" sz="1300" dirty="0"/>
          </a:p>
          <a:p>
            <a:pPr marL="0" indent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productive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2560320"/>
            <a:ext cx="457200" cy="457200"/>
          </a:xfrm>
          <a:prstGeom prst="ellipse">
            <a:avLst/>
          </a:prstGeom>
          <a:solidFill>
            <a:srgbClr val="9A7B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457200" y="2560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51560" y="233172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Amplasarea rațională a zonelor agricole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709160" y="2560320"/>
            <a:ext cx="457200" cy="457200"/>
          </a:xfrm>
          <a:prstGeom prst="ellipse">
            <a:avLst/>
          </a:prstGeom>
          <a:solidFill>
            <a:srgbClr val="5D3F7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4709160" y="2560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5303520" y="233172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Amplasarea zonelor de locuit</a:t>
            </a:r>
            <a:endParaRPr lang="en-US" sz="1300" dirty="0"/>
          </a:p>
          <a:p>
            <a:pPr marL="0" indent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 a celor socio-culturale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57200" y="3657600"/>
            <a:ext cx="457200" cy="457200"/>
          </a:xfrm>
          <a:prstGeom prst="ellipse">
            <a:avLst/>
          </a:prstGeom>
          <a:solidFill>
            <a:srgbClr val="B85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45720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1051560" y="342900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Dotarea cu lucrări tehnico-edilitare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4709160" y="3657600"/>
            <a:ext cx="457200" cy="457200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470916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5303520" y="342900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Armonizarea infrastructurii gri cu cea verde</a:t>
            </a:r>
            <a:endParaRPr lang="en-US" sz="1300" dirty="0"/>
          </a:p>
          <a:p>
            <a:pPr marL="0" indent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 de generație nouă — soluții bazate pe natură, obiective climatice</a:t>
            </a:r>
            <a:endParaRPr lang="en-US" sz="13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· CONCEPȚIA UNITARĂ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ce planurile sectoriale nu se fac unul după altul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3291840" y="2011680"/>
            <a:ext cx="2560320" cy="1463040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3291840" y="2011680"/>
            <a:ext cx="2560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CONCEPȚIE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UNITARĂ DE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DEZVOLTARE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931920" y="1097280"/>
            <a:ext cx="1280160" cy="457200"/>
          </a:xfrm>
          <a:prstGeom prst="roundRect">
            <a:avLst>
              <a:gd name="adj" fmla="val 16000"/>
            </a:avLst>
          </a:prstGeom>
          <a:solidFill>
            <a:srgbClr val="E6F0EA"/>
          </a:solidFill>
          <a:ln w="12700">
            <a:solidFill>
              <a:srgbClr val="1F4D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3931920" y="10972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130287" y="1512403"/>
            <a:ext cx="1280160" cy="457200"/>
          </a:xfrm>
          <a:prstGeom prst="roundRect">
            <a:avLst>
              <a:gd name="adj" fmla="val 16000"/>
            </a:avLst>
          </a:prstGeom>
          <a:solidFill>
            <a:srgbClr val="E6F0EA"/>
          </a:solidFill>
          <a:ln w="12700">
            <a:solidFill>
              <a:srgbClr val="1F4D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6130287" y="1512403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7040880" y="2514600"/>
            <a:ext cx="1280160" cy="457200"/>
          </a:xfrm>
          <a:prstGeom prst="roundRect">
            <a:avLst>
              <a:gd name="adj" fmla="val 16000"/>
            </a:avLst>
          </a:prstGeom>
          <a:solidFill>
            <a:srgbClr val="E6F0EA"/>
          </a:solidFill>
          <a:ln w="12700">
            <a:solidFill>
              <a:srgbClr val="1F4D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7040880" y="251460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agricultură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6130287" y="3516797"/>
            <a:ext cx="1280160" cy="457200"/>
          </a:xfrm>
          <a:prstGeom prst="roundRect">
            <a:avLst>
              <a:gd name="adj" fmla="val 16000"/>
            </a:avLst>
          </a:prstGeom>
          <a:solidFill>
            <a:srgbClr val="E6F0EA"/>
          </a:solidFill>
          <a:ln w="12700">
            <a:solidFill>
              <a:srgbClr val="1F4D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130287" y="3516797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localități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3931920" y="3931920"/>
            <a:ext cx="1280160" cy="457200"/>
          </a:xfrm>
          <a:prstGeom prst="roundRect">
            <a:avLst>
              <a:gd name="adj" fmla="val 16000"/>
            </a:avLst>
          </a:prstGeom>
          <a:solidFill>
            <a:srgbClr val="E6F0EA"/>
          </a:solidFill>
          <a:ln w="12700">
            <a:solidFill>
              <a:srgbClr val="1F4D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3931920" y="393192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industrie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1733553" y="3516797"/>
            <a:ext cx="1280160" cy="457200"/>
          </a:xfrm>
          <a:prstGeom prst="roundRect">
            <a:avLst>
              <a:gd name="adj" fmla="val 16000"/>
            </a:avLst>
          </a:prstGeom>
          <a:solidFill>
            <a:srgbClr val="E6F0EA"/>
          </a:solidFill>
          <a:ln w="12700">
            <a:solidFill>
              <a:srgbClr val="1F4D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1733553" y="3516797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22960" y="2514600"/>
            <a:ext cx="1280160" cy="457200"/>
          </a:xfrm>
          <a:prstGeom prst="roundRect">
            <a:avLst>
              <a:gd name="adj" fmla="val 16000"/>
            </a:avLst>
          </a:prstGeom>
          <a:solidFill>
            <a:srgbClr val="E6F0EA"/>
          </a:solidFill>
          <a:ln w="12700">
            <a:solidFill>
              <a:srgbClr val="1F4D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822960" y="251460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turism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1733553" y="1512403"/>
            <a:ext cx="1280160" cy="457200"/>
          </a:xfrm>
          <a:prstGeom prst="roundRect">
            <a:avLst>
              <a:gd name="adj" fmla="val 16000"/>
            </a:avLst>
          </a:prstGeom>
          <a:solidFill>
            <a:srgbClr val="E6F0EA"/>
          </a:solidFill>
          <a:ln w="12700">
            <a:solidFill>
              <a:srgbClr val="1F4D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1733553" y="1512403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43434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 domeniu depinde de celelalte și le influențează reciproc: planurile unei ramuri nu se întocmesc izolat, ci în cadrul concepției unitare.</a:t>
            </a:r>
            <a:endParaRPr lang="en-US" sz="11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· ETAPE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Două etape principale ale întocmirii planurilor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4023360" cy="3200400"/>
          </a:xfrm>
          <a:prstGeom prst="roundRect">
            <a:avLst>
              <a:gd name="adj" fmla="val 2857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94360" y="134416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ETAPA 1 · Analiza situației teritoriului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819656"/>
            <a:ext cx="3749040" cy="2505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 capitole: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aspecte generale — delimitare, vecinătăți, așezări, economie, echipare tehnică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cadrul natural — fizico-geografic, geologic, hidrografic, climatic, pedologic, ecologic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populația și așezările — demografie, urbanizare, structură, sector agro-economic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526280" y="2834640"/>
            <a:ext cx="91440" cy="0"/>
          </a:xfrm>
          <a:prstGeom prst="line">
            <a:avLst/>
          </a:prstGeom>
          <a:noFill/>
          <a:ln w="22225">
            <a:solidFill>
              <a:srgbClr val="5A645F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663440" y="1234440"/>
            <a:ext cx="4023360" cy="3200400"/>
          </a:xfrm>
          <a:prstGeom prst="roundRect">
            <a:avLst>
              <a:gd name="adj" fmla="val 2857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4800600" y="134416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ETAPA 2 · Ipotezele dezvoltării economice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4800600" y="1819656"/>
            <a:ext cx="3749040" cy="2505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prognoze cu măsuri și soluții pentru obiectivele de dezvoltare: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caracterizarea activității economice — fond funciar, exploatații, mecanizare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factorii economico-sociali — forța de muncă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dezvoltarea tehnică, eficiența investițiilor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amplasarea zonelor și obiectivelor</a:t>
            </a:r>
            <a:endParaRPr lang="en-US" sz="12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· ETAPA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Analiza situației teritoriului: trei capitole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3246120"/>
          </a:xfrm>
          <a:prstGeom prst="roundRect">
            <a:avLst>
              <a:gd name="adj" fmla="val 4138"/>
            </a:avLst>
          </a:prstGeom>
          <a:solidFill>
            <a:srgbClr val="E4ECF4"/>
          </a:solidFill>
          <a:ln w="15240">
            <a:solidFill>
              <a:srgbClr val="2B5D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0080" y="137160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Aspecte generale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874520"/>
            <a:ext cx="2286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raporturile cu teritoriile vecine: delimitare, întindere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așezările omenești și populația lor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activitatea economică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echiparea tehnică a teritoriului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234440"/>
            <a:ext cx="2651760" cy="3246120"/>
          </a:xfrm>
          <a:prstGeom prst="roundRect">
            <a:avLst>
              <a:gd name="adj" fmla="val 4138"/>
            </a:avLst>
          </a:prstGeom>
          <a:solidFill>
            <a:srgbClr val="E6F0EA"/>
          </a:solidFill>
          <a:ln w="15240">
            <a:solidFill>
              <a:srgbClr val="1F4D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429000" y="137160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Cadrul natural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3429000" y="1874520"/>
            <a:ext cx="2286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fizico-geografic, geologic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hidrografic, hidrogeologic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geomorfologic, climatic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pedologic, ecologic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035040" y="1234440"/>
            <a:ext cx="2651760" cy="3246120"/>
          </a:xfrm>
          <a:prstGeom prst="roundRect">
            <a:avLst>
              <a:gd name="adj" fmla="val 4138"/>
            </a:avLst>
          </a:prstGeom>
          <a:solidFill>
            <a:srgbClr val="ECE6F2"/>
          </a:solidFill>
          <a:ln w="15240">
            <a:solidFill>
              <a:srgbClr val="5D3F7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217920" y="137160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Populația și așezările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217920" y="1874520"/>
            <a:ext cx="2286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demografică, urbanizarea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densitatea și structura pe vârste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 pe ramuri; activi / pasivi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sectorul agro-economic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· COMPONENTA GEOSPAȚIALĂ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Analiza este intensiv geospațială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94360" cy="594360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1325880" y="1280160"/>
            <a:ext cx="3200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Delimitare și vecinătăți</a:t>
            </a:r>
            <a:endParaRPr lang="en-US" sz="1350" dirty="0"/>
          </a:p>
          <a:p>
            <a:pPr marL="0" indent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lucrări geodezice; evidența cadastrală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4800600" y="1600200"/>
            <a:ext cx="594360" cy="594360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577840" y="1280160"/>
            <a:ext cx="3200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natural</a:t>
            </a:r>
            <a:endParaRPr lang="en-US" sz="1350" dirty="0"/>
          </a:p>
          <a:p>
            <a:pPr marL="0" indent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hărți topografice, modele digitale ale terenului, hărți pedologice și geomorfologice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548640" y="3017520"/>
            <a:ext cx="594360" cy="594360"/>
          </a:xfrm>
          <a:prstGeom prst="ellipse">
            <a:avLst/>
          </a:prstGeom>
          <a:solidFill>
            <a:srgbClr val="5D3F7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1325880" y="2697480"/>
            <a:ext cx="3200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Așezările</a:t>
            </a:r>
            <a:endParaRPr lang="en-US" sz="1350" dirty="0"/>
          </a:p>
          <a:p>
            <a:pPr marL="0" indent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ortofotoplanuri și teledetecție: delimitarea intravilanului, cartarea folosințelor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4800600" y="3017520"/>
            <a:ext cx="594360" cy="594360"/>
          </a:xfrm>
          <a:prstGeom prst="ellipse">
            <a:avLst/>
          </a:prstGeom>
          <a:solidFill>
            <a:srgbClr val="B85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5577840" y="2697480"/>
            <a:ext cx="3200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Populația</a:t>
            </a:r>
            <a:endParaRPr lang="en-US" sz="1350" dirty="0"/>
          </a:p>
          <a:p>
            <a:pPr marL="0" indent="0">
              <a:buNone/>
            </a:pPr>
            <a:r>
              <a:rPr lang="en-US" sz="11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statistice georeferențiate pe unități administrative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457200" y="3977640"/>
            <a:ext cx="8229600" cy="594360"/>
          </a:xfrm>
          <a:prstGeom prst="roundRect">
            <a:avLst>
              <a:gd name="adj" fmla="val 15385"/>
            </a:avLst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457200" y="39776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Calitatea planului final nu poate depăși calitatea acestei fundamentări.</a:t>
            </a:r>
            <a:endParaRPr lang="en-US" sz="15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F4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2.5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Documentațiile de amenajare a teritoriului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PATN pe secțiuni · PATZ · PATJ · director vs. reglementare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 · SISTEMUL DOCUMENTAȚIILOR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sunt documentațiile de amenajare a teritoriului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1920240" cy="1463040"/>
          </a:xfrm>
          <a:prstGeom prst="roundRect">
            <a:avLst>
              <a:gd name="adj" fmla="val 6250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94360" y="134416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Planuri de amenajare a teritoriului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956816"/>
            <a:ext cx="16459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PATN, PATZ, PATJ — caracter director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560320" y="1234440"/>
            <a:ext cx="1920240" cy="1463040"/>
          </a:xfrm>
          <a:prstGeom prst="roundRect">
            <a:avLst>
              <a:gd name="adj" fmla="val 6250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2697480" y="134416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Planuri de urbanism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2697480" y="1956816"/>
            <a:ext cx="16459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PUG, PUZ, PUD — caracter de reglementare (Cursul 5)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663440" y="1234440"/>
            <a:ext cx="1920240" cy="1463040"/>
          </a:xfrm>
          <a:prstGeom prst="roundRect">
            <a:avLst>
              <a:gd name="adj" fmla="val 6250"/>
            </a:avLst>
          </a:prstGeom>
          <a:solidFill>
            <a:srgbClr val="ECE6F2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4800600" y="134416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Regulamentul general de urbanism</a:t>
            </a:r>
            <a:endParaRPr lang="en-US" sz="1250" dirty="0"/>
          </a:p>
        </p:txBody>
      </p:sp>
      <p:sp>
        <p:nvSpPr>
          <p:cNvPr id="15" name="Text 12"/>
          <p:cNvSpPr txBox="1"/>
          <p:nvPr/>
        </p:nvSpPr>
        <p:spPr>
          <a:xfrm>
            <a:off x="4800600" y="1956816"/>
            <a:ext cx="16459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norme tehnice, juridice și economice de bază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6766560" y="1234440"/>
            <a:ext cx="1920240" cy="1463040"/>
          </a:xfrm>
          <a:prstGeom prst="roundRect">
            <a:avLst>
              <a:gd name="adj" fmla="val 6250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6903720" y="134416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Regulamentele locale de urbanism</a:t>
            </a:r>
            <a:endParaRPr lang="en-US" sz="1250" dirty="0"/>
          </a:p>
        </p:txBody>
      </p:sp>
      <p:sp>
        <p:nvSpPr>
          <p:cNvPr id="18" name="Text 15"/>
          <p:cNvSpPr txBox="1"/>
          <p:nvPr/>
        </p:nvSpPr>
        <p:spPr>
          <a:xfrm>
            <a:off x="6903720" y="1956816"/>
            <a:ext cx="16459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detalierea prevederilor PUG / PUZ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57200" y="2926080"/>
            <a:ext cx="8229600" cy="1554480"/>
          </a:xfrm>
          <a:prstGeom prst="roundRect">
            <a:avLst>
              <a:gd name="adj" fmla="val 8824"/>
            </a:avLst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822960" y="3035808"/>
            <a:ext cx="74980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Planul de amenajare a teritoriului: ansamblu de studii referitoare la o suprafață definită, prin care se stabilesc, pe baza analizei multicriteriale a situației existente, obiectivele, acțiunile și măsurile pe o perioadă determinată — orientând politicile de organizare a spațiului la nivel național și zonal.</a:t>
            </a:r>
            <a:endParaRPr lang="en-US" sz="1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 · CONȚINUT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Problemele pe care le tratează planurile de amenajare (1–4)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52728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457200" y="12527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932688" y="1234440"/>
            <a:ext cx="775411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Delimitarea teritoriului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corelație directă cu amenajarea mai amplă a teritoriului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457200" y="2075688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57200" y="207568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932688" y="2057400"/>
            <a:ext cx="775411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Zonificarea funcțiilor economice și funcția dominantă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inventar precis al potențialităților naturale, economice și sociale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457200" y="2898648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457200" y="28986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932688" y="2880360"/>
            <a:ext cx="775411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Repartizarea forțelor de producție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ritmul de creștere a populației, mișcările pentru muncă (zilnice, sezoniere), structura localităților, infrastructura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457200" y="3721608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457200" y="37216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932688" y="3703320"/>
            <a:ext cx="775411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în perspectivă a localităților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urbane și rurale, în corelație cu potențialitățile și planurile de dezvoltare; sisteme de localități de diferite mărimi</a:t>
            </a:r>
            <a:endParaRPr lang="en-US" sz="13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 · CONȚINUT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Problemele pe care le tratează planurile de amenajare (5–8)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52728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457200" y="12527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932688" y="1234440"/>
            <a:ext cx="775411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Circulația și transporturile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căi de apă, rutiere, feroviare, aeriene — optimizate după gradul de dezvoltare economică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457200" y="2075688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57200" y="207568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932688" y="2057400"/>
            <a:ext cx="775411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Calitățile cadrului natural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 posibilitățile de valorificare a potențialului terapeutic (balnear)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457200" y="2898648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457200" y="28986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932688" y="2880360"/>
            <a:ext cx="775411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Patrimoniul în circuitul turistic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monumente istorice, de arhitectură, ale naturii — accesibilitate prin transport și echipare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457200" y="3721608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457200" y="37216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932688" y="3703320"/>
            <a:ext cx="775411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Sectoarele care echipează teritoriul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producția agricolă, hidroameliorații: desecări, irigații, lucrări hidrotehnice (Cursurile 4 și 6)</a:t>
            </a:r>
            <a:endParaRPr lang="en-US" sz="13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 · REGIMURI JURIDICE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Caracter director vs. caracter de reglementare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8229600" cy="603504"/>
          </a:xfrm>
          <a:prstGeom prst="roundRect">
            <a:avLst>
              <a:gd name="adj" fmla="val 12121"/>
            </a:avLst>
          </a:prstGeom>
          <a:solidFill>
            <a:srgbClr val="E4ECF4"/>
          </a:solidFill>
          <a:ln w="17780">
            <a:solidFill>
              <a:srgbClr val="2B5D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457200" y="1234440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B5D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PATN</a:t>
            </a: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național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1097280" y="1965960"/>
            <a:ext cx="6949440" cy="603504"/>
          </a:xfrm>
          <a:prstGeom prst="roundRect">
            <a:avLst>
              <a:gd name="adj" fmla="val 12121"/>
            </a:avLst>
          </a:prstGeom>
          <a:solidFill>
            <a:srgbClr val="E4ECF4"/>
          </a:solidFill>
          <a:ln w="17780">
            <a:solidFill>
              <a:srgbClr val="2B5D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1097280" y="1965960"/>
            <a:ext cx="6949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B5D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PATZ · PATJ</a:t>
            </a: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zonal · județean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1737360" y="2697480"/>
            <a:ext cx="5669280" cy="603504"/>
          </a:xfrm>
          <a:prstGeom prst="roundRect">
            <a:avLst>
              <a:gd name="adj" fmla="val 12121"/>
            </a:avLst>
          </a:prstGeom>
          <a:solidFill>
            <a:srgbClr val="E6F0EA"/>
          </a:solidFill>
          <a:ln w="17780">
            <a:solidFill>
              <a:srgbClr val="1F4D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1737360" y="2697480"/>
            <a:ext cx="5669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PUG + RLU</a:t>
            </a: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întreaga UAT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2377440" y="3429000"/>
            <a:ext cx="4389120" cy="603504"/>
          </a:xfrm>
          <a:prstGeom prst="roundRect">
            <a:avLst>
              <a:gd name="adj" fmla="val 12121"/>
            </a:avLst>
          </a:prstGeom>
          <a:solidFill>
            <a:srgbClr val="E6F0EA"/>
          </a:solidFill>
          <a:ln w="17780">
            <a:solidFill>
              <a:srgbClr val="1F4D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2377440" y="3429000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F4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PUZ · PUD</a:t>
            </a: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zonă · parcelă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457200" y="4160520"/>
            <a:ext cx="4023360" cy="502920"/>
          </a:xfrm>
          <a:prstGeom prst="roundRect">
            <a:avLst>
              <a:gd name="adj" fmla="val 14545"/>
            </a:avLst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457200" y="416052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— obligatoriu pentru autoritățile publice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4663440" y="4160520"/>
            <a:ext cx="4023360" cy="502920"/>
          </a:xfrm>
          <a:prstGeom prst="roundRect">
            <a:avLst>
              <a:gd name="adj" fmla="val 14545"/>
            </a:avLst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4663440" y="416052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REGLEMENTARE — opozabil persoanelor fizice și juridice</a:t>
            </a:r>
            <a:endParaRPr lang="en-US" sz="11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2.5.1 · PATN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PATN — secțiuni aprobate prin lege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0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5120640" cy="2688336"/>
        </p:xfrm>
        <a:graphic>
          <a:graphicData uri="http://schemas.openxmlformats.org/drawingml/2006/table">
            <a:tbl>
              <a:tblPr/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Secțiunea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5D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Tematica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5D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Legea de aprobare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5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Rețele de transport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Legea nr. 363/2006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II-a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Legea nr. 171/1997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III-a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Zone protejate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Legea nr. 5/2000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IV-a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Rețeaua de localități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Legea nr. 351/2001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V-a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Zone de risc natural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Legea nr. 575/2001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VIII-a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Zone cu resurse turistice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Legea nr. 190/2009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5852160" y="1234440"/>
            <a:ext cx="2834640" cy="3200400"/>
          </a:xfrm>
          <a:prstGeom prst="roundRect">
            <a:avLst>
              <a:gd name="adj" fmla="val 3226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 txBox="1"/>
          <p:nvPr/>
        </p:nvSpPr>
        <p:spPr>
          <a:xfrm>
            <a:off x="5989320" y="134416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Caracteristici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5989320" y="1728216"/>
            <a:ext cx="2560320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elaborat de ministerul de resort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caracter director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sinteza programelor strategice sectoriale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fiecare secțiune — aprobată prin lege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caracter continuu și perfectibil: alte secțiuni în pregătire (dezvoltare rurală, educație)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temă obligatorie pentru PATJ și PATZ</a:t>
            </a:r>
            <a:endParaRPr lang="en-US" sz="11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2.5.1 · SECȚIUNEA 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Rețele de transport (Legea nr. 363/2006)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900" dirty="0"/>
          </a:p>
        </p:txBody>
      </p:sp>
      <p:pic>
        <p:nvPicPr>
          <p:cNvPr id="7" name="Image 0" descr="/home/claude/c2/figs2/map_s1_transpor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70" y="1188720"/>
            <a:ext cx="4542739" cy="31546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5720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Direcții de dezvoltare a rețelei de căi rutiere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394960" y="1280160"/>
            <a:ext cx="32918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Direcțiile de dezvoltare ale infrastructurii de transport.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Anexe: autostrăzi, drumuri expres, coridoare paneuropene, poduri noi, căi ferate convenționale și de interes local, căi navigabile, aeroporturi.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4: prevederile sunt obligatorii și se aplică în amenajarea teritoriului.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MTC: delimitarea culoarelor, documentațiile de expropriere, înscrierea coridoarelor.</a:t>
            </a:r>
            <a:endParaRPr lang="en-US" sz="12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2.5.1 · SECȚIUNEA A II-A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 (Legea nr. 171/1997)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00" dirty="0"/>
          </a:p>
        </p:txBody>
      </p:sp>
      <p:pic>
        <p:nvPicPr>
          <p:cNvPr id="7" name="Image 0" descr="/home/claude/c2/figs2/map_s2_ap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91" y="1188720"/>
            <a:ext cx="4258818" cy="31546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57200" y="43891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Resursele de apă dulce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212080" y="1280160"/>
            <a:ext cx="34747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Lucrări de interes național și de utilitate publică.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Anexe: lucrări hidroedilitare pentru capacitatea de alimentare cu apă; zone cu disfuncționalități în alimentare și canalizare.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Lucrări necesare utilizării apei în irigații (Cursul 4).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Realizare în funcție de cerințe și de posibilitățile de finanțare.</a:t>
            </a:r>
            <a:endParaRPr lang="en-US" sz="12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2.5.1 · SECȚIUNEA A III-A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Zone protejate (Legea nr. 5/2000)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00" dirty="0"/>
          </a:p>
        </p:txBody>
      </p:sp>
      <p:pic>
        <p:nvPicPr>
          <p:cNvPr id="7" name="Image 0" descr="/home/claude/c2/figs2/map_s3_proteja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88720"/>
            <a:ext cx="4206240" cy="29210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57200" y="415544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naturale protejate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4846320" y="123444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 m</a:t>
            </a:r>
            <a:endParaRPr lang="en-US" sz="2400" dirty="0"/>
          </a:p>
        </p:txBody>
      </p:sp>
      <p:sp>
        <p:nvSpPr>
          <p:cNvPr id="10" name="Text 6"/>
          <p:cNvSpPr txBox="1"/>
          <p:nvPr/>
        </p:nvSpPr>
        <p:spPr>
          <a:xfrm>
            <a:off x="4846320" y="196596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municipii și orașe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6126480" y="123444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 m</a:t>
            </a:r>
            <a:endParaRPr lang="en-US" sz="2400" dirty="0"/>
          </a:p>
        </p:txBody>
      </p:sp>
      <p:sp>
        <p:nvSpPr>
          <p:cNvPr id="12" name="Text 8"/>
          <p:cNvSpPr txBox="1"/>
          <p:nvPr/>
        </p:nvSpPr>
        <p:spPr>
          <a:xfrm>
            <a:off x="6126480" y="196596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comune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7406640" y="123444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500 m</a:t>
            </a:r>
            <a:endParaRPr lang="en-US" sz="2400" dirty="0"/>
          </a:p>
        </p:txBody>
      </p:sp>
      <p:sp>
        <p:nvSpPr>
          <p:cNvPr id="14" name="Text 10"/>
          <p:cNvSpPr txBox="1"/>
          <p:nvPr/>
        </p:nvSpPr>
        <p:spPr>
          <a:xfrm>
            <a:off x="7406640" y="196596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extravilan</a:t>
            </a:r>
            <a:endParaRPr lang="en-US" sz="1100" dirty="0"/>
          </a:p>
        </p:txBody>
      </p:sp>
      <p:sp>
        <p:nvSpPr>
          <p:cNvPr id="15" name="Text 11"/>
          <p:cNvSpPr txBox="1"/>
          <p:nvPr/>
        </p:nvSpPr>
        <p:spPr>
          <a:xfrm>
            <a:off x="4846320" y="2926080"/>
            <a:ext cx="3840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Zonele de protecție a monumentelor istorice — până la delimitarea lor prin studii de specialitate. Autoritățile locale întocmesc documentațiile de urbanism și regulamentele cu măsurile necesare.</a:t>
            </a:r>
            <a:endParaRPr lang="en-US" sz="11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2.5.1 · SECȚIUNEA A IV-A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Rețeaua de localități (Legea nr. 351/2001): rangurile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00" dirty="0"/>
          </a:p>
        </p:txBody>
      </p:sp>
      <p:graphicFrame>
        <p:nvGraphicFramePr>
          <p:cNvPr id="4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2688336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Categoria de localități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Capitala României, municipiu de importanță europeană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municipii de importanță națională, cu influență potențială la nivel european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municipii de importanță interjudețeană, județeană sau cu rol de echilibru în rețea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III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orașe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IV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sate reședință de comună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D23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sate componente ale comunelor și sate aparținând municipiilor și orașelor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4069080"/>
            <a:ext cx="8229600" cy="566928"/>
          </a:xfrm>
          <a:prstGeom prst="roundRect">
            <a:avLst>
              <a:gd name="adj" fmla="val 16129"/>
            </a:avLst>
          </a:prstGeom>
          <a:solidFill>
            <a:srgbClr val="F6E9E0"/>
          </a:solidFill>
          <a:ln w="12700">
            <a:solidFill>
              <a:srgbClr val="B85A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 txBox="1"/>
          <p:nvPr/>
        </p:nvSpPr>
        <p:spPr>
          <a:xfrm>
            <a:off x="640080" y="4123944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Trecerea de la un rang la altul: prin lege, la propunerea consiliilor locale, cu consultarea populației prin referendum și respectarea indicatorilor minimali; indicatorii stau și la baza criteriilor de impozitare.</a:t>
            </a:r>
            <a:endParaRPr lang="en-US" sz="12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2.5.1 · SECȚIUNEA A IV-A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Rețeaua urbană și zonele metropolitane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900" dirty="0"/>
          </a:p>
        </p:txBody>
      </p:sp>
      <p:pic>
        <p:nvPicPr>
          <p:cNvPr id="7" name="Image 0" descr="/home/claude/c2/figs2/map_s4_urba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77" y="1188720"/>
            <a:ext cx="4668926" cy="31546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5720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Rețeaua de localități urbane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394960" y="1280160"/>
            <a:ext cx="32918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metropolitane: asociere voluntară a UAT-urilor de bază din jurul Capitalei și al municipiilor de rangul I.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Scop: dezvoltarea echilibrată a teritoriului și întărirea complementarităților.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Funcționează pe un perimetru independent de limitele administrative (Cursul 5).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Actualizarea Secțiunii: structura rețelei, specificul funcțional, relațiile dintre localități, ierarhizarea pe criterii.</a:t>
            </a:r>
            <a:endParaRPr lang="en-US" sz="12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2.5.1 · SECȚIUNEA A IV-A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Rețeaua rurală: comune cu scăderi accentuate de populație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900" dirty="0"/>
          </a:p>
        </p:txBody>
      </p:sp>
      <p:pic>
        <p:nvPicPr>
          <p:cNvPr id="7" name="Image 0" descr="/home/claude/c2/figs2/map_s4_rur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17" y="1188720"/>
            <a:ext cx="4479646" cy="31546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5720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Comune cu scăderi accentuate de populație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394960" y="1280160"/>
            <a:ext cx="32918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Rețeaua rurală este partea cea mai numeroasă și cea mai fragilă a sistemului de localități.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Scăderile de populație se concentrează regional — problemă de coeziune teritorială (principiul 1, CEMAT).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Planificarea trebuie să diferențieze: nu există un șablon unic pentru sate în declin și sate în creștere (principiul regionalismului).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Legătura cu Cursul 4: fondul funciar, infrastructura și migrația tinerilor.</a:t>
            </a:r>
            <a:endParaRPr lang="en-US" sz="12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2.5.1 · SECȚIUNEA A V-A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Zone de risc natural (Legea nr. 575/2001)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900" dirty="0"/>
          </a:p>
        </p:txBody>
      </p:sp>
      <p:pic>
        <p:nvPicPr>
          <p:cNvPr id="7" name="Image 0" descr="/home/claude/c2/figs2/map_s5_cutremu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92" y="1188720"/>
            <a:ext cx="3922776" cy="27432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57200" y="397764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Cutremure de pământ</a:t>
            </a:r>
            <a:endParaRPr lang="en-US" sz="1000" dirty="0"/>
          </a:p>
        </p:txBody>
      </p:sp>
      <p:pic>
        <p:nvPicPr>
          <p:cNvPr id="9" name="Image 1" descr="/home/claude/c2/figs2/map_s5_inundati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1188720"/>
            <a:ext cx="4023360" cy="2700242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4663440" y="393468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Inundații</a:t>
            </a:r>
            <a:endParaRPr lang="en-US" sz="1000" dirty="0"/>
          </a:p>
        </p:txBody>
      </p:sp>
      <p:sp>
        <p:nvSpPr>
          <p:cNvPr id="11" name="Shape 6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rgbClr val="F6E9E0"/>
          </a:solidFill>
          <a:ln w="12700">
            <a:solidFill>
              <a:srgbClr val="B85A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7"/>
          <p:cNvSpPr txBox="1"/>
          <p:nvPr/>
        </p:nvSpPr>
        <p:spPr>
          <a:xfrm>
            <a:off x="640080" y="416966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Intensitate seismică minimă VII grade MSK pentru nominalizare; hărțile de risc avizate stau la baza hotărârilor consiliilor județene — legătura cu Cursul 13 (adaptarea) și Cursul 14 (cartarea riscului).</a:t>
            </a:r>
            <a:endParaRPr lang="en-US" sz="12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2.5.1 · SECȚIUNEA A VIII-A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Zone cu resurse turistice (Legea nr. 190/2009)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900" dirty="0"/>
          </a:p>
        </p:txBody>
      </p:sp>
      <p:pic>
        <p:nvPicPr>
          <p:cNvPr id="7" name="Image 0" descr="/home/claude/c2/figs2/map_s8_turis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24" y="1188720"/>
            <a:ext cx="4605833" cy="31546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5720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cu resurse turistice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394960" y="1280160"/>
            <a:ext cx="32918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Unități administrativ-teritoriale cu concentrare mare și foarte mare a resurselor naturale și antropice.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 genera una sau mai multe forme de turism.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Proiectele de infrastructură turistică, tehnică și de protecția mediului sunt promovate cu prioritate prin programele de dezvoltare.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Legătura cu principiul 9 CEMAT: turism de calitate și durabil.</a:t>
            </a:r>
            <a:endParaRPr lang="en-US" sz="12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2.5.2 · PATZ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Planul de Amenajare a Teritoriului Zonal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1371600"/>
          </a:xfrm>
          <a:prstGeom prst="roundRect">
            <a:avLst>
              <a:gd name="adj" fmla="val 6667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94360" y="134416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Intercomunale / interorășenești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865376"/>
            <a:ext cx="23774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compuse din comune și orașe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234440"/>
            <a:ext cx="2651760" cy="1371600"/>
          </a:xfrm>
          <a:prstGeom prst="roundRect">
            <a:avLst>
              <a:gd name="adj" fmla="val 6667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383280" y="134416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Interjudețene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3383280" y="1865376"/>
            <a:ext cx="23774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părți dintr-un județ sau județe întregi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035040" y="1234440"/>
            <a:ext cx="2651760" cy="1371600"/>
          </a:xfrm>
          <a:prstGeom prst="roundRect">
            <a:avLst>
              <a:gd name="adj" fmla="val 6667"/>
            </a:avLst>
          </a:prstGeom>
          <a:solidFill>
            <a:srgbClr val="ECE6F2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172200" y="134416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Regionale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6172200" y="1865376"/>
            <a:ext cx="23774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compuse din mai multe județe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7200" y="2834640"/>
            <a:ext cx="8229600" cy="1645920"/>
          </a:xfrm>
          <a:prstGeom prst="roundRect">
            <a:avLst>
              <a:gd name="adj" fmla="val 5556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594360" y="2944368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PATZ periurban — obligatoriu pentru municipii și orașe din 2011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594360" y="3374136"/>
            <a:ext cx="795528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Fundamentează realizarea planurilor urbanistice generale: dinamica reală a orașelor — expansiunea rezidențială, logistică și comercială — se desfășoară dincolo de limitele administrative, în teritoriul periurban (Cursul 5). Prevederile PATZ se includ în PATJ.</a:t>
            </a:r>
            <a:endParaRPr lang="en-US" sz="125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2.5.3 · PATJ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Planul de Amenajare a Teritoriului Județean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94360" y="134416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Competență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746504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Consiliul Județean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3246120" y="123444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383280" y="134416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Caracter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3383280" y="1746504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director; obligatoriu pentru planurile de nivel inferior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6035040" y="123444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172200" y="134416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6172200" y="1746504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spațial al programului de dezvoltare socio-economică a județului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57200" y="283464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594360" y="294436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Obligativitate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594360" y="3346704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 județ trebuie să dețină PATJ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3246120" y="283464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3383280" y="294436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Actualizare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3346704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fiecare 5–10 ani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6035040" y="2834640"/>
            <a:ext cx="2651760" cy="1463040"/>
          </a:xfrm>
          <a:prstGeom prst="roundRect">
            <a:avLst>
              <a:gd name="adj" fmla="val 6250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6172200" y="294436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Corelare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6172200" y="3346704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 PATN, PATZ și celelalte planuri</a:t>
            </a:r>
            <a:endParaRPr lang="en-US" sz="125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2.5.3 · PATJ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Structura în trei părți și planul de acțiune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2651760" cy="1417320"/>
          </a:xfrm>
          <a:prstGeom prst="roundRect">
            <a:avLst>
              <a:gd name="adj" fmla="val 6452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94360" y="134416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Partea I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746504"/>
            <a:ext cx="23774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identificarea factorilor care condiționează dezvoltarea; aspectele și disfuncțiile critice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234440"/>
            <a:ext cx="2651760" cy="1417320"/>
          </a:xfrm>
          <a:prstGeom prst="roundRect">
            <a:avLst>
              <a:gd name="adj" fmla="val 6452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383280" y="134416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Partea a II-a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3383280" y="1746504"/>
            <a:ext cx="23774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diagnoza generală și de perspectivă: discrepanța dintre situația actuală și cea de perspectivă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035040" y="1234440"/>
            <a:ext cx="2651760" cy="1417320"/>
          </a:xfrm>
          <a:prstGeom prst="roundRect">
            <a:avLst>
              <a:gd name="adj" fmla="val 6452"/>
            </a:avLst>
          </a:prstGeom>
          <a:solidFill>
            <a:srgbClr val="ECE6F2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172200" y="134416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Partea a III-a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6172200" y="1746504"/>
            <a:ext cx="23774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strategia de dezvoltare a teritoriului și planul de acțiune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7200" y="2834640"/>
            <a:ext cx="8229600" cy="1645920"/>
          </a:xfrm>
          <a:prstGeom prst="roundRect">
            <a:avLst>
              <a:gd name="adj" fmla="val 5556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594360" y="2944368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Planul de acțiune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594360" y="3346704"/>
            <a:ext cx="79552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protecția factorilor naturali; atenuarea presiunii antropice; combaterea poluării și utilizarea durabilă a resurselor minerale; prevenirea și reducerea consecințelor riscurilor naturale și tehnologice; protecția patrimoniului natural și construit; gospodărirea complexă a apelor; zonele expuse riscurilor — indicate în scris și grafic.</a:t>
            </a:r>
            <a:endParaRPr lang="en-US" sz="12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1F4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2.6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Relevanța pentru specializarea MTC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Documentațiile de amenajare — un debușeu profesional al inginerului topograf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9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 · ROLUL SPECIALISTULUI MTC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Contribuții directe în lanțul documentațiilor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90472"/>
            <a:ext cx="457200" cy="457200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457200" y="14904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051560" y="1234440"/>
            <a:ext cx="347472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Suportul topografic al tuturor documentațiilor</a:t>
            </a:r>
            <a:endParaRPr lang="en-US" sz="1250" dirty="0"/>
          </a:p>
          <a:p>
            <a:pPr marL="0" indent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planuri și hărți din măsurători terestre, fotogrammetrie, teledetecție — fără suport actualizat, planurile reglementează o realitate dispărută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709160" y="1490472"/>
            <a:ext cx="457200" cy="457200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709160" y="14904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5303520" y="1234440"/>
            <a:ext cx="347472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Delimitarea culoarelor de infrastructură</a:t>
            </a:r>
            <a:endParaRPr lang="en-US" sz="1250" dirty="0"/>
          </a:p>
          <a:p>
            <a:pPr marL="0" indent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Secțiunile I și II: trasări, documentații de expropriere, înscrierea coridoarelor în cadastru și carte funciară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57200" y="2587752"/>
            <a:ext cx="457200" cy="457200"/>
          </a:xfrm>
          <a:prstGeom prst="ellipse">
            <a:avLst/>
          </a:prstGeom>
          <a:solidFill>
            <a:srgbClr val="5D3F7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457200" y="25877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51560" y="2331720"/>
            <a:ext cx="347472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Zonele de protecție și de risc</a:t>
            </a:r>
            <a:endParaRPr lang="en-US" sz="1250" dirty="0"/>
          </a:p>
          <a:p>
            <a:pPr marL="0" indent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100/200/500 m; hărți de risc avizate — entități spațiale măsurabile, gestionate în GIS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709160" y="2587752"/>
            <a:ext cx="457200" cy="457200"/>
          </a:xfrm>
          <a:prstGeom prst="ellipse">
            <a:avLst/>
          </a:prstGeom>
          <a:solidFill>
            <a:srgbClr val="B85A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4709160" y="25877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5303520" y="2331720"/>
            <a:ext cx="347472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Rețeaua de localități</a:t>
            </a:r>
            <a:endParaRPr lang="en-US" sz="1250" dirty="0"/>
          </a:p>
          <a:p>
            <a:pPr marL="0" indent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indicatori din date spațiale: intravilan, spații plantate, accesibilitate la servicii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57200" y="3685032"/>
            <a:ext cx="457200" cy="457200"/>
          </a:xfrm>
          <a:prstGeom prst="ellipse">
            <a:avLst/>
          </a:prstGeom>
          <a:solidFill>
            <a:srgbClr val="9A7B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457200" y="36850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1051560" y="3429000"/>
            <a:ext cx="347472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Evidența intravilan/extravilan și a folosințelor</a:t>
            </a:r>
            <a:endParaRPr lang="en-US" sz="1250" dirty="0"/>
          </a:p>
          <a:p>
            <a:pPr marL="0" indent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mecanismul prin care prevederile devin opozabile la nivel de parcelă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4709160" y="3685032"/>
            <a:ext cx="457200" cy="457200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4709160" y="36850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5303520" y="3429000"/>
            <a:ext cx="347472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Lecția istorică</a:t>
            </a:r>
            <a:endParaRPr lang="en-US" sz="1250" dirty="0"/>
          </a:p>
          <a:p>
            <a:pPr marL="0" indent="0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participarea și evidența corectă a proprietății — garanții împotriva repetării derapajelor</a:t>
            </a:r>
            <a:endParaRPr lang="en-US" sz="125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 · ETICA MĂSURĂRII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ne învață istoria sistematizării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8229600" cy="1371600"/>
          </a:xfrm>
          <a:prstGeom prst="roundRect">
            <a:avLst>
              <a:gd name="adj" fmla="val 10000"/>
            </a:avLst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1344168"/>
            <a:ext cx="7498080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Istoria sistematizării obligă la o etică profesională a măsurării: acuratețea, transparența și respectul pentru drepturi și patrimoniu nu sunt doar cerințe tehnice, ci condiții ale legitimității planurilor.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57200" y="2834640"/>
            <a:ext cx="4023360" cy="1645920"/>
          </a:xfrm>
          <a:prstGeom prst="roundRect">
            <a:avLst>
              <a:gd name="adj" fmla="val 5556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94360" y="2944368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Fără date geospațiale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94360" y="3374136"/>
            <a:ext cx="37490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documentațiile de amenajare nu pot fi elaborate, implementate sau monitorizate.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663440" y="2834640"/>
            <a:ext cx="4023360" cy="1645920"/>
          </a:xfrm>
          <a:prstGeom prst="roundRect">
            <a:avLst>
              <a:gd name="adj" fmla="val 5556"/>
            </a:avLst>
          </a:prstGeom>
          <a:solidFill>
            <a:srgbClr val="F6E9E0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4800600" y="2944368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Fără participare și evidență a proprietății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4800600" y="3374136"/>
            <a:ext cx="374904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planificarea repetă derapajele istorice — chiar și când invocă modernizarea.</a:t>
            </a:r>
            <a:endParaRPr lang="en-US" sz="125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1F4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234440"/>
            <a:ext cx="1371600" cy="1371600"/>
          </a:xfrm>
          <a:prstGeom prst="ellipse">
            <a:avLst/>
          </a:prstGeom>
          <a:solidFill>
            <a:srgbClr val="8FB99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1097280"/>
            <a:ext cx="6309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Sinteză și verificare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5176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· mesaje-cheie · cifre · întrebări · ce urmează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9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GENERALE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Sistematizarea — nucleul dur al organizării teritoriului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34440"/>
            <a:ext cx="4069080" cy="1508760"/>
          </a:xfrm>
          <a:prstGeom prst="roundRect">
            <a:avLst>
              <a:gd name="adj" fmla="val 6061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94360" y="1344168"/>
            <a:ext cx="3794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 fază și nucleul dur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746504"/>
            <a:ext cx="379476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efortul de a introduce o ordine riguroasă, măsurată și ierarhizată în structurile teritoriale și în rețeaua de localități — de la parcelarea pădurilor la planurile Bucureștiului, prin comunism, până la abandonul termenului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709160" y="1234440"/>
            <a:ext cx="4069080" cy="1508760"/>
          </a:xfrm>
          <a:prstGeom prst="roundRect">
            <a:avLst>
              <a:gd name="adj" fmla="val 6061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846320" y="1344168"/>
            <a:ext cx="3794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Planificare ierarhic-cooperantă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746504"/>
            <a:ext cx="379476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Legea 350/2001 și secțiunile PATN au înlocuit sistematizarea centralizată: prevederile directoare se împletesc, prin reciprocitate, cu inițiativele locale; reglementarea devine opozabilă doar la capătul unui proces transparent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57200" y="2880360"/>
            <a:ext cx="4069080" cy="1508760"/>
          </a:xfrm>
          <a:prstGeom prst="roundRect">
            <a:avLst>
              <a:gd name="adj" fmla="val 6061"/>
            </a:avLst>
          </a:prstGeom>
          <a:solidFill>
            <a:srgbClr val="E6F0EA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594360" y="2990088"/>
            <a:ext cx="3794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Agenda europeană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392424"/>
            <a:ext cx="379476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principiile de la Hanovra la Agenda Teritorială 2030 — coeziune, reziliență, tranziție verde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4709160" y="2880360"/>
            <a:ext cx="4069080" cy="1508760"/>
          </a:xfrm>
          <a:prstGeom prst="roundRect">
            <a:avLst>
              <a:gd name="adj" fmla="val 6061"/>
            </a:avLst>
          </a:prstGeom>
          <a:solidFill>
            <a:srgbClr val="E4ECF4"/>
          </a:solidFill>
          <a:ln w="9525">
            <a:solidFill>
              <a:srgbClr val="D8D3C7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4846320" y="2990088"/>
            <a:ext cx="3794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Concluzie dublă pentru MTC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3392424"/>
            <a:ext cx="379476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documentațiile depind de infrastructura de date a profesiei; istoria obligă la o etică a măsurării</a:t>
            </a:r>
            <a:endParaRPr lang="en-US" sz="115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MESAJE-CHEIE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reținut (1/2)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07008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457200" y="12070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32688" y="1188720"/>
            <a:ext cx="7754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Sistematizarea este prima fază a organizării teritoriului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măsuri tehnice, economice și legislative; complex, ciclic, pluridisciplinar; național → local.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57200" y="1773936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7200" y="177393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932688" y="1755648"/>
            <a:ext cx="7754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Genealogie tehnică precisă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lat. systema, filieră franceză și germană, născută în silvicultură, preluată de inginerii cadastrali.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2340864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57200" y="2340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32688" y="2322576"/>
            <a:ext cx="7754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Interbelicul a științificizat sistematizarea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Sfințescu (1921), Planul Director (1935), Direcția Generală a Urbanismului (1938).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2907792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57200" y="29077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932688" y="2889504"/>
            <a:ext cx="7754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Comunismul a transformat-o în instrument politic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Legea 58/1974; ~4.000 sate propuse, 6 demolate, 29 reconstruite; centrul Bucureștiului.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57200" y="3474720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457200" y="347472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932688" y="3456432"/>
            <a:ext cx="7754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După 1989, termenul a fost abandonat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înlocuit de amenajarea teritoriului, urbanism și planificare spațială (Legea 350/2001).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57200" y="4041648"/>
            <a:ext cx="347472" cy="347472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457200" y="40416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932688" y="4023360"/>
            <a:ext cx="7754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CEMAT Hanovra 2000 + reciprocitate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valoric european; principiile lui Donisă — grila metodologică internă.</a:t>
            </a:r>
            <a:endParaRPr lang="en-US" sz="125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MESAJE-CHEIE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reținut (2/2)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07008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457200" y="12070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32688" y="1188720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Două etape ale oricărui plan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 situației teritoriului (aspecte generale, cadrul natural, populația) și ipotezele dezvoltării — prima integral geospațială.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57200" y="1865376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7200" y="18653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932688" y="1847088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vs. reglementare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PATN/PATZ/PATJ — obligatorii pentru autorități; PUG/PUZ/PUD — opozabile persoanelor fizice și juridice.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2523744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57200" y="252374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32688" y="2505456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PATN pe secțiuni aprobate prin lege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transport (363/2006), II apa (171/1997), III zone protejate (5/2000), IV localități (351/2001), V risc natural (575/2001), VIII turism (190/2009).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3182112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57200" y="318211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932688" y="3163824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Cifre practice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de protecție 100/200/500 m; seismic minim VII; PATJ la 5–10 ani; PATZ periurban obligatoriu din 2011.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57200" y="3840480"/>
            <a:ext cx="347472" cy="347472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457200" y="38404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932688" y="3822192"/>
            <a:ext cx="77541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Practic, pentru MTC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suport topografic, culoare, cartografia de risc, evidența intravilanului — și etica măsurării corecte.</a:t>
            </a:r>
            <a:endParaRPr lang="en-US" sz="125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CIFRE DE REȚINUT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Numerele cursului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234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1921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1984248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primul plan general de sistematizare al Bucureștiului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2560320" y="1234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1,4 mil.</a:t>
            </a:r>
            <a:endParaRPr lang="en-US" sz="2600" dirty="0"/>
          </a:p>
        </p:txBody>
      </p:sp>
      <p:sp>
        <p:nvSpPr>
          <p:cNvPr id="10" name="Text 7"/>
          <p:cNvSpPr txBox="1"/>
          <p:nvPr/>
        </p:nvSpPr>
        <p:spPr>
          <a:xfrm>
            <a:off x="2560320" y="1984248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familii împroprietărite prin reforma agrară din 1921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663440" y="1234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71</a:t>
            </a:r>
            <a:endParaRPr lang="en-US" sz="2600" dirty="0"/>
          </a:p>
        </p:txBody>
      </p:sp>
      <p:sp>
        <p:nvSpPr>
          <p:cNvPr id="12" name="Text 9"/>
          <p:cNvSpPr txBox="1"/>
          <p:nvPr/>
        </p:nvSpPr>
        <p:spPr>
          <a:xfrm>
            <a:off x="4663440" y="1984248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județe după reforma administrativă din 1925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6766560" y="1234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/ 29</a:t>
            </a:r>
            <a:endParaRPr lang="en-US" sz="2600" dirty="0"/>
          </a:p>
        </p:txBody>
      </p:sp>
      <p:sp>
        <p:nvSpPr>
          <p:cNvPr id="14" name="Text 11"/>
          <p:cNvSpPr txBox="1"/>
          <p:nvPr/>
        </p:nvSpPr>
        <p:spPr>
          <a:xfrm>
            <a:off x="6766560" y="1984248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 demolate / reconstruite 90% (din ~4.000 propuse)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457200" y="288036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100/200/500</a:t>
            </a:r>
            <a:endParaRPr lang="en-US" sz="2600" dirty="0"/>
          </a:p>
        </p:txBody>
      </p:sp>
      <p:sp>
        <p:nvSpPr>
          <p:cNvPr id="16" name="Text 13"/>
          <p:cNvSpPr txBox="1"/>
          <p:nvPr/>
        </p:nvSpPr>
        <p:spPr>
          <a:xfrm>
            <a:off x="457200" y="3630168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metri: zonele de protecție a monumentelor — orașe / comune / extravilan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2560320" y="288036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VII MSK</a:t>
            </a:r>
            <a:endParaRPr lang="en-US" sz="2600" dirty="0"/>
          </a:p>
        </p:txBody>
      </p:sp>
      <p:sp>
        <p:nvSpPr>
          <p:cNvPr id="18" name="Text 15"/>
          <p:cNvSpPr txBox="1"/>
          <p:nvPr/>
        </p:nvSpPr>
        <p:spPr>
          <a:xfrm>
            <a:off x="2560320" y="3630168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intensitatea seismică minimă pentru Secțiunea a V-a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663440" y="288036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5–10 ani</a:t>
            </a:r>
            <a:endParaRPr lang="en-US" sz="2600" dirty="0"/>
          </a:p>
        </p:txBody>
      </p:sp>
      <p:sp>
        <p:nvSpPr>
          <p:cNvPr id="20" name="Text 17"/>
          <p:cNvSpPr txBox="1"/>
          <p:nvPr/>
        </p:nvSpPr>
        <p:spPr>
          <a:xfrm>
            <a:off x="4663440" y="3630168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periodicitatea actualizării PATJ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6766560" y="288036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9A7B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2011</a:t>
            </a:r>
            <a:endParaRPr lang="en-US" sz="2600" dirty="0"/>
          </a:p>
        </p:txBody>
      </p:sp>
      <p:sp>
        <p:nvSpPr>
          <p:cNvPr id="22" name="Text 19"/>
          <p:cNvSpPr txBox="1"/>
          <p:nvPr/>
        </p:nvSpPr>
        <p:spPr>
          <a:xfrm>
            <a:off x="6766560" y="3630168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PATZ periurban obligatoriu pentru municipii și orașe</a:t>
            </a:r>
            <a:endParaRPr lang="en-US" sz="105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DE VERIFICARE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Verifică-ți înțelegerea (1/2)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07008"/>
            <a:ext cx="292608" cy="292608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457200" y="1207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1188720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Definiți sistematizarea și explicați relația ei cu organizarea teritoriului (Cursul 1).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581912"/>
            <a:ext cx="292608" cy="292608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7200" y="15819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1563624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se spune că sistematizarea are caracter ciclic? Ce implicații practice are?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1956816"/>
            <a:ext cx="292608" cy="292608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57200" y="195681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868680" y="1938528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ce domeniu provine termenul și pe ce filiere a pătruns în spațiul românesc?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2331720"/>
            <a:ext cx="292608" cy="292608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57200" y="2331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2313432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au fost primele forme de reglementare teritorială din România secolului al XIX-lea?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2706624"/>
            <a:ext cx="292608" cy="292608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457200" y="270662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68680" y="2688336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Cine a fost Cincinat Sfințescu și care au fost contribuțiile sale?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57200" y="3081528"/>
            <a:ext cx="292608" cy="292608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457200" y="3081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868680" y="3063240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critică formula Alexandru Zamphiropol? Este ea actuală?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7200" y="3456432"/>
            <a:ext cx="292608" cy="292608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457200" y="3456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868680" y="3438144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 redefinit Legea 58/1974 sistematizarea și care au fost consecințele sistematizării rurale?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57200" y="3831336"/>
            <a:ext cx="292608" cy="292608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457200" y="383133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868680" y="3813048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 fost abandonat termenul după 1989 și cu ce noțiuni a fost înlocuit?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57200" y="4206240"/>
            <a:ext cx="292608" cy="292608"/>
          </a:xfrm>
          <a:prstGeom prst="ellipse">
            <a:avLst/>
          </a:prstGeom>
          <a:solidFill>
            <a:srgbClr val="1F4D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457200" y="42062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868680" y="4187952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Comparați sistematizarea, amenajarea teritoriului și urbanismul după scară, obiectiv, caracter, instrumente.</a:t>
            </a:r>
            <a:endParaRPr lang="en-US" sz="12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DE VERIFICARE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Verifică-ți înțelegerea (2/2)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07008"/>
            <a:ext cx="292608" cy="292608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457200" y="1207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1188720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Enumerați cele 10 principii CEMAT (Hanovra, 2000) și explicați principiul reciprocității.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581912"/>
            <a:ext cx="292608" cy="292608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7200" y="15819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1563624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Prezentați principiile operaționale (Donisă, 1977) și exemplificați două dintre ele.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1956816"/>
            <a:ext cx="292608" cy="292608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57200" y="195681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868680" y="1938528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sunt cele două etape ale întocmirii planurilor și ce capitole cuprinde analiza teritoriului?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2331720"/>
            <a:ext cx="292608" cy="292608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57200" y="2331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2313432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diferență există între prevederile directoare și cele de reglementare? Pentru cine sunt obligatorii?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2706624"/>
            <a:ext cx="292608" cy="292608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457200" y="270662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68680" y="2688336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Enumerați secțiunile PATN și legile de aprobare. Ce dimensiuni au zonele de protecție (Legea 5/2000)?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57200" y="3081528"/>
            <a:ext cx="292608" cy="292608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457200" y="3081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868680" y="3063240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Prezentați rangurile localităților (Legea 351/2001). Cum se face trecerea între ranguri?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7200" y="3456432"/>
            <a:ext cx="292608" cy="292608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457200" y="3456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868680" y="3438144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tip de plan (PATN, PATJ, PATZ, PUG) vă influențează cel mai mult viața de zi cu zi? Argumentați.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57200" y="3831336"/>
            <a:ext cx="292608" cy="292608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457200" y="383133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868680" y="3813048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oraș considerați cel mai bine „sistematizat” (planificat) la ora actuală? Argumentați.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57200" y="4206240"/>
            <a:ext cx="292608" cy="292608"/>
          </a:xfrm>
          <a:prstGeom prst="ellipse">
            <a:avLst/>
          </a:prstGeom>
          <a:solidFill>
            <a:srgbClr val="2B5D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457200" y="42062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868680" y="4187952"/>
            <a:ext cx="7818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ar trebui reinterpretată „sistematizarea” în cheia durabilității și a crizei climatice?</a:t>
            </a:r>
            <a:endParaRPr lang="en-US" sz="12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B85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URMEAZĂ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Cursul 3 — Organizarea administrativ-teritorială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280160"/>
            <a:ext cx="406908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2B5D8A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94360" y="138988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5D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C3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1847088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administrativ-teritorială: UAT, hotare, limite, unități cadastrale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709160" y="1280160"/>
            <a:ext cx="406908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1F4D3A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846320" y="138988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C4–C5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847088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Spațiul rural și spațiul urban: fond funciar, urbanism (PUG, PUZ, PUD)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743200"/>
            <a:ext cx="406908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B85A2B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594360" y="285292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85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C6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310128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interunități: comasare, rectificarea hotarelor, drumuri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709160" y="2743200"/>
            <a:ext cx="406908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5D3F7C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4846320" y="285292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D3F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C11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3310128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D23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Evaluarea de mediu: avizul de mediu pentru PATN, PATJ, PUG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" y="4251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F4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viitoare: unitățile administrativ-teritoriale, hotarele și limitele — cadrul în care documentațiile de astăzi devin opozabile.</a:t>
            </a:r>
            <a:endParaRPr lang="en-US" sz="13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1F4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Bibliografie selectivă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80467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Bold, I., &amp; Crăciun, A. (1999). Organizarea teritoriului. Timișoara: Mirton.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Vais, D. (2022). Systematization: A key term in 20th-century Romanian urbanism. Urban Planning, 7(1), 207–222.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Erdeli, G. et al. (1999). Dicționar de geografie umană. București: Corint.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Fezi, B. A. (2013). Sistematizarea rurală în România comunistă — lucrări de referință.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Donisă, I. (1977). Bazele teoretice și metodologice ale geografiei. București: Editura Didactică și Pedagogică.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Consiliul Europei (2000). Principii directoare pentru dezvoltarea teritorială durabilă a continentului european (CEMAT, Hanovra).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Legea nr. 350/2001 · Legea nr. 351/2001 · Legea nr. 575/2001 · Legea nr. 5/2000 · Legea nr. 171/1997 · Legea nr. 363/2006 · Legea nr. 190/2009.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Bibliografia integrală se află în suportul de curs — Cursul 2.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FB9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Organizarea Teritoriului și Ecologie · Cursul 2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9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1F4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2377440"/>
            <a:ext cx="4206240" cy="4206240"/>
          </a:xfrm>
          <a:prstGeom prst="ellipse">
            <a:avLst/>
          </a:prstGeom>
          <a:solidFill>
            <a:srgbClr val="2A5F4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Mulțumesc.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860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FE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Întrebări, discuții, teme de reflecție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5661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S.l. Dr. Habil. Ing. Rareș Hălbac-Cotoară-Zamfir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Construcții · Universitatea Politehnica Timișoara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7685</Words>
  <Application>Microsoft Office PowerPoint</Application>
  <PresentationFormat>On-screen Show (16:9)</PresentationFormat>
  <Paragraphs>1010</Paragraphs>
  <Slides>66</Slides>
  <Notes>66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0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Cursul 2 — Sistematizare și planificare teritorială</dc:title>
  <dc:subject>PptxGenJS Presentation</dc:subject>
  <dc:creator>S.l. Dr. Habil. Ing. Rareș Hălbac-Cotoară-Zamfir</dc:creator>
  <cp:lastModifiedBy>Rares Halbac-Cotoară-Zamfir</cp:lastModifiedBy>
  <cp:revision>2</cp:revision>
  <dcterms:created xsi:type="dcterms:W3CDTF">2026-09-25T10:34:01Z</dcterms:created>
  <dcterms:modified xsi:type="dcterms:W3CDTF">2026-10-05T06:53:58Z</dcterms:modified>
</cp:coreProperties>
</file>