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notesMasterIdLst>
    <p:notesMasterId r:id="rId6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Deschidere: prezentați disciplina ca punte între partea tehnică (măsurători, cadastru) și cea ecologică. Anunțați structura semestrului: Partea I (organizarea teritoriului, C1–C9) și Partea a II-a (ecologie, mediu, geoinformație, C10–C14).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Parcurgeți rapid cele opt părți. Insistați că întrebarea de pe slide-ul următor este firul roșu.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Obiectivele sunt formulate ca competențe verificabile — vor reveni în întrebările de la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Provocați studenții: ce ar alege ei? Fiecare alegere elimină celelalte două. Aceasta este esența organizării teritoriului: arbitraj între funcții concurente pe o suprafață finită.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Secțiunea clarifică vocabularul. Fără această clarificare, „organizarea teritoriului” rămâne o sintagmă vagă.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Originea antică: orașul și zona înconjurătoare aflată sub controlul lui. Noțiunea de control apare încă de la început.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Insistați pe corespondentul tehnic: metrica = măsurători, scara = cartografie, substanța = baze de date tematice. Spațiul este, pentru MTC, un obiect operațional, nu doar filosofic.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Definiția-cheie: identificat + apropriat + delimitat + controlat. Organizația teritorială (stat) = teritoriu + populație + putere politică — cel mai vechi tip de organizație publică.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Dezbatere de 3–4 minute. Ideea: aproprierea (socială, culturală, economică) poate preceda sau chiar înlocui recunoașterea juridică.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Delimitarea este prima practică și cea mai concretă: trasarea și materializarea limitei este, prin excelență, o operațiune topo-cadastrală.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Reproducere schematică a Figurii 1.1 din suportul de curs. Fiecare concept adaugă ceva: teritoriul — delimitare și control; locul — semnificație; regiunea — coerență; mediul — cadru de susținere; peisajul — expresie vizuală.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Locul: subiectiv, emoțional, definit de experiență. Regiunea: coerență internă — geografică, economică, culturală, funcțională. Exemplu de regiune naturală: Câmpia Banatului.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Peisajul are trei dimensiuni — fizică, estetică, culturală — și este obiectul Convenției europene a peisajului. Mediul este cadrul de susținere a vieții.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Tabelul sintetizează diferențele-cheie. Aceste distincții influențează totul, de la politicile de dezvoltare urbană până la conservarea patrimoniului.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Definiție sistemică: spațiu geografic + resurse, controlat și reprodus în timp de actori inserați inegal într-o rețea de relații sociale. Teritoriul devine „cărămida de bază” care depășește dihotomia zonă/actori.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Diagnoza asamblează componentele: distribuția spațială a resurselor, dezvoltarea istorică a fiecărei componente și, mai ales, relațiile dintre ele. Forțele motrice sunt procesele care schimbă teritoriul.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dintre numeroasele „ferestre MTC” ale cursului: inventarierea resurselor și a folosințelor presupune ridicări topografice, ortofotoplanuri și hărți tematice integrate în GIS.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După documentele FAO privind planificarea durabilă a utilizării terenurilor. Terenul nu este doar suport economic — de aici valoarea și caracterul conflictual al utilizării.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 de scenarii: verde = funcție maximizată, galben = parțial menținută, gri = pierdută. Arătați că nu există opțiune „fără cost”.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Cereți studenților să identifice cele trei naturi ale măsurilor în definiție. Obiectivul: utilizarea judicioasă și sustenabilă a resurselor funciare.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Măsurile tehnice sunt aproape integral obiectul de lucru al specialistului MTC. Dar el operează și în celelalte două: evaluarea (economic), publicitatea imobiliară (juridic).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Owens (1992): factori economici, politici, sociali. Trei elemente de care depinde procesul și implementarea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Fiecare factor interacționează cu ceilalți (Agrell et al., 2004). Exemplu: productivitatea potențială nu poate fi valorificată fără tehnologie adecvată.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Torremolinos, 1983: Carta europeană a amenajării teritoriului (Consiliul Europei, CEMAT). Definiția reluată de Legea 350/2001: expresia spațială a politicilor economice, sociale, culturale și ecologice.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sunt sinonime: organizarea teritorială oferă cadrul strategic și de guvernanță; amenajarea îl traduce în configurație spațială; planificarea utilizării terenurilor îl operaționalizează la nivelul folosințelor și parcelelor.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Diferența față de planificarea utilizării terenurilor este, din nou, de domeniu și de obiectiv: organizarea structurează regiuni întregi; planificarea decide folosința concretă a terenurilor.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Anii 1960–70: experți, alocare optimă, comunitățile ca obiect. După 1980: participare, durabilitate, integrare. Astăzi: organizarea ecologică și adaptivă.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există un model unic, ci tipuri adaptate contextului. Prezentați fiecare pe scurt; participativă = terenuri comune și degradate; ecologică = instrument de politică de mediu.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Ghidul FAO din 1993 rămâne cadrul de referință. Pașii marcați cu portocaliu sunt intensiv dependenți de date geospațiale.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Pasul 6 introduce analiza compromisurilor (trade-offs); pasul 10 închide bucla: planul se monitorizează și se revizuiește pe măsură ce condițiile se schimbă.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Concluzia practică: planul este exact atât de bun pe cât sunt datele pe care se sprijină. Fără hărți de folosință actualizate, fără evaluarea cartografică a adecvării și fără monitorizare, acești pași devin declarativi.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Obiectivul major al organizării teritoriului: îndeplinirea condițiilor pentru SLM. Tehnologiile SLM au o componentă umană importantă — adoptarea, adaptarea și implementarea practicilor.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Serviciile ecosistemice = beneficiile pe care oamenii le obțin din ecosisteme. Patru categorii; serviciile de suport stau la baza celorlalte. Tema va fi aprofundată la Cursul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Folosiți exemplele pentru a arăta caracterul dublu — pozitiv și negativ — al fiecărei intervenții. Nicio decizie nu este „gratuită” ecologic.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Două constrângeri majore: politicile slabe și drepturile de proprietate neclare. De aici rolul esențial al unui sistem cadastral și de carte funciară complet și actualizat.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take = conversia terenurilor agricole și naturale în suprafețe artificiale; soil sealing = acoperirea solului cu materiale impermeabile. Practic ireversibile. Ținta: consum net de teren zero până în 2050 (Foaia de parcurs, 2011).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trei niveluri structurează întregul curs: nivelul 1 — Cursurile 2–5; nivelul 2 — Cursul 6; nivelul 3 — Cursurile 7–9.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Toate planurile de amenajare iau în considerare strategiile pentru teritoriul respectiv și includ capitole ample de analiză și protecție a mediului.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Procese în care ridicările topografice, documentațiile cadastrale și înscrierea în cartea funciară sunt indispensabile. Detaliat la Cursul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Aici se decide, la scara parcelei, cum arată efectiv teritoriul. Detaliat la Cursurile 7 (arabil), 8 (vii, livezi) și 9 (pajiști, păduri).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Inginerul MTC operează în toate cele trei paliere, dar este actorul-cheie al celui de-al treilea, care le fundamentează pe primele două.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Fiecare secțiune este aprobată prin lege și constituie cadru strategic obligatoriu pentru planurile județene și locale. Detaliat la Cursul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Sistemul integrat de cadastru și carte funciară este gestionat de ANCPI prin oficiile teritoriale. PNCCF urmărește înregistrarea sistematică a tuturor imobilelor — premisa informațională a oricărei organizări viitoare.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Adoptată de Adunarea Generală ONU în septembrie 2015. ODD sunt aspiraționale și voluntare: guvernele își stabilesc propriile obiective naționale, ghidate de ambiția globală.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ODD 11 și 15 menționează explicit planificarea; ODD 3 și 6 o folosesc implicit; ODD 17 — coerență instituțională, parteneriat, date de calitate.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Definiția UNCCD (Orr et al., 2017). Ierarhia de răspuns: evitare &gt; reducere &gt; compensare (inversarea degradării). COP 12 a invitat țările să formuleze ținte voluntare naționale.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Proporția terenurilor degradate din suprafața totală de uscat se calculează din trei sub-indicatori derivați din teledetecție și cartografiere tematică: încă un punct de contact direct între agenda globală și competențele MTC.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Parcurgeți fiecare punct cu un exemplu concret. Insistați pe ultimul: monitorizarea consumului de teren se face din evidența cadastrală și din teledetecție.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Specialistul MTC se află la interfața dintre dimensiunea tehnică (măsurare, reprezentare, evidență) și dimensiunile juridică, economică și ecologică ale organizării teritoriului.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Patru idei de închidere: expresie a interacțiunii om–spațiu; evoluție de la funciar-administrativ la strategic-interdisciplinar; caracter participativ; responsabilitate față de natură, patrimoniu și generațiile viitoare.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Reluați mesajele ca listă de verificare. Primele șase acoperă conceptele și procesul.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Ultimele cinci acoperă durabilitatea, cadrul românesc, Agenda 2030 și rolul MTC.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Pot fi folosite ca temă sau ca discuție la începutul cursului următor.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Ultimele întrebări leagă cursul de metodologia FAO, de ODD și de competențele MTC.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Cursul 1 a dat vocabularul și nivelurile; cursurile următoare coboară de la planificare la parcelă, iar Partea a II-a adaugă lectura ecologică.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097280"/>
            <a:ext cx="4206240" cy="4206240"/>
          </a:xfrm>
          <a:prstGeom prst="ellipse">
            <a:avLst/>
          </a:prstGeom>
          <a:solidFill>
            <a:srgbClr val="2A5F49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182880"/>
            <a:ext cx="2560320" cy="256032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EFE9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Cursul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Noțiuni introductive privind organizarea teritoriului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33756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Specializarea Măsurători Terestre și Cadastru · anul IV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Construcții · Universitatea Politehnica Timișoara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148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S.l. Dr. Habil. Ing. Rareș Hălbac-Cotoară-Zamfir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CURSULUI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vom parcurge astăzi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6928" y="12801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70432" y="126187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Concepte fundamentale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spațiu, teritoriu, loc, regiune, mediu, peisaj; funcțiile terenului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09160" y="118872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18888" y="12801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5422392" y="126187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Definire și factori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trei naturi ale măsurilor; delimitări terminologice; contextul european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05740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66928" y="21488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70432" y="213055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 și tipuri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top-down la integrat; metodologia FAO în zece pași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709160" y="205740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18888" y="21488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422392" y="213055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SLM și servicii ecosistemice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puntea către ecologie; consumul de teren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292608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66928" y="3017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70432" y="299923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Niveluri și cadrul românesc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amenajare, interunități, în cadrul unităților; trei paliere legislative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709160" y="292608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18888" y="3017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5422392" y="299923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2030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relevante; neutralitatea degradării terenurilor (LDN)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57200" y="379476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66928" y="388620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1.7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70432" y="386791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Relevanța pentru MTC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specialistului în fiecare etapă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709160" y="379476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818888" y="388620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1800" dirty="0"/>
          </a:p>
        </p:txBody>
      </p:sp>
      <p:sp>
        <p:nvSpPr>
          <p:cNvPr id="30" name="Text 27"/>
          <p:cNvSpPr txBox="1"/>
          <p:nvPr/>
        </p:nvSpPr>
        <p:spPr>
          <a:xfrm>
            <a:off x="5422392" y="386791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Sinteză și verificare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concluzii, mesaje-cheie, întrebări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CURSULUI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finalul cursului vei putea…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188720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definești și să diferențiezi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spațiu, teritoriu, loc, regiune, mediu, peisaj, teritorialitate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" y="2048256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20482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2029968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distingi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· amenajarea teritoriului · planificarea utilizării terenurilor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889504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8895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871216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identifici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componentele sistemelor teritoriale, funcțiile terenului, factorii condiționali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3730752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730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3712464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descrii evoluția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conceptului și principalele tipuri de organizare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663440" y="12070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66344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5138928" y="1188720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enumeri cei zece pași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planificării utilizării terenurilor (FAO)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663440" y="2048256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663440" y="20482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138928" y="2029968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explici legătura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 managementul durabil al terenurilor, serviciile ecosistemice și ODD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663440" y="2889504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663440" y="28895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5138928" y="2871216"/>
            <a:ext cx="354787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recunoști nivelurile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organizare din România, cadrul legal și rolul specialistului MTC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663440" y="12070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66344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4663440" y="2048256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663440" y="20482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663440" y="2889504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663440" y="28895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 DE DESCHIDERE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parcelă, trei dorințe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371600"/>
            <a:ext cx="3108960" cy="2651760"/>
          </a:xfrm>
          <a:prstGeom prst="rect">
            <a:avLst/>
          </a:prstGeom>
          <a:solidFill>
            <a:srgbClr val="F5EFDA"/>
          </a:solidFill>
          <a:ln w="19050">
            <a:solidFill>
              <a:srgbClr val="9A7B1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37160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parcela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 ha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3703320" y="2697480"/>
            <a:ext cx="731520" cy="-1005840"/>
          </a:xfrm>
          <a:prstGeom prst="line">
            <a:avLst/>
          </a:prstGeom>
          <a:noFill/>
          <a:ln w="22225">
            <a:solidFill>
              <a:srgbClr val="1F4D3A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526280" y="132588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663440" y="1435608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Teren arabil de mare productivitate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176479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 de clasa I, irigabil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3703320" y="2697480"/>
            <a:ext cx="731520" cy="-73152"/>
          </a:xfrm>
          <a:prstGeom prst="line">
            <a:avLst/>
          </a:prstGeom>
          <a:noFill/>
          <a:ln w="22225">
            <a:solidFill>
              <a:srgbClr val="B85A2B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526280" y="2258568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4663440" y="2368296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Cartier de locuințe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663440" y="26974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lângă oraș, cu acces la drum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3703320" y="2697480"/>
            <a:ext cx="731520" cy="859536"/>
          </a:xfrm>
          <a:prstGeom prst="line">
            <a:avLst/>
          </a:prstGeom>
          <a:noFill/>
          <a:ln w="22225">
            <a:solidFill>
              <a:srgbClr val="2B5D8A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4526280" y="3191256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4663440" y="3300984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Habitat natural protejat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4663440" y="363016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zonă umedă, specii de interes comunitar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2062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Aceeași parcelă nu poate fi toate trei. Cine decide, pe ce criterii și cu ce date?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Concepte fundamentale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Spațiu, teritoriu și familia lor conceptuală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ORIGINEA CONCEPTULUI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Territorium: de la hinterland la teritoriu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743200" y="2148840"/>
            <a:ext cx="1188720" cy="118872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743200" y="214884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URBS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783080" y="1188720"/>
            <a:ext cx="3108960" cy="3108960"/>
          </a:xfrm>
          <a:prstGeom prst="ellipse">
            <a:avLst/>
          </a:prstGeom>
          <a:solidFill>
            <a:srgbClr val="F6E9E0">
              <a:alpha val="60000"/>
            </a:srgbClr>
          </a:solidFill>
          <a:ln w="19050">
            <a:solidFill>
              <a:srgbClr val="B85A2B"/>
            </a:solidFill>
            <a:prstDash val="dash"/>
          </a:ln>
        </p:spPr>
      </p:sp>
      <p:sp>
        <p:nvSpPr>
          <p:cNvPr id="10" name="Text 7"/>
          <p:cNvSpPr txBox="1"/>
          <p:nvPr/>
        </p:nvSpPr>
        <p:spPr>
          <a:xfrm>
            <a:off x="1783080" y="36576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TERRITORIUM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(hinterlandul controlat)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0" y="1234440"/>
            <a:ext cx="32004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Antichitate, territorium desemna zona care includea un oraș și spațiul înconjurător apropiat aflat sub controlul acestuia.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concepte aflate în relație de filiație: spațiul → teritoriul → teritorialitatea.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 conceptuală: loc, regiune, mediu, peisaj — fiecare folosit preferențial de anumite discipline.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sunt polisemice și cu caracter polemic: geografia, dreptul, sociologia și planificarea le încarcă cu accente diferite.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SPAȚIUL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Spațiul — conceptul cel mai abstract al familiei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Extinderea (tridimensională) în care obiectele și evenimentele există și interacționează. Poate fi fizic sau metaforic: spațiul urban, spațiul public, spațiul personal.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2057400"/>
            <a:ext cx="2651760" cy="2377440"/>
          </a:xfrm>
          <a:prstGeom prst="roundRect">
            <a:avLst>
              <a:gd name="adj" fmla="val 384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4008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METRICA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606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distanțele dintre elemente și mărimile acestora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obiectul măsurătorilor geodezice și topografice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246120" y="2057400"/>
            <a:ext cx="2651760" cy="2377440"/>
          </a:xfrm>
          <a:prstGeom prst="roundRect">
            <a:avLst>
              <a:gd name="adj" fmla="val 384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342900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SCARA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429000" y="2606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raportul de mărime dintre realitățile geografice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3429000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parametrul fundamental al reprezentărilor cartografice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035040" y="2057400"/>
            <a:ext cx="2651760" cy="2377440"/>
          </a:xfrm>
          <a:prstGeom prst="roundRect">
            <a:avLst>
              <a:gd name="adj" fmla="val 384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21792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SUBSTANȚA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6217920" y="2606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tipul elementelor constituente: actori, obiecte spațiale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6217920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conținutul tematic al bazelor de date geospațiale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TERITORIUL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Teritoriul — spațiul apropriat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Porțiune identificată și apropriată (însușită) de la suprafața Terrei: o zonă geografică delimitată, controlată de o entitate sau de un grup, cu implicații politice, administrative sau legale.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46888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 — are o denumire și o poziție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Apropriat — este însușit de un actor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Delimitat — are limite fizice și juridice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Controlat — actorul exercită autoritate asupra lui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943600" y="1188720"/>
            <a:ext cx="2743200" cy="2743200"/>
          </a:xfrm>
          <a:prstGeom prst="ellipse">
            <a:avLst/>
          </a:prstGeom>
          <a:solidFill>
            <a:srgbClr val="E4ECF4"/>
          </a:solidFill>
          <a:ln w="19050">
            <a:solidFill>
              <a:srgbClr val="2B5D8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943600" y="22402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ORGANIZAȚIA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TERITORIALĂ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903720" y="1325880"/>
            <a:ext cx="1234440" cy="411480"/>
          </a:xfrm>
          <a:prstGeom prst="roundRect">
            <a:avLst>
              <a:gd name="adj" fmla="val 17778"/>
            </a:avLst>
          </a:prstGeom>
          <a:solidFill>
            <a:srgbClr val="2B5D8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903720" y="13258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TERITORIU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035040" y="3246120"/>
            <a:ext cx="1234440" cy="411480"/>
          </a:xfrm>
          <a:prstGeom prst="roundRect">
            <a:avLst>
              <a:gd name="adj" fmla="val 17778"/>
            </a:avLst>
          </a:prstGeom>
          <a:solidFill>
            <a:srgbClr val="2B5D8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035040" y="324612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POPULAȚIE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7498080" y="3246120"/>
            <a:ext cx="1234440" cy="411480"/>
          </a:xfrm>
          <a:prstGeom prst="roundRect">
            <a:avLst>
              <a:gd name="adj" fmla="val 17778"/>
            </a:avLst>
          </a:prstGeom>
          <a:solidFill>
            <a:srgbClr val="2B5D8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7498080" y="324612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PUTERE POLITICĂ</a:t>
            </a:r>
            <a:endParaRPr lang="en-US" sz="900" dirty="0"/>
          </a:p>
        </p:txBody>
      </p:sp>
      <p:sp>
        <p:nvSpPr>
          <p:cNvPr id="17" name="Text 14"/>
          <p:cNvSpPr txBox="1"/>
          <p:nvPr/>
        </p:nvSpPr>
        <p:spPr>
          <a:xfrm>
            <a:off x="5760720" y="4069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 mai vechi tip de organizație din sectorul public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TEMĂ DE REFLECȚIE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Poate exista teritoriu fără suveranitate?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Teritorii contestate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2002536"/>
            <a:ext cx="23774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două sau mai multe entități revendică același spațiu; controlul efectiv nu coincide cu recunoașterea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administrate internațional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2002536"/>
            <a:ext cx="23774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controlul este exercitat de organizații sau misiuni, nu de un stat suveran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Teritorii tradiționale ale comunităților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2002536"/>
            <a:ext cx="23774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apropriere seculară, fără recunoaștere statală — cazul multor popoare indigene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347472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0080" y="356616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Concluzie: aproprierea poate preceda recunoașterea juridică. Pentru cadastru, aceasta explică de ce posesia de fapt și dreptul înscris pot fi două realități diferite — iar reconcilierea lor este o operațiune tehnico-juridică.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TERITORIALITATEA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Teritorialitatea: raportul actor–teritoriu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Ansamblul practicilor prin care un actor (individ, comunitate, instituție, stat) își delimitează, controlează, utilizează și își apără teritoriul.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960120" y="1920240"/>
            <a:ext cx="914400" cy="91440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960120" y="1920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926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DELIMITEAZĂ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29184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trasarea și materializarea limitei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063240" y="1920240"/>
            <a:ext cx="914400" cy="91440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063240" y="1920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2560320" y="2926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CONTROLEAZĂ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560320" y="329184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reguli, acces, autoritate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166360" y="1920240"/>
            <a:ext cx="914400" cy="914400"/>
          </a:xfrm>
          <a:prstGeom prst="ellipse">
            <a:avLst/>
          </a:prstGeom>
          <a:solidFill>
            <a:srgbClr val="9A7B1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166360" y="1920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4663440" y="2926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UTILIZEAZĂ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4663440" y="329184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folosințe, resurse, activități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7269480" y="1920240"/>
            <a:ext cx="914400" cy="9144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269480" y="1920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19"/>
          <p:cNvSpPr txBox="1"/>
          <p:nvPr/>
        </p:nvSpPr>
        <p:spPr>
          <a:xfrm>
            <a:off x="6766560" y="2926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APĂRĂ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6766560" y="329184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menținerea limitelor și a controlului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 practică — delimitarea — este exact lucrarea inginerului topograf: teritorialitatea „în act” este topo-cadastrală.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· FAMILIA DE CONCEPTE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Familia de concepte, pe fundalul spațiului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3429000"/>
          </a:xfrm>
          <a:prstGeom prst="roundRect">
            <a:avLst>
              <a:gd name="adj" fmla="val 4000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80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— extindere · metrică · scară · substanță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914400" y="1737360"/>
            <a:ext cx="3657600" cy="2377440"/>
          </a:xfrm>
          <a:prstGeom prst="ellipse">
            <a:avLst/>
          </a:prstGeom>
          <a:solidFill>
            <a:srgbClr val="E6F0EA"/>
          </a:solidFill>
          <a:ln w="19050">
            <a:solidFill>
              <a:srgbClr val="1F4D3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14400" y="18288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TERITORIUL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delimitat · apropriat · controlat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737360" y="2606040"/>
            <a:ext cx="2011680" cy="1280160"/>
          </a:xfrm>
          <a:prstGeom prst="ellipse">
            <a:avLst/>
          </a:prstGeom>
          <a:solidFill>
            <a:srgbClr val="F6E9E0"/>
          </a:solidFill>
          <a:ln w="19050">
            <a:solidFill>
              <a:srgbClr val="B85A2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737360" y="26060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semnificație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120640" y="1737360"/>
            <a:ext cx="3291840" cy="1371600"/>
          </a:xfrm>
          <a:prstGeom prst="ellipse">
            <a:avLst/>
          </a:prstGeom>
          <a:solidFill>
            <a:srgbClr val="ECE6F2"/>
          </a:solidFill>
          <a:ln w="19050">
            <a:solidFill>
              <a:srgbClr val="5D3F7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120640" y="1737360"/>
            <a:ext cx="3291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D3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REGIUNEA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5D3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coerență internă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120640" y="3337560"/>
            <a:ext cx="1554480" cy="1005840"/>
          </a:xfrm>
          <a:prstGeom prst="roundRect">
            <a:avLst>
              <a:gd name="adj" fmla="val 9091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120640" y="333756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 de susținere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858000" y="3337560"/>
            <a:ext cx="1554480" cy="1005840"/>
          </a:xfrm>
          <a:prstGeom prst="roundRect">
            <a:avLst>
              <a:gd name="adj" fmla="val 9091"/>
            </a:avLst>
          </a:prstGeom>
          <a:solidFill>
            <a:srgbClr val="F5EFDA"/>
          </a:solidFill>
          <a:ln w="12700">
            <a:solidFill>
              <a:srgbClr val="9A7B1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858000" y="333756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7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PEISAJUL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9A7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fizic · estetic · cultural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· FAMILIA DE CONCEPTE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Locul și regiunea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2984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LOCUL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73936"/>
            <a:ext cx="374904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Porțiune specifică de spațiu care are semnificație sau valoare pentru oameni.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devine loc atunci când capătă semnificație.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profund personalizat și subiectiv, încărcat cu emoții și amintiri, definit de experiență și de percepție — nu de coordonate.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66344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800600" y="12984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REGIUNEA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73936"/>
            <a:ext cx="374904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Subdiviziune a teritoriului caracterizată printr-o coerență internă: geografică, economică, culturală sau funcțională.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Regiuni naturale (Câmpia Banatului), regiuni economice, regiuni culturale.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Utilizată preferențial de geografie și de planificarea regională.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· FAMILIA DE CONCEPTE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Mediul și peisajul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2984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MEDIUL (înconjurător)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73936"/>
            <a:ext cx="374904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Totalitatea elementelor naturale (aer, apă, sol, climă, biotă) și antropice (infrastructură, activități umane) care interacționează și influențează viața pe Pământ.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Rol: cadru de susținere a vieții și a activităților.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 preferențial de ecologie și de științele mediului.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66344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800600" y="12984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PEISAJUL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73936"/>
            <a:ext cx="374904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Expresia vizuală și structurală a interacțiunii dintre om și natură într-un spațiu dat. Trei dimensiuni: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fizică — relief, vegetație, construcții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estetică — aspectul vizual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culturală — valori, percepții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planificare, peisajul este obiect de protecție și de proiectare.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· DISTINCȚII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axe de distincție: spațiu, teritoriu, loc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Teritoriul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 și aspecte legale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 puțin control; interacțiune și extindere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 și drepturi legale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 implică control; ține de percepție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Personalizare și semnificație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neutru până când interacțiunile umane îi dau sens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asumat de actori; semnificație colectivă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conotație personală și emoțională puternică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Granițe și delimitări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fluid, deschis interpretării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granițe fizice și juridice bine definite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definibil geografic, dar ține de sens, nu de coordonate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· TERITORIUL CA SISTEM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Două subsisteme: resursele și relațiile de putere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3977640" cy="2468880"/>
          </a:xfrm>
          <a:prstGeom prst="roundRect">
            <a:avLst>
              <a:gd name="adj" fmla="val 4444"/>
            </a:avLst>
          </a:prstGeom>
          <a:solidFill>
            <a:srgbClr val="E6F0EA"/>
          </a:solidFill>
          <a:ln w="15240">
            <a:solidFill>
              <a:srgbClr val="1F4D3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RESURSELE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78308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naturale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productive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 sociale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populație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09160" y="1234440"/>
            <a:ext cx="3977640" cy="2468880"/>
          </a:xfrm>
          <a:prstGeom prst="roundRect">
            <a:avLst>
              <a:gd name="adj" fmla="val 4444"/>
            </a:avLst>
          </a:prstGeom>
          <a:solidFill>
            <a:srgbClr val="F6E9E0"/>
          </a:solidFill>
          <a:ln w="15240">
            <a:solidFill>
              <a:srgbClr val="B85A2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9204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RELAȚIILE SOCIALE ȘI DE PUTERE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892040" y="178308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procese de negociere pentru controlul resurselor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actori inserați inegal în rețea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manifestate local, regional, național, global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controlul și reproducerea în timp a teritoriului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3886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Teritoriul = spațiu geografic + resurse, controlat și reprodus în timp de actori inserați inegal într-o rețea de relații sociale. Nicio analiză teritorială serioasă nu poate ignora unul dintre subsisteme.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· DIAGNOZA TERITORIALĂ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Diagnoza teritorială și forțele motrice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inițială care identifică distribuția spațială a resurselor, dezvoltarea istorică a fiecărei componente și relațiile dintre ele. Un pas esențial: identificarea forțelor motrice ale schimbării.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57200" y="196596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594360" y="207568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Economice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242316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expansiunea unei culturi agricole; apariția unei piețe noi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46120" y="196596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3383280" y="207568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Climatice și de mediu</a:t>
            </a:r>
            <a:endParaRPr lang="en-US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3383280" y="242316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schimbările climatice; degradarea mediului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035040" y="196596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6172200" y="207568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Demografice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6172200" y="242316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depopularea rurală; expansiunea urbană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57200" y="324612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594360" y="335584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Infrastructurale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594360" y="370332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dezvoltarea drumurilor, a rețelelor, a marilor proiecte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3246120" y="324612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3383280" y="335584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Politice și instituționale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3383280" y="370332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reforme funciare; politici de subvenții; noi reglementări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035040" y="324612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1"/>
          <p:cNvSpPr txBox="1"/>
          <p:nvPr/>
        </p:nvSpPr>
        <p:spPr>
          <a:xfrm>
            <a:off x="6172200" y="3355848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Tehnologice</a:t>
            </a:r>
            <a:endParaRPr lang="en-US" sz="1350" dirty="0"/>
          </a:p>
        </p:txBody>
      </p:sp>
      <p:sp>
        <p:nvSpPr>
          <p:cNvPr id="25" name="Text 22"/>
          <p:cNvSpPr txBox="1"/>
          <p:nvPr/>
        </p:nvSpPr>
        <p:spPr>
          <a:xfrm>
            <a:off x="6172200" y="3703320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mecanizare, digitalizare, noi practici de producție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· COMPONENTA GEOSPAȚIALĂ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Diagnoza este, în mare parte, o lucrare geospațială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325880" y="13258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Ridicări topografice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poziție, limite, suprafețe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337560" y="1371600"/>
            <a:ext cx="640080" cy="64008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33756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114800" y="13258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Ortofotoplanuri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starea actuală a folosințelor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126480" y="1371600"/>
            <a:ext cx="640080" cy="64008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12648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903720" y="13258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Hărți tematice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pedologice, geomorfologice, de risc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2926080"/>
            <a:ext cx="640080" cy="64008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8803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 digitale ale terenului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pante, expoziție, scurgeri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3337560" y="2926080"/>
            <a:ext cx="640080" cy="640080"/>
          </a:xfrm>
          <a:prstGeom prst="ellipse">
            <a:avLst/>
          </a:prstGeom>
          <a:solidFill>
            <a:srgbClr val="9A7B1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333756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4114800" y="28803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cadastrale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proprietate, categorii de folosință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126480" y="2926080"/>
            <a:ext cx="640080" cy="64008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12648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6903720" y="28803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 GIS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suprapuneri, analize, indicatori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Fără date corecte de intrare, diagnoza descrie un teritoriu care nu există.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1.1.4 · FUNCȚIILE TERENULUI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Nouă funcții pe o singură suprafață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1F4D3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94360" y="1508760"/>
            <a:ext cx="411480" cy="41148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134416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alimente, furaje, fibre, lemn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46120" y="123444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383280" y="1508760"/>
            <a:ext cx="411480" cy="41148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38328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3931920" y="134416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 biotic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habitate, biodiversitate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035040" y="123444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5D3F7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72200" y="1508760"/>
            <a:ext cx="411480" cy="41148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17220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720840" y="134416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Climatică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bilanț energetic, carbon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233172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B85A2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94360" y="2606040"/>
            <a:ext cx="411480" cy="41148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2606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143000" y="244144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Hidrologică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retenția și filtrarea apei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3246120" y="233172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9A7B1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383280" y="2606040"/>
            <a:ext cx="411480" cy="411480"/>
          </a:xfrm>
          <a:prstGeom prst="ellipse">
            <a:avLst/>
          </a:prstGeom>
          <a:solidFill>
            <a:srgbClr val="9A7B1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3383280" y="2606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3931920" y="244144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Stocare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materii prime minerale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035040" y="233172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1F4D3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6172200" y="2606040"/>
            <a:ext cx="411480" cy="41148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172200" y="2606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6720840" y="244144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al poluării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filtrare, tamponare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457200" y="342900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594360" y="3703320"/>
            <a:ext cx="411480" cy="41148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3703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143000" y="353872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 de viață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așezări, industrie, recreere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3246120" y="342900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5D3F7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3383280" y="3703320"/>
            <a:ext cx="411480" cy="41148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383280" y="3703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38" name="Text 35"/>
          <p:cNvSpPr txBox="1"/>
          <p:nvPr/>
        </p:nvSpPr>
        <p:spPr>
          <a:xfrm>
            <a:off x="3931920" y="353872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Arhivă / patrimoniu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situri, peisaje culturale</a:t>
            </a:r>
            <a:endParaRPr lang="en-US" sz="1300" dirty="0"/>
          </a:p>
        </p:txBody>
      </p:sp>
      <p:sp>
        <p:nvSpPr>
          <p:cNvPr id="39" name="Shape 36"/>
          <p:cNvSpPr/>
          <p:nvPr/>
        </p:nvSpPr>
        <p:spPr>
          <a:xfrm>
            <a:off x="6035040" y="3429000"/>
            <a:ext cx="265176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875">
            <a:solidFill>
              <a:srgbClr val="B85A2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6172200" y="3703320"/>
            <a:ext cx="411480" cy="41148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172200" y="3703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42" name="Text 39"/>
          <p:cNvSpPr txBox="1"/>
          <p:nvPr/>
        </p:nvSpPr>
        <p:spPr>
          <a:xfrm>
            <a:off x="6720840" y="3538728"/>
            <a:ext cx="187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 de legătură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drumuri, rețele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1.1.4 · CONFLICTUL FUNCȚIILOR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Fiecare decizie de folosință este un arbitraj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554480"/>
                <a:gridCol w="1554480"/>
                <a:gridCol w="1554480"/>
                <a:gridCol w="1554480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Funcția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Arabil intensiv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Cartier de locuințe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Pădure de protecție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Pajiște tradițională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 biotic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Climatică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Hidrologică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Spațiu de viață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Arhivă / patrimoniu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Spațiu de legătură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3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A64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6D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●● maximizată   ● parțial menținută   – pierdută sau puternic diminuată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Definirea organizării teritoriului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 condiționali, context european, delimitări terminologice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DEFINIȚIE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teritoriului — definiția de lucru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8229600" cy="1920240"/>
          </a:xfrm>
          <a:prstGeom prst="roundRect">
            <a:avLst>
              <a:gd name="adj" fmla="val 7143"/>
            </a:avLst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417320"/>
            <a:ext cx="7498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„Un complex de măsuri de natură economică, tehnică și juridică, abordate într-un cadru organizatoric, având ca obiectiv principal utilizarea judicioasă și sustenabilă a resurselor funciare.”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457200" y="3429000"/>
            <a:ext cx="2651760" cy="1097280"/>
          </a:xfrm>
          <a:prstGeom prst="roundRect">
            <a:avLst>
              <a:gd name="adj" fmla="val 8333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594360" y="3538728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complex de măsuri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90448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o singură acțiune, ci un sistem coordonat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246120" y="3429000"/>
            <a:ext cx="2651760" cy="1097280"/>
          </a:xfrm>
          <a:prstGeom prst="roundRect">
            <a:avLst>
              <a:gd name="adj" fmla="val 8333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3383280" y="3538728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cadru organizatoric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3383280" y="390448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instituții, proceduri, responsabilități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035040" y="3429000"/>
            <a:ext cx="2651760" cy="1097280"/>
          </a:xfrm>
          <a:prstGeom prst="roundRect">
            <a:avLst>
              <a:gd name="adj" fmla="val 8333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6172200" y="3538728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utilizare judicioasă și sustenabilă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172200" y="390448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eficiență economică + durabilitate ecologică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NATURA MĂSURILOR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naturi ale măsurilor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6F0EA"/>
          </a:solidFill>
          <a:ln w="15240">
            <a:solidFill>
              <a:srgbClr val="1F4D3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ECONOMICE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valorificarea eficientă a resurselor funciare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alocarea folosințelor după potențialul productiv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dimensionarea exploatațiilor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economică a terenurilor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4ECF4"/>
          </a:solidFill>
          <a:ln w="15240">
            <a:solidFill>
              <a:srgbClr val="2B5D8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42900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TEHNICE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42900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măsurare, delimitare, parcelare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îmbunătățiri funciare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rețele de drumuri și infrastructură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CE6F2"/>
          </a:solidFill>
          <a:ln w="15240">
            <a:solidFill>
              <a:srgbClr val="5D3F7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1792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JURIDICE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21792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regimul proprietății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circulația juridică a terenurilor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servituți, expropriere pentru utilitate publică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publicitatea imobiliară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FACTORI CONDIȚIONALI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— proces integrat și condiționat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Procesul de organizare și implementarea lui depind de trei elemente: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1874520"/>
            <a:ext cx="502920" cy="50292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097280" y="1691640"/>
            <a:ext cx="7589520" cy="841248"/>
          </a:xfrm>
          <a:prstGeom prst="roundRect">
            <a:avLst>
              <a:gd name="adj" fmla="val 1087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1234440" y="1801368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Părțile interesate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1234440" y="21488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implicate sau afectate de unitățile de teritoriu administrate — proprietari, comunități, administrație, investitori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834640"/>
            <a:ext cx="502920" cy="50292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834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097280" y="2651760"/>
            <a:ext cx="7589520" cy="841248"/>
          </a:xfrm>
          <a:prstGeom prst="roundRect">
            <a:avLst>
              <a:gd name="adj" fmla="val 1087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1234440" y="2761488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Calitățile și limitările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1234440" y="3108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fiecărei componente a unităților de teritoriu luate în evidență — sol, relief, apă, infrastructură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57200" y="3794760"/>
            <a:ext cx="502920" cy="50292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57200" y="3794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097280" y="3611880"/>
            <a:ext cx="7589520" cy="841248"/>
          </a:xfrm>
          <a:prstGeom prst="roundRect">
            <a:avLst>
              <a:gd name="adj" fmla="val 1087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1234440" y="3721608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Opțiunile de utilizare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4069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disponibile și/sau viabile — tehnic, economic, juridic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FACTORI TEHNICI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Șapte factori tehnici de organizare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307592"/>
            <a:ext cx="384048" cy="384048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3075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123444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Suprafața teritorială disponibilă și sistemul său de funcționare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" y="2084832"/>
            <a:ext cx="384048" cy="384048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2084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01168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Calitatea acesteia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862072"/>
            <a:ext cx="384048" cy="384048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862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60120" y="278892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Productivitatea potențială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3639312"/>
            <a:ext cx="384048" cy="384048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639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60120" y="356616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Adecvarea utilizării într-un anumit scop (land suitability)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709160" y="1307592"/>
            <a:ext cx="384048" cy="384048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709160" y="13075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5212080" y="123444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tehnologiei utilizate pentru exploatarea resurselor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709160" y="2084832"/>
            <a:ext cx="384048" cy="384048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709160" y="2084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212080" y="201168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Condițiile și nevoile de ordin demografic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709160" y="2862072"/>
            <a:ext cx="384048" cy="384048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709160" y="2862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5212080" y="278892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de trai al persoanelor afectate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709160" y="3611880"/>
            <a:ext cx="3977640" cy="914400"/>
          </a:xfrm>
          <a:prstGeom prst="roundRect">
            <a:avLst>
              <a:gd name="adj" fmla="val 10000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846320" y="3675888"/>
            <a:ext cx="3703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interacționează: potențialul productiv rămâne teoretic fără tehnologie; tehnologia rămâne nefolosită fără forță de muncă și piață.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· CONTEXTUL EUROPEAN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Torremolinos la Agenda Teritorială 2030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3444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1983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920240" y="123444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de la Torremolinos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europeană a amenajării teritoriului — definiția consacrată: expresia spațială a politicilor economice, sociale, culturale și ecologice ale societății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205740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205740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1920240" y="20574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de dezvoltare a spațiului comunitar (ESDP)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orientări pentru dezvoltarea spațială echilibrată a UE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1F4D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88036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2007 · 2011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920240" y="288036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Teritorială a UE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coeziunea teritorială ca obiectiv al Uniunii; actualizată în 2011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70332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B85A2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70332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920240" y="370332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Teritorială 2030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„Un viitor pentru toate locurile”: Europa justă și Europa verde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· DELIMITĂRI TERMINOLOGICE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termeni, trei niveluri complementare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960120"/>
          </a:xfrm>
          <a:prstGeom prst="roundRect">
            <a:avLst>
              <a:gd name="adj" fmla="val 9524"/>
            </a:avLst>
          </a:prstGeom>
          <a:solidFill>
            <a:srgbClr val="E6F0EA"/>
          </a:solidFill>
          <a:ln w="19050">
            <a:solidFill>
              <a:srgbClr val="1F4D3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132588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TERITORIALĂ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16916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strategic și de guvernanță; scară națională/regională; include diviziunea administrativă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0" y="2212848"/>
            <a:ext cx="0" cy="118872"/>
          </a:xfrm>
          <a:prstGeom prst="line">
            <a:avLst/>
          </a:prstGeom>
          <a:noFill/>
          <a:ln w="22225">
            <a:solidFill>
              <a:srgbClr val="5A645F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1188720" y="2331720"/>
            <a:ext cx="6766560" cy="960120"/>
          </a:xfrm>
          <a:prstGeom prst="roundRect">
            <a:avLst>
              <a:gd name="adj" fmla="val 9524"/>
            </a:avLst>
          </a:prstGeom>
          <a:solidFill>
            <a:srgbClr val="E4ECF4"/>
          </a:solidFill>
          <a:ln w="19050">
            <a:solidFill>
              <a:srgbClr val="2B5D8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417320" y="242316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AMENAJAREA TERITORIULUI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417320" y="27889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configurația spațială: proiectarea și reglementarea utilizării terenurilor și a dezvoltării fizice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572000" y="3310128"/>
            <a:ext cx="0" cy="118872"/>
          </a:xfrm>
          <a:prstGeom prst="line">
            <a:avLst/>
          </a:prstGeom>
          <a:noFill/>
          <a:ln w="22225">
            <a:solidFill>
              <a:srgbClr val="5A645F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1920240" y="342900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6E9E0"/>
          </a:solidFill>
          <a:ln w="19050">
            <a:solidFill>
              <a:srgbClr val="B85A2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148840" y="35204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PLANIFICAREA UTILIZĂRII TERENURILOR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2148840" y="38862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operaționalizarea la nivelul folosințelor și parcelelor — aici intervin direct cadastrul și măsurătorile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· DELIMITĂRI TERMINOLOGICE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 vs. amenajare: trei axe de distincție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108960"/>
                <a:gridCol w="31089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Organizarea teritorială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Amenajarea teritoriului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Domeniu și focalizare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domeniu larg de planificare și structurare; aspecte administrative și funcționale ale modului de organizare a teritoriilor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focalizare pe configurația fizică: dezvoltarea spațială, utilizarea terenurilor, infrastructura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Scară și implementare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scară largă (națională, regională); strategii cuprinzătoare care integrează transport, locuire, protecția mediului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scări diverse, până la nivel local; implementare prin planuri și regulamente concrete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Dimensiunea administrativă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include diviziunea administrativă (municipii, regiuni) și politicile de guvernare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realizează în cadrul diviziunii administrative stabilite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conceptului și tipuri de organizare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planificarea top-down la abordarea integrată; metodologia FAO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EVOLUȚIE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Șase decenii de evoluție a abordărilor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822960" y="2240280"/>
            <a:ext cx="7498080" cy="0"/>
          </a:xfrm>
          <a:prstGeom prst="line">
            <a:avLst/>
          </a:prstGeom>
          <a:noFill/>
          <a:ln w="25400">
            <a:solidFill>
              <a:srgbClr val="D8D3C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011680"/>
            <a:ext cx="457200" cy="457200"/>
          </a:xfrm>
          <a:prstGeom prst="ellipse">
            <a:avLst/>
          </a:prstGeom>
          <a:solidFill>
            <a:srgbClr val="5A645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417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4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1960–1970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517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Top-down, bazată pe experți</a:t>
            </a:r>
            <a:endParaRPr lang="en-US" sz="12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alocarea optimă a resurselor; comunitățile — obiect, nu subiect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51760" y="2011680"/>
            <a:ext cx="457200" cy="45720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148840" y="1417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1980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2148840" y="26517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 și deschiderea</a:t>
            </a:r>
            <a:endParaRPr lang="en-US" sz="12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planurile impuse eșuează fără acceptare socială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343400" y="2011680"/>
            <a:ext cx="457200" cy="45720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417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1990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3840480" y="26517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Participativă și durabilă</a:t>
            </a:r>
            <a:endParaRPr lang="en-US" sz="12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ghidul FAO (1993); criterii de durabilitate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035040" y="201168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532120" y="1417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2000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532120" y="26517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Integrată</a:t>
            </a:r>
            <a:endParaRPr lang="en-US" sz="12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cereri actuale și viitoare; trade-offs; capacitatea de suport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726680" y="2011680"/>
            <a:ext cx="457200" cy="4572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223760" y="1417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astăzi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7223760" y="26517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Ecologică și adaptivă</a:t>
            </a:r>
            <a:endParaRPr lang="en-US" sz="12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de politică de mediu; adaptare climatică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TIPURI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Tipuri de organizare și planificare a teritoriului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Planificarea utilizării terenurilor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6537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sistematică a potențialului terestru și al apei, a alternativelor și a condițiilor economice și sociale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Planificarea spațială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86537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disciplină științifică, tehnică administrativă și politică — abordare interdisciplinară a organizării spațiului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integrată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86537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utilizării resurselor: cereri actuale și viitoare, compromisuri, capacitatea de suport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5720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594360" y="299008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participativă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51129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terenuri în proprietate comună, supuse degradării; comunitatea decide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24612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3383280" y="299008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Planificarea regională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351129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spațial general și priorități de utilizare la scara regiunii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03504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 txBox="1"/>
          <p:nvPr/>
        </p:nvSpPr>
        <p:spPr>
          <a:xfrm>
            <a:off x="6172200" y="299008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ecologică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6172200" y="351129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de politică de mediu: reglementare, conservare, refacere</a:t>
            </a:r>
            <a:endParaRPr lang="en-US" sz="11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METODOLOGIA FAO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Cei zece pași ai metodologiei FAO (1/2)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325880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325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234440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Stabilirea obiectivelor și a termenilor de referință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aria de planificare, problemele, beneficiarii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1984248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84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51560" y="1892808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activității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resurse, responsabilități, calendar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642616"/>
            <a:ext cx="438912" cy="438912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642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51560" y="2551176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problemelor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situația actuală a utilizării terenurilor; constrângeri și cauze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300984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51560" y="3209544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Identificarea oportunităților de schimbare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opțiuni alternative de utilizare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457200" y="3959352"/>
            <a:ext cx="438912" cy="438912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9593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51560" y="3867912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adecvării terenurilor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fiecare utilizare promițătoare: terenurile adecvate fizic și tehnic (land suitability)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45262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pas intensiv geospațial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METODOLOGIA FAO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Cei zece pași ai metodologiei FAO (2/2)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325880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325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234440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alternativelor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de mediu, economică și socială; analiza compromisurilor (trade-offs)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1984248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84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51560" y="1892808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Alegerea celei mai bune opțiuni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decizie fundamentată, cu factorii de decizie și părțile interesate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642616"/>
            <a:ext cx="438912" cy="438912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642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51560" y="2551176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Pregătirea planului de utilizare a terenurilor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planul, hărțile aferente, reglementările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300984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51560" y="3209544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Implementarea planului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punerea în aplicare a măsurilor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457200" y="3959352"/>
            <a:ext cx="438912" cy="438912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9593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51560" y="3867912"/>
            <a:ext cx="7635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Monitorizarea și revizuirea</a:t>
            </a:r>
            <a:endParaRPr lang="en-US" sz="135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urmărirea progresului și corectarea pe măsură ce condițiile se schimbă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45262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pas intensiv geospațial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DE CE CONTEAZĂ PENTRU MTC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Pașii 3, 5, 8 și 10 nu există fără date geospațiale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960120" y="1280160"/>
            <a:ext cx="914400" cy="9144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1280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Analiza problemelor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974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hărți de folosință actualizate, inventarul degradării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063240" y="1280160"/>
            <a:ext cx="914400" cy="9144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063240" y="1280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256032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Evaluarea adecvării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2560320" y="26974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suprapunerea straturilor pedologice, geomorfologice, climatice în GIS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166360" y="1280160"/>
            <a:ext cx="914400" cy="9144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66360" y="1280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466344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Pregătirea planului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4663440" y="26974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hărțile aferente, parcelarul, reglementările spațiale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7269480" y="1280160"/>
            <a:ext cx="914400" cy="9144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7269480" y="1280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600" dirty="0"/>
          </a:p>
        </p:txBody>
      </p:sp>
      <p:sp>
        <p:nvSpPr>
          <p:cNvPr id="21" name="Text 18"/>
          <p:cNvSpPr txBox="1"/>
          <p:nvPr/>
        </p:nvSpPr>
        <p:spPr>
          <a:xfrm>
            <a:off x="676656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Monitorizarea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6766560" y="26974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teledetecție, serii temporale, indicatori de consum de teren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457200" y="370332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1F4D3A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457200" y="3703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este exact atât de bun pe cât sunt datele pe care se sprijină.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Managementul durabil al terenurilor și serviciile ecosistemice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Serviciile ecosistemice — puntea către ecologie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· SLM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Managementul durabil al terenurilor (SLM)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Obiectivul major al organizării teritoriului: îndeplinirea condițiilor pentru un management durabil al terenurilor — utilizarea resurselor funciare (sol, apă, animale, plante) pentru producerea de bunuri, asigurând în același timp potențialul productiv pe termen lung și menținerea funcțiilor de mediu.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57200" y="2286000"/>
            <a:ext cx="1554480" cy="160020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594360" y="239572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Productivitate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2779776"/>
            <a:ext cx="128016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menținerea sau creșterea producției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121408" y="2286000"/>
            <a:ext cx="1554480" cy="160020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2258568" y="239572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Securitate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2258568" y="2779776"/>
            <a:ext cx="128016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reducerea riscurilor de producție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785616" y="2286000"/>
            <a:ext cx="1554480" cy="1600200"/>
          </a:xfrm>
          <a:prstGeom prst="roundRect">
            <a:avLst>
              <a:gd name="adj" fmla="val 588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3922776" y="239572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Protecție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922776" y="2779776"/>
            <a:ext cx="128016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protejarea resurselor naturale, prevenirea degradării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449824" y="2286000"/>
            <a:ext cx="1554480" cy="1600200"/>
          </a:xfrm>
          <a:prstGeom prst="roundRect">
            <a:avLst>
              <a:gd name="adj" fmla="val 5882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5586984" y="239572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Viabilitate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5586984" y="2779776"/>
            <a:ext cx="128016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viabilă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114032" y="2286000"/>
            <a:ext cx="1554480" cy="1600200"/>
          </a:xfrm>
          <a:prstGeom prst="roundRect">
            <a:avLst>
              <a:gd name="adj" fmla="val 588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7251192" y="239572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Acceptabilitate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7251192" y="2779776"/>
            <a:ext cx="128016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acceptabilă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4023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Cei cinci piloni ai durabilității în utilizarea terenurilor — cadrul de evaluare al FAO; planificarea utilizării terenurilor s-a dovedit instrumentul central de răspândire a practicilor SLM.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· SERVICIILE ECOSISTEMICE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Serviciile ecosistemice — puntea către ecologie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APROVIZIONARE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2377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hrană, apă, lemn, fibre, resurse genetice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REGLARE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746504"/>
            <a:ext cx="2377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reglarea climei, a inundațiilor, a bolilor, a calității apei; polenizarea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CULTURALE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746504"/>
            <a:ext cx="2377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beneficii recreative, estetice, spirituale, educaționale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3017520"/>
            <a:ext cx="8229600" cy="914400"/>
          </a:xfrm>
          <a:prstGeom prst="roundRect">
            <a:avLst>
              <a:gd name="adj" fmla="val 10000"/>
            </a:avLst>
          </a:prstGeom>
          <a:solidFill>
            <a:srgbClr val="ECE6F2"/>
          </a:solidFill>
          <a:ln w="15240">
            <a:solidFill>
              <a:srgbClr val="5D3F7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0080" y="3090672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D3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 DE SUPORT — fundamentul tuturor celorlalte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formarea solului, fotosinteza, circuitul nutrienților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1828800" y="2999232"/>
            <a:ext cx="0" cy="-16459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0" y="2999232"/>
            <a:ext cx="0" cy="-16459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315200" y="2999232"/>
            <a:ext cx="0" cy="-16459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Fiecare decizie de organizare modifică fluxul de servicii furnizate de teritoriu.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· EXEMPLE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decizii, trei bilanțuri de servicii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F6E9E0"/>
          </a:solidFill>
          <a:ln w="15240">
            <a:solidFill>
              <a:srgbClr val="B85A2B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21792" y="13258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Conversia unei pajiști în teren construit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21792" y="2103120"/>
            <a:ext cx="2331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Câștiguri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spațiu de viață, + spațiu de legătură</a:t>
            </a:r>
            <a:endParaRPr lang="en-US" sz="1200" dirty="0"/>
          </a:p>
          <a:p>
            <a:pPr indent="0" marL="0">
              <a:buNone/>
            </a:pPr>
            <a:r>
              <a:rPr lang="en-US" sz="6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reglare hidrologică, – biodiversitate, – stocare de carbon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6F0EA"/>
          </a:solidFill>
          <a:ln w="15240">
            <a:solidFill>
              <a:srgbClr val="1F4D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410712" y="13258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Împădurirea unui versant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410712" y="2103120"/>
            <a:ext cx="2331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Câștiguri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reglarea eroziunii, + retenția apei, + carbon</a:t>
            </a:r>
            <a:endParaRPr lang="en-US" sz="1200" dirty="0"/>
          </a:p>
          <a:p>
            <a:pPr indent="0" marL="0">
              <a:buNone/>
            </a:pPr>
            <a:r>
              <a:rPr lang="en-US" sz="6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producție agricolă pe termen scurt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4ECF4"/>
          </a:solidFill>
          <a:ln w="15240">
            <a:solidFill>
              <a:srgbClr val="2B5D8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99632" y="13258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Comasarea parcelelor agricole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199632" y="2103120"/>
            <a:ext cx="2331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Câștiguri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eficiența producției, + mecanizare</a:t>
            </a:r>
            <a:endParaRPr lang="en-US" sz="1200" dirty="0"/>
          </a:p>
          <a:p>
            <a:pPr indent="0" marL="0">
              <a:buNone/>
            </a:pPr>
            <a:r>
              <a:rPr lang="en-US" sz="6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Pierderi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haturi și margini de câmp (habitate), risc de uniformizare a peisajului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EFECTE, POLITICI, CONFLICTE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împiedică organizarea durabilă a teritoriului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Politici slabe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3749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Constrângere majoră a planificării dezvoltării durabile; stau la baza degradării terenurilor și pot exacerba conflictele legate de utilizarea acestora.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800600" y="13441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Drepturi de proprietate neclare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46504"/>
            <a:ext cx="3749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utilizare a terenului determină drepturi și obligații; incertitudinea lor blochează investițiile și alimentează litigiile.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97180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594360" y="308152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Efecte duble asupra mediului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483864"/>
            <a:ext cx="3749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poate avea efecte pozitive (prevenirea degradării, coeziune) sau negative (accelerarea degradării) — în funcție de calitatea aplicării.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663440" y="297180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4800600" y="308152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Răspunsul: evidență și guvernanță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800600" y="3483864"/>
            <a:ext cx="3749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sistem cadastral și de carte funciară complet și actualizat (în România: ANCPI/OCPI, PNCCF) este condiția legalității și eficienței oricărei intervenții.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PROVOCAREA EUROPEANĂ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Consumul de teren și impermeabilizarea solului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3246120"/>
          </a:xfrm>
          <a:prstGeom prst="roundRect">
            <a:avLst>
              <a:gd name="adj" fmla="val 3380"/>
            </a:avLst>
          </a:prstGeom>
          <a:solidFill>
            <a:srgbClr val="F6E9E0"/>
          </a:solidFill>
          <a:ln w="15240">
            <a:solidFill>
              <a:srgbClr val="B85A2B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32588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 TAKE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consumul de teren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103120"/>
            <a:ext cx="3657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conversia terenurilor agricole și naturale în terenuri construite și infrastructuri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pierderea funcțiilor de producție, hidrologice și biotice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 practic ireversibil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3246120"/>
          </a:xfrm>
          <a:prstGeom prst="roundRect">
            <a:avLst>
              <a:gd name="adj" fmla="val 3380"/>
            </a:avLst>
          </a:prstGeom>
          <a:solidFill>
            <a:srgbClr val="E4ECF4"/>
          </a:solidFill>
          <a:ln w="15240">
            <a:solidFill>
              <a:srgbClr val="2B5D8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32588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SOIL SEALING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impermeabilizarea solului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2103120"/>
            <a:ext cx="3657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acoperirea solului cu materiale impermeabile (asfalt, beton)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eliminarea infiltrării, amplificarea scurgerii și a insulei de căldură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ținta europeană: consum net de teren zero până în 2050</a:t>
            </a:r>
            <a:endParaRPr lang="en-US" sz="1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Nivelurile organizării teritoriului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românesc: trei niveluri, trei paliere legislative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· TREI NIVELURI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planul de amenajare la parcelă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960120"/>
          </a:xfrm>
          <a:prstGeom prst="roundRect">
            <a:avLst>
              <a:gd name="adj" fmla="val 9524"/>
            </a:avLst>
          </a:prstGeom>
          <a:solidFill>
            <a:srgbClr val="E4ECF4"/>
          </a:solidFill>
          <a:ln w="19050">
            <a:solidFill>
              <a:srgbClr val="2B5D8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0080" y="1508760"/>
            <a:ext cx="438912" cy="43891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5087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307592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AMENAJAREA TERITORIULUI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 la nivel național, județean și zonal — caracter director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086600" y="15087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Cursurile 2, 3, 4, 5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188720" y="2331720"/>
            <a:ext cx="6766560" cy="960120"/>
          </a:xfrm>
          <a:prstGeom prst="roundRect">
            <a:avLst>
              <a:gd name="adj" fmla="val 9524"/>
            </a:avLst>
          </a:prstGeom>
          <a:solidFill>
            <a:srgbClr val="F6E9E0"/>
          </a:solidFill>
          <a:ln w="19050">
            <a:solidFill>
              <a:srgbClr val="B85A2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371600" y="2606040"/>
            <a:ext cx="438912" cy="438912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1371600" y="26060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965960" y="2404872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INTERUNITĂȚI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relații funciare și hotare între unități: comasări, rectificări, schimburi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355080" y="26060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Cursul 6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1920240" y="342900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E6F0EA"/>
          </a:solidFill>
          <a:ln w="19050">
            <a:solidFill>
              <a:srgbClr val="1F4D3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103120" y="3703320"/>
            <a:ext cx="438912" cy="43891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2103120" y="3703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2697480" y="350215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ÎN CADRUL UNITĂȚILOR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dispunerea elementelor în interior: sole, asolamente, drumuri, perdele, irigații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623560" y="37033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Cursurile 7, 8, 9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· NIVELUL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Nivelul 1: planurile cu caracter director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PATN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196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amenajare a teritoriului național — pe secțiuni tematice aprobate prin lege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PATZ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8196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amenajare a teritoriului zonal — pentru zone care depășesc limitele unui județ sau ale unei localități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PATJ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8196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amenajare a teritoriului județean — cadrul strategic pentru fiecare județ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2834640"/>
            <a:ext cx="8229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Iau în considerare toate strategiile prevăzute pentru teritoriu: planuri naționale și regionale de dezvoltare, programe sectoriale, programe operaționale.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 capitole ample de analiză a mediului și de protecție a mediului, bazate pe studii specializate.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caracter director: stabilesc direcții și obiective, nu reglementări opozabile direct proprietarilor — acestea vin prin documentațiile de urbanism (PUG, PUZ, PUD).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· NIVELUL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Nivelul 2: relații funciare și hotare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Ansamblu de măsuri tehnice, economice și juridice având ca obiect reglementarea relațiilor funciare și a hotarelor dintre diferite unități care folosesc terenul.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2011680"/>
            <a:ext cx="4069080" cy="1097280"/>
          </a:xfrm>
          <a:prstGeom prst="roundRect">
            <a:avLst>
              <a:gd name="adj" fmla="val 8333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594360" y="212140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Comasarea terenurilor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2505456"/>
            <a:ext cx="3794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gruparea parcelelor dispersate în masive compacte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09160" y="2011680"/>
            <a:ext cx="4069080" cy="1097280"/>
          </a:xfrm>
          <a:prstGeom prst="roundRect">
            <a:avLst>
              <a:gd name="adj" fmla="val 8333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846320" y="212140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Rectificarea hotarelor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846320" y="2505456"/>
            <a:ext cx="3794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amplasarea pe limite obligate; eliminarea enclavelor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57200" y="3246120"/>
            <a:ext cx="4069080" cy="1097280"/>
          </a:xfrm>
          <a:prstGeom prst="roundRect">
            <a:avLst>
              <a:gd name="adj" fmla="val 8333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594360" y="335584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Schimburile de terenuri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94360" y="3739896"/>
            <a:ext cx="3794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echivalență valorică între deținători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09160" y="3246120"/>
            <a:ext cx="4069080" cy="1097280"/>
          </a:xfrm>
          <a:prstGeom prst="roundRect">
            <a:avLst>
              <a:gd name="adj" fmla="val 8333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4846320" y="335584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Rețeaua de drumuri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4846320" y="3739896"/>
            <a:ext cx="3794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legături directe sat – câmp – centru de producție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· NIVELUL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Nivelul 3: organizarea în interiorul unității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417320"/>
            <a:ext cx="548640" cy="54864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234440" y="132588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Asolamente și sole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rotația culturilor; dimensionarea solelor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337560" y="1417320"/>
            <a:ext cx="548640" cy="54864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023360" y="132588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Drumuri de exploatare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trasare, lățimi, pante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126480" y="1417320"/>
            <a:ext cx="548640" cy="54864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12280" y="132588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Perdele forestiere de protecție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antierozional, antieolian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48640" y="2971800"/>
            <a:ext cx="548640" cy="54864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1234440" y="288036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Irigații și desecări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corelate cu schema hidrotehnică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337560" y="2971800"/>
            <a:ext cx="548640" cy="548640"/>
          </a:xfrm>
          <a:prstGeom prst="ellipse">
            <a:avLst/>
          </a:prstGeom>
          <a:solidFill>
            <a:srgbClr val="9A7B1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023360" y="288036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Combaterea eroziunii solului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benzi înierbate, terase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126480" y="2971800"/>
            <a:ext cx="548640" cy="54864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812280" y="288036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de producție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 și dimensionare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Scop: dispunerea elementelor teritoriale în interiorul unei unități, pentru un management durabil al terenurilor.</a:t>
            </a:r>
            <a:endParaRPr lang="en-US" sz="13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1.5.1 · CADRUL LEGISLATIV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paliere legislative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4ECF4"/>
          </a:solidFill>
          <a:ln w="16510">
            <a:solidFill>
              <a:srgbClr val="2B5D8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21792" y="13716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Palierul strategic-spațial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21792" y="201168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nr. 350/2001 privind amenajarea teritoriului și urbanismul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21792" y="2926080"/>
            <a:ext cx="2331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PATN, PATZ, PATJ · PUG, PUZ, PUD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4612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6F0EA"/>
          </a:solidFill>
          <a:ln w="16510">
            <a:solidFill>
              <a:srgbClr val="1F4D3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410712" y="13716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Palierul funciar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3410712" y="201168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fondului funciar nr. 18/1991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3410712" y="2926080"/>
            <a:ext cx="2331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terenuri agricole, forestiere, sub ape, intravilan, destinații speciale; protecția și ameliorarea fondului funciar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03504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F6E9E0"/>
          </a:solidFill>
          <a:ln w="16510">
            <a:solidFill>
              <a:srgbClr val="B85A2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199632" y="13716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Palierul de evidență și publicitate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6199632" y="201168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cadastrului și a publicității imobiliare nr. 7/1996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199632" y="2926080"/>
            <a:ext cx="2331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integrat de cadastru și carte funciară; ANCPI / OCPI; înregistrarea sistematică (PNCCF)</a:t>
            </a:r>
            <a:endParaRPr lang="en-US" sz="11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1.5.1 · PATN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PATN — planul național, pe secțiuni tematice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4630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4630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Rețele de transport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246120" y="12801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4630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4160520" y="14630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035040" y="12801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4630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6949440" y="14630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protejate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26517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594360" y="2834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de localități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3246120" y="26517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3383280" y="2834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2600" dirty="0"/>
          </a:p>
        </p:txBody>
      </p:sp>
      <p:sp>
        <p:nvSpPr>
          <p:cNvPr id="21" name="Text 18"/>
          <p:cNvSpPr txBox="1"/>
          <p:nvPr/>
        </p:nvSpPr>
        <p:spPr>
          <a:xfrm>
            <a:off x="416052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de risc natural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035040" y="2651760"/>
            <a:ext cx="2651760" cy="1188720"/>
          </a:xfrm>
          <a:prstGeom prst="roundRect">
            <a:avLst>
              <a:gd name="adj" fmla="val 7692"/>
            </a:avLst>
          </a:prstGeom>
          <a:solidFill>
            <a:srgbClr val="E4ECF4"/>
          </a:solidFill>
          <a:ln w="1270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 txBox="1"/>
          <p:nvPr/>
        </p:nvSpPr>
        <p:spPr>
          <a:xfrm>
            <a:off x="6172200" y="2834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</a:t>
            </a:r>
            <a:endParaRPr lang="en-US" sz="2600" dirty="0"/>
          </a:p>
        </p:txBody>
      </p:sp>
      <p:sp>
        <p:nvSpPr>
          <p:cNvPr id="24" name="Text 21"/>
          <p:cNvSpPr txBox="1"/>
          <p:nvPr/>
        </p:nvSpPr>
        <p:spPr>
          <a:xfrm>
            <a:off x="694944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cu resurse turistice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Secțiunile PATN sunt cadrul strategic obligatoriu pentru planurile județene și locale.</a:t>
            </a:r>
            <a:endParaRPr lang="en-US" sz="13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1.5.1 · INSTITUȚII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ANCPI, OCPI și înregistrarea sistematică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743200" y="123444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B85A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743200" y="123444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ANCPI — Agenția Națională de Cadastru și Publicitate Imobiliară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572000" y="2075688"/>
            <a:ext cx="0" cy="301752"/>
          </a:xfrm>
          <a:prstGeom prst="line">
            <a:avLst/>
          </a:prstGeom>
          <a:noFill/>
          <a:ln w="22225">
            <a:solidFill>
              <a:srgbClr val="B85A2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1828800" y="2423160"/>
            <a:ext cx="5486400" cy="685800"/>
          </a:xfrm>
          <a:prstGeom prst="roundRect">
            <a:avLst>
              <a:gd name="adj" fmla="val 13333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828800" y="2423160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OCPI — oficiile teritoriale de cadastru și publicitate imobiliară (județene)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0" y="3127248"/>
            <a:ext cx="0" cy="301752"/>
          </a:xfrm>
          <a:prstGeom prst="line">
            <a:avLst/>
          </a:prstGeom>
          <a:noFill/>
          <a:ln w="22225">
            <a:solidFill>
              <a:srgbClr val="B85A2B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347472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547872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PNCCF — Programul Național de Cadastru și Carte Funciară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înregistrarea sistematică, gratuită pentru proprietari, a tuturor imobilelor — premisa informațională a organizării teritoriului</a:t>
            </a:r>
            <a:endParaRPr lang="en-US" sz="13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Organizarea teritoriului și Agenda 2030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de Dezvoltare Durabilă și neutralitatea degradării terenurilor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· AGENDA 2030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 2030 în cifre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23444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24028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de Dezvoltare Durabilă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2560320" y="123444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169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2560320" y="224028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ținte asociate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663440" y="123444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48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224028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adoptarea Agendei 2030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766560" y="123444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2030</a:t>
            </a:r>
            <a:endParaRPr lang="en-US" sz="4800" dirty="0"/>
          </a:p>
        </p:txBody>
      </p:sp>
      <p:sp>
        <p:nvSpPr>
          <p:cNvPr id="14" name="Text 11"/>
          <p:cNvSpPr txBox="1"/>
          <p:nvPr/>
        </p:nvSpPr>
        <p:spPr>
          <a:xfrm>
            <a:off x="6766560" y="224028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orizontul de realizare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301752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Integrează dimensiunile economice, sociale și de mediu ale dezvoltării durabile.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Abordează interacțiunile om–mediu: degradarea mediului, schimbările climatice, resursele naturale, apa dulce, biodiversitatea.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aplică ținând seama de realitățile, capacitățile și prioritățile naționale (paragraful 55 al Declarației).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· ODD RELEVANTE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 intră organizarea teritoriului în Agenda 2030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F99D2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21792" y="13258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11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Orașe și comunități durabile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 participativă, integrată și durabilă a așezărilor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24612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56C02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410712" y="13258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15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Viața terestră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combaterea deșertificării; ținta 15.3 — neutralitatea degradării terenurilor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03504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D3A029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199632" y="13258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2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Foamete zero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durabile de producție alimentară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5720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26BDE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21792" y="29260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6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Apă curată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gestionarea integrată a resurselor de apă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24612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3F7E44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410712" y="29260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13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Acțiune climatică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reziliență și adaptare la riscurile climatice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03504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19486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199632" y="292608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17</a:t>
            </a:r>
            <a:endParaRPr lang="en-US" sz="1600" dirty="0"/>
          </a:p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Parteneriate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coerență politică, parteneriat multipartit, date de înaltă calitate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1.6.1 · LDN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Neutralitatea degradării terenurilor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1234440"/>
          </a:xfrm>
          <a:prstGeom prst="roundRect">
            <a:avLst>
              <a:gd name="adj" fmla="val 8889"/>
            </a:avLst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85800" y="1298448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„O stare de fapt prin care cantitatea și calitatea resurselor funciare necesare pentru a sprijini funcțiile și serviciile ecosistemelor și pentru a spori securitatea alimentară rămân stabile sau cresc, în cadrul unor scări temporale, spațiale și ecosistemice.”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57200" y="269748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594360" y="280720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EVITAREA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19125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noile procese de degradare pot fi prevenite prin planificarea gestionării durabile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3108960" y="3154680"/>
            <a:ext cx="137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4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246120" y="269748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3383280" y="280720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REDUCEREA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3383280" y="319125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diminuarea degradării acolo unde nu poate fi evitată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5897880" y="3154680"/>
            <a:ext cx="137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A64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6035040" y="269748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6172200" y="280720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COMPENSAREA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6172200" y="3191256"/>
            <a:ext cx="2377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inversarea degradării prin restaurarea terenurilor degradate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15, ținta 15.3: o lume neutră din punctul de vedere al degradării terenurilor până în 2030 — cu ținte voluntare naționale (UNCCD, COP 12).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1.6.1 · INDICATORUL 15.3.1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Trei sub-indicatori — toți geospațiali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286000" y="1234440"/>
            <a:ext cx="4572000" cy="822960"/>
          </a:xfrm>
          <a:prstGeom prst="roundRect">
            <a:avLst>
              <a:gd name="adj" fmla="val 11111"/>
            </a:avLst>
          </a:prstGeom>
          <a:solidFill>
            <a:srgbClr val="5D3F7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286000" y="12344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15.3.1 — proporția terenurilor degradate din suprafața totală de uscat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572000" y="2075688"/>
            <a:ext cx="-2788920" cy="34747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457200" y="246888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594360" y="257860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Schimbarea acoperirii / utilizării terenurilor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94360" y="31912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serii de hărți de acoperire a terenului (ex. CORINE Land Cover)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0" y="2075688"/>
            <a:ext cx="0" cy="34747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3246120" y="246888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3383280" y="257860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Dinamica productivității terenurilor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383280" y="31912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indici de vegetație satelitari (NDVI) pe serii temporale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572000" y="2075688"/>
            <a:ext cx="2788920" cy="347472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6035040" y="246888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6172200" y="257860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Stocul de carbon organic din sol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6172200" y="319125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cartografiere pedologică și modelare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Toți trei sunt indicatori eminamente geospațiali — derivați din teledetecție și cartografiere tematică.</a:t>
            </a:r>
            <a:endParaRPr lang="en-US" sz="13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1.7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Relevanța pentru specializarea MTC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ca domeniu de aplicare directă a competențelor profesionale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· ROLUL SPECIALISTULUI MTC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Șase contribuții directe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2344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Fundamentul informațional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 topografice, ortofotoplanuri, MDT, registre cadastrale — baza oricărui plan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09160" y="1463040"/>
            <a:ext cx="457200" cy="457200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91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303520" y="12344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Operațiunile interunități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comasări, rectificări de hotare, schimburi — imposibile fără măsurători și carte funciară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560320"/>
            <a:ext cx="457200" cy="457200"/>
          </a:xfrm>
          <a:prstGeom prst="ellipse">
            <a:avLst/>
          </a:prstGeom>
          <a:solidFill>
            <a:srgbClr val="5D3F7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51560" y="23317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adecvării și bonitarea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cartografierea unităților de teren; integrarea datelor pedologice, geomorfologice, climatice în GIS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709160" y="2560320"/>
            <a:ext cx="457200" cy="457200"/>
          </a:xfrm>
          <a:prstGeom prst="ellipse">
            <a:avLst/>
          </a:prstGeom>
          <a:solidFill>
            <a:srgbClr val="B85A2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70916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303520" y="23317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Monitorizarea utilizării și degradării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sub-indicatorii LDN prin geodezie, fotogrammetrie, teledetecție și GIS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657600"/>
            <a:ext cx="457200" cy="457200"/>
          </a:xfrm>
          <a:prstGeom prst="ellipse">
            <a:avLst/>
          </a:prstGeom>
          <a:solidFill>
            <a:srgbClr val="9A7B1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51560" y="34290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Evidența drepturilor de proprietate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cadastrul și cartea funciară condiționează legalitatea oricărei intervenții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709160" y="365760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7091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303520" y="34290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Consumul de teren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evidența cadastrală a folosințelor + compararea multitemporală a datelor de teledetecție</a:t>
            </a:r>
            <a:endParaRPr lang="en-US" sz="13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· POZIȚIA PROFESIONALĂ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interfața dintre dimensiuni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3429000" y="1920240"/>
            <a:ext cx="2286000" cy="1463040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429000" y="192024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SPECIALISTUL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MTC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7200" y="12801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594360" y="138988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TEHNICĂ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173736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măsurare · reprezentare · evidență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400800" y="12801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537960" y="138988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JURIDICĂ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537960" y="173736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proprietate · servituți · publicitate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57200" y="342900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594360" y="353872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ECONOMICĂ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388620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valoare · productivitate · eficiență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400800" y="342900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6537960" y="353872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ECOLOGICĂ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6537960" y="388620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 ecosistemice · degradare · climă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2788920" y="1737360"/>
            <a:ext cx="731520" cy="411480"/>
          </a:xfrm>
          <a:prstGeom prst="line">
            <a:avLst/>
          </a:prstGeom>
          <a:noFill/>
          <a:ln w="22225">
            <a:solidFill>
              <a:srgbClr val="2B5D8A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355080" y="1737360"/>
            <a:ext cx="-731520" cy="411480"/>
          </a:xfrm>
          <a:prstGeom prst="line">
            <a:avLst/>
          </a:prstGeom>
          <a:noFill/>
          <a:ln w="22225">
            <a:solidFill>
              <a:srgbClr val="5D3F7C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2788920" y="3611880"/>
            <a:ext cx="731520" cy="-457200"/>
          </a:xfrm>
          <a:prstGeom prst="line">
            <a:avLst/>
          </a:prstGeom>
          <a:noFill/>
          <a:ln w="22225">
            <a:solidFill>
              <a:srgbClr val="9A7B1E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6355080" y="3611880"/>
            <a:ext cx="-731520" cy="-457200"/>
          </a:xfrm>
          <a:prstGeom prst="line">
            <a:avLst/>
          </a:prstGeom>
          <a:noFill/>
          <a:ln w="22225">
            <a:solidFill>
              <a:srgbClr val="B85A2B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Sinteză și verificare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· mesaje-cheie · întrebări · ce urmează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GENERALE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disciplină a echilibrului și a responsabilității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4416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Expresie a interacțiunii om–spațiu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disciplină tehnică, socială, politică și ecologică; armonizarea intereselor umane cu structura fizică și naturală a spațiului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123444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846320" y="134416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funciar-administrativ la strategic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74650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delimitări, comasări și gestiunea proprietății către un instrument al dezvoltării durabile — mecanism de echilibrare urban/rural, centru/periferie, economie/ecologie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594360" y="299008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Participativă și colaborativă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39242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guvernanță teritorială bazată pe dialog și implicarea actorilor locali; teritoriul ca o construcție colectivă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709160" y="288036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4846320" y="299008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Disciplină a responsabilității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39242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față de natură, patrimoniu și generațiile viitoare; în centrul dezbaterilor despre climă, reziliență și tranziția verde</a:t>
            </a:r>
            <a:endParaRPr lang="en-US" sz="1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MESAJE-CHEIE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reținut (1/2)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18872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Teritoriu ≠ spațiu ≠ loc.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este întinderea neutră; teritoriul — spațiul apropriat, delimitat, controlat; locul — spațiul cu semnificație.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" y="1773936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1755648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termeni, trei niveluri complementare.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teritorială → amenajarea teritoriului → planificarea utilizării terenurilor.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340864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40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322576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Nouă funcții, o suprafață finită.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este efortul sistematic de armonizare a funcțiilor concurente.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2907792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2889504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Măsuri economice, tehnice și juridice.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Condiționate de părțile interesate, de calitățile terenului și de opțiunile viabile.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474720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4747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32688" y="3456432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top-down la participativ, integrat, ecologic.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există un model unic, ci tipuri adaptate contextului.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57200" y="404164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7200" y="4041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932688" y="402336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FAO în zece pași.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Analiza, evaluarea adecvării, pregătirea planului și monitorizarea depind de date geospațiale.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MESAJE-CHEIE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reținut (2/2)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188720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Instrument-cheie al SLM.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Modulează fluxul de servicii ecosistemice: bine aplicată previne degradarea; prost aplicată o accelerează.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" y="1865376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8653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1847088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Politicile slabe și proprietatea neclară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principalele constrângeri — de aici rolul cadastrului și al cărții funciare (ANCPI/OCPI, PNCCF).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523744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5237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505456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niveluri în România.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 (PATN, PATZ, PATJ — Legea 350/2001) → interunități → în cadrul unităților; plus Legea 18/1991 și Legea 7/1996.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3182112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31821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3163824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Vehicul al Agendei 2030.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11 și 15 (ținta 15.3 — LDN: evitare &gt; reducere &gt; compensare); indicatorul 15.3.1 e geospațial.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840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32688" y="3822192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Practic, pentru MTC: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date topo-cadastrale, evidență corectă și monitorizare geospațială, niciun plan nu poate fi fundamentat, implementat sau evaluat.</a:t>
            </a:r>
            <a:endParaRPr lang="en-US" sz="13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DE VERIFICARE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Verifică-ți înțelegerea (1/2)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16152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161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896112" y="118872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ce se deosebește teritoriul de spațiul geografic? Ce rol joacă „aproprierea”?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7200" y="1636776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6367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1609344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Când devine spațiul „loc”? Dați un exemplu personal.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2057400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057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896112" y="2029968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 regiunea, mediul și peisajul și indicați disciplina care le utilizează preferențial.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2478024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4780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896112" y="2450592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Poate exista teritoriu fără suveranitate? Argumentați cu un exemplu.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2898648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28986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96112" y="287121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ce se deosebește organizarea teritorială de amenajarea teritoriului (domeniu, scară, dimensiune administrativă)?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57200" y="3319272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7200" y="33192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896112" y="329184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Enumerați cele două subsisteme ale teritoriului și explicați de ce niciunul nu poate fi analizat izolat.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457200" y="3739896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57200" y="37398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896112" y="3712464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sunt forțele motrice ale unui teritoriu? Trei exemple pentru un teritoriu rural din vestul României.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457200" y="4160520"/>
            <a:ext cx="310896" cy="310896"/>
          </a:xfrm>
          <a:prstGeom prst="ellipse">
            <a:avLst/>
          </a:prstGeom>
          <a:solidFill>
            <a:srgbClr val="1F4D3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57200" y="4160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896112" y="4133088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Enumerați cel puțin șase funcții ale terenului și două perechi de funcții aflate frecvent în conflict.</a:t>
            </a:r>
            <a:endParaRPr lang="en-US" sz="12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DE VERIFICARE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Verifică-ți înțelegerea (2/2)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16152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2161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896112" y="118872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sunt cele trei categorii de măsuri care compun organizarea teritoriului? Exemplificați.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7200" y="1636776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6367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1609344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Descrieți evoluția abordărilor din anii 1960 până în prezent.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2057400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057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896112" y="2029968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sunt cei zece pași ai metodologiei FAO? Care depind esențial de date geospațiale?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2478024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4780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896112" y="2450592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 managementul durabil al terenurilor (SLM) și relația sa cu organizarea teritoriului.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2898648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28986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96112" y="287121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sunt serviciile ecosistemice și cum sunt afectate de deciziile de organizare?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57200" y="3319272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7200" y="33192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896112" y="329184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sunt cele trei niveluri ale organizării și ce operațiuni topo-cadastrale presupune fiecare?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457200" y="3739896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57200" y="37398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896112" y="3712464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este LDN și prin ce sub-indicatori se monitorizează ținta 15.3?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457200" y="4160520"/>
            <a:ext cx="310896" cy="310896"/>
          </a:xfrm>
          <a:prstGeom prst="ellipse">
            <a:avLst/>
          </a:prstGeom>
          <a:solidFill>
            <a:srgbClr val="2B5D8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57200" y="4160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896112" y="4133088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Explicați obiectivul „consum net de teren zero până în 2050” și implicațiile pentru evidența cadastrală.</a:t>
            </a:r>
            <a:endParaRPr lang="en-US" sz="12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URMEAZĂ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Harta disciplinei: de la concepte la măsurătoare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4360" y="13898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C2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4708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Sistematizarea și planificarea teritoriului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8016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383280" y="13898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C3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84708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administrativ-teritorială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8016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2B5D8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172200" y="13898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C4–C5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84708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rural și spațiul urban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74320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B85A2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594360" y="285292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C6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31012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interunități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3246120" y="274320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1F4D3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3383280" y="285292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C7–C9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331012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Arabil · vii și livezi · pajiști și păduri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035040" y="274320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5D3F7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Text 20"/>
          <p:cNvSpPr txBox="1"/>
          <p:nvPr/>
        </p:nvSpPr>
        <p:spPr>
          <a:xfrm>
            <a:off x="6172200" y="285292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C10–C14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6172200" y="331012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Ecologie, evaluare de mediu, arii protejate, climă, geoinformație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viitoare: Cursul 2 — documentațiile de amenajare a teritoriului (PATN, PATZ, PATJ) și caracterul lor director.</a:t>
            </a:r>
            <a:endParaRPr lang="en-US" sz="13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Bibliografie selectivă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80467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 (1993). Guidelines for Land-Use Planning. FAO Development Series 1. Roma.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FAO/UNEP (1999). The Future of Our Land — Facing the Challenge. Roma.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Millennium Ecosystem Assessment (2005). Ecosystems and Human Well-being: Synthesis. Washington, DC.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Metternicht, G. (2018). Land Use and Spatial Planning: Enabling Sustainable Management of Land Resources. Springer.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Orr, B. J. et al. (2017). Scientific Conceptual Framework for Land Degradation Neutrality. UNCCD, Bonn.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UNGA (2015). Transforming our world: the 2030 Agenda for Sustainable Development. A/RES/70/1.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Consiliul Europei (1983). Carta europeană a amenajării teritoriului (Torremolinos).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nr. 350/2001 · Legea nr. 18/1991 · Legea nr. 7/1996.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Suportul de curs complet, cu bibliografia integrală, este disponibil în volumul „Organizarea Teritoriului și Ecologie — suport de curs”.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F4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2377440"/>
            <a:ext cx="4206240" cy="4206240"/>
          </a:xfrm>
          <a:prstGeom prst="ellipse">
            <a:avLst/>
          </a:prstGeom>
          <a:solidFill>
            <a:srgbClr val="2A5F49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3716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Mulțumesc.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Întrebări, discuții, teme de reflecție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S.l. Dr. Habil. Ing. Rareș Hălbac-Cotoară-Zamfir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Construcții · Universitatea Politehnica Timișoara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Cursul 1 — Noțiuni introductive privind organizarea teritoriului</dc:title>
  <dc:subject>PptxGenJS Presentation</dc:subject>
  <dc:creator>S.l. Dr. Habil. Ing. Rareș Hălbac-Cotoară-Zamfir</dc:creator>
  <cp:lastModifiedBy>S.l. Dr. Habil. Ing. Rareș Hălbac-Cotoară-Zamfir</cp:lastModifiedBy>
  <cp:revision>1</cp:revision>
  <dcterms:created xsi:type="dcterms:W3CDTF">2026-09-25T05:41:41Z</dcterms:created>
  <dcterms:modified xsi:type="dcterms:W3CDTF">2026-09-25T05:41:41Z</dcterms:modified>
</cp:coreProperties>
</file>